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31"/>
  </p:notesMasterIdLst>
  <p:sldIdLst>
    <p:sldId id="256" r:id="rId2"/>
    <p:sldId id="257"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8" autoAdjust="0"/>
    <p:restoredTop sz="94671" autoAdjust="0"/>
  </p:normalViewPr>
  <p:slideViewPr>
    <p:cSldViewPr>
      <p:cViewPr>
        <p:scale>
          <a:sx n="70" d="100"/>
          <a:sy n="70" d="100"/>
        </p:scale>
        <p:origin x="-68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9739E-19CD-4CFE-BC38-275CCD3D298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11A3187D-0179-4484-BF5B-DF2EBCCCC4E9}">
      <dgm:prSet/>
      <dgm:spPr/>
      <dgm:t>
        <a:bodyPr/>
        <a:lstStyle/>
        <a:p>
          <a:pPr rtl="0"/>
          <a:r>
            <a:rPr lang="en-GB" smtClean="0"/>
            <a:t>4.4.1 Outline the use of polymerase chain reaction (PCR) to copy and amplify minute quantities of DNA.</a:t>
          </a:r>
          <a:endParaRPr lang="en-GB"/>
        </a:p>
      </dgm:t>
    </dgm:pt>
    <dgm:pt modelId="{8FF6C365-DA40-4CF1-B49E-73B756812A47}" type="parTrans" cxnId="{5E3770A0-DCEC-4230-87C6-77B9E00908EE}">
      <dgm:prSet/>
      <dgm:spPr/>
      <dgm:t>
        <a:bodyPr/>
        <a:lstStyle/>
        <a:p>
          <a:endParaRPr lang="en-GB"/>
        </a:p>
      </dgm:t>
    </dgm:pt>
    <dgm:pt modelId="{45353802-048D-4853-9473-DCFE68A259D0}" type="sibTrans" cxnId="{5E3770A0-DCEC-4230-87C6-77B9E00908EE}">
      <dgm:prSet/>
      <dgm:spPr/>
      <dgm:t>
        <a:bodyPr/>
        <a:lstStyle/>
        <a:p>
          <a:endParaRPr lang="en-GB"/>
        </a:p>
      </dgm:t>
    </dgm:pt>
    <dgm:pt modelId="{94BE5857-82A2-4542-847C-1D338C4D7DB1}">
      <dgm:prSet/>
      <dgm:spPr/>
      <dgm:t>
        <a:bodyPr/>
        <a:lstStyle/>
        <a:p>
          <a:pPr rtl="0"/>
          <a:r>
            <a:rPr lang="en-GB" smtClean="0"/>
            <a:t>4.4.2 State that, in gel electrophoresis, fragments of DNA move in an electric field and are separated according to their size.</a:t>
          </a:r>
          <a:endParaRPr lang="en-GB"/>
        </a:p>
      </dgm:t>
    </dgm:pt>
    <dgm:pt modelId="{607A2B69-143A-4FC4-AC64-C3C7902325E6}" type="parTrans" cxnId="{B3BBFEA5-4E1D-4EAC-A3A8-D4340C374BF0}">
      <dgm:prSet/>
      <dgm:spPr/>
      <dgm:t>
        <a:bodyPr/>
        <a:lstStyle/>
        <a:p>
          <a:endParaRPr lang="en-GB"/>
        </a:p>
      </dgm:t>
    </dgm:pt>
    <dgm:pt modelId="{F1EE6195-118E-4F1B-9953-6C413A1A4C3D}" type="sibTrans" cxnId="{B3BBFEA5-4E1D-4EAC-A3A8-D4340C374BF0}">
      <dgm:prSet/>
      <dgm:spPr/>
      <dgm:t>
        <a:bodyPr/>
        <a:lstStyle/>
        <a:p>
          <a:endParaRPr lang="en-GB"/>
        </a:p>
      </dgm:t>
    </dgm:pt>
    <dgm:pt modelId="{661FAC5B-236E-40A5-97B2-73B715876E5B}">
      <dgm:prSet/>
      <dgm:spPr/>
      <dgm:t>
        <a:bodyPr/>
        <a:lstStyle/>
        <a:p>
          <a:pPr rtl="0"/>
          <a:r>
            <a:rPr lang="en-GB" smtClean="0"/>
            <a:t>4.4.3 State that gel electrophoresis of DNA is used in DNA profiling.</a:t>
          </a:r>
          <a:endParaRPr lang="en-GB"/>
        </a:p>
      </dgm:t>
    </dgm:pt>
    <dgm:pt modelId="{1EBE937C-B96E-4AC6-A001-B22AC540615A}" type="parTrans" cxnId="{72DAD180-05CB-43ED-B0AD-17B6E83458FC}">
      <dgm:prSet/>
      <dgm:spPr/>
      <dgm:t>
        <a:bodyPr/>
        <a:lstStyle/>
        <a:p>
          <a:endParaRPr lang="en-GB"/>
        </a:p>
      </dgm:t>
    </dgm:pt>
    <dgm:pt modelId="{7913B6E5-6676-44FA-961B-C9C99DA43E09}" type="sibTrans" cxnId="{72DAD180-05CB-43ED-B0AD-17B6E83458FC}">
      <dgm:prSet/>
      <dgm:spPr/>
      <dgm:t>
        <a:bodyPr/>
        <a:lstStyle/>
        <a:p>
          <a:endParaRPr lang="en-GB"/>
        </a:p>
      </dgm:t>
    </dgm:pt>
    <dgm:pt modelId="{D60E3336-A6C8-4AD7-8126-B0FF781D53B2}">
      <dgm:prSet/>
      <dgm:spPr/>
      <dgm:t>
        <a:bodyPr/>
        <a:lstStyle/>
        <a:p>
          <a:pPr rtl="0"/>
          <a:r>
            <a:rPr lang="en-GB" smtClean="0"/>
            <a:t>4.4.4 Describe the application of DNA profiling to determine paternity and also in forensic investigations.</a:t>
          </a:r>
          <a:endParaRPr lang="en-GB"/>
        </a:p>
      </dgm:t>
    </dgm:pt>
    <dgm:pt modelId="{B71F0BCA-D65D-427C-B2B6-80C322C14E87}" type="parTrans" cxnId="{19252459-5E22-4F22-BE2A-A8EABE8CFE51}">
      <dgm:prSet/>
      <dgm:spPr/>
      <dgm:t>
        <a:bodyPr/>
        <a:lstStyle/>
        <a:p>
          <a:endParaRPr lang="en-GB"/>
        </a:p>
      </dgm:t>
    </dgm:pt>
    <dgm:pt modelId="{FE864654-1BB2-4CE4-BDDE-334933F5F289}" type="sibTrans" cxnId="{19252459-5E22-4F22-BE2A-A8EABE8CFE51}">
      <dgm:prSet/>
      <dgm:spPr/>
      <dgm:t>
        <a:bodyPr/>
        <a:lstStyle/>
        <a:p>
          <a:endParaRPr lang="en-GB"/>
        </a:p>
      </dgm:t>
    </dgm:pt>
    <dgm:pt modelId="{DC0581B2-14D6-44A9-95DD-4ABEEB7E9673}">
      <dgm:prSet/>
      <dgm:spPr/>
      <dgm:t>
        <a:bodyPr/>
        <a:lstStyle/>
        <a:p>
          <a:pPr rtl="0"/>
          <a:r>
            <a:rPr lang="en-GB" smtClean="0"/>
            <a:t>4.4.5 Analyse DNA profiles to draw conclusions about paternity or forensic investigations.</a:t>
          </a:r>
          <a:endParaRPr lang="en-GB"/>
        </a:p>
      </dgm:t>
    </dgm:pt>
    <dgm:pt modelId="{700294C4-D38F-4499-9E67-2ECC85B74FAC}" type="parTrans" cxnId="{CD250AF4-D006-4130-B627-FDD7B15269CE}">
      <dgm:prSet/>
      <dgm:spPr/>
      <dgm:t>
        <a:bodyPr/>
        <a:lstStyle/>
        <a:p>
          <a:endParaRPr lang="en-GB"/>
        </a:p>
      </dgm:t>
    </dgm:pt>
    <dgm:pt modelId="{8E1E473A-1E92-457C-BAD8-BC95349DABBE}" type="sibTrans" cxnId="{CD250AF4-D006-4130-B627-FDD7B15269CE}">
      <dgm:prSet/>
      <dgm:spPr/>
      <dgm:t>
        <a:bodyPr/>
        <a:lstStyle/>
        <a:p>
          <a:endParaRPr lang="en-GB"/>
        </a:p>
      </dgm:t>
    </dgm:pt>
    <dgm:pt modelId="{44BD05DB-9E8C-497D-A323-A26492EE1068}">
      <dgm:prSet/>
      <dgm:spPr/>
      <dgm:t>
        <a:bodyPr/>
        <a:lstStyle/>
        <a:p>
          <a:pPr rtl="0"/>
          <a:r>
            <a:rPr lang="en-GB" dirty="0" smtClean="0"/>
            <a:t>4.4.6 Outline three outcomes of the sequencing of the complete human genome.</a:t>
          </a:r>
          <a:endParaRPr lang="en-GB" dirty="0"/>
        </a:p>
      </dgm:t>
    </dgm:pt>
    <dgm:pt modelId="{B8550925-FEF4-4BCC-BAA4-26F2474118ED}" type="parTrans" cxnId="{3AC4B98B-49C0-42C3-9749-35B85578C896}">
      <dgm:prSet/>
      <dgm:spPr/>
      <dgm:t>
        <a:bodyPr/>
        <a:lstStyle/>
        <a:p>
          <a:endParaRPr lang="en-GB"/>
        </a:p>
      </dgm:t>
    </dgm:pt>
    <dgm:pt modelId="{1BFB19B7-96ED-4631-8FA9-F56034CFEB11}" type="sibTrans" cxnId="{3AC4B98B-49C0-42C3-9749-35B85578C896}">
      <dgm:prSet/>
      <dgm:spPr/>
      <dgm:t>
        <a:bodyPr/>
        <a:lstStyle/>
        <a:p>
          <a:endParaRPr lang="en-GB"/>
        </a:p>
      </dgm:t>
    </dgm:pt>
    <dgm:pt modelId="{63B7F8CB-9699-483F-8B69-C44614F3061A}">
      <dgm:prSet/>
      <dgm:spPr/>
      <dgm:t>
        <a:bodyPr/>
        <a:lstStyle/>
        <a:p>
          <a:pPr rtl="0"/>
          <a:r>
            <a:rPr lang="en-GB" dirty="0" smtClean="0"/>
            <a:t>4.4.7 State that, when genes are transferred between species, the amino acid sequence of polypeptides translated from them is unchanged because the genetic code is universal.</a:t>
          </a:r>
          <a:endParaRPr lang="en-GB" dirty="0"/>
        </a:p>
      </dgm:t>
    </dgm:pt>
    <dgm:pt modelId="{6DEC84A0-CF4C-4506-84E4-DABB8AC080A2}" type="parTrans" cxnId="{87EDDD66-89AD-49A5-8FEA-BA7CF4D969FD}">
      <dgm:prSet/>
      <dgm:spPr/>
      <dgm:t>
        <a:bodyPr/>
        <a:lstStyle/>
        <a:p>
          <a:endParaRPr lang="en-GB"/>
        </a:p>
      </dgm:t>
    </dgm:pt>
    <dgm:pt modelId="{7EEEC909-3B6F-43C8-81DE-3C4D70117868}" type="sibTrans" cxnId="{87EDDD66-89AD-49A5-8FEA-BA7CF4D969FD}">
      <dgm:prSet/>
      <dgm:spPr/>
      <dgm:t>
        <a:bodyPr/>
        <a:lstStyle/>
        <a:p>
          <a:endParaRPr lang="en-GB"/>
        </a:p>
      </dgm:t>
    </dgm:pt>
    <dgm:pt modelId="{F8A0C147-A852-40A5-880A-CC5BC6E895DB}">
      <dgm:prSet/>
      <dgm:spPr/>
      <dgm:t>
        <a:bodyPr/>
        <a:lstStyle/>
        <a:p>
          <a:pPr rtl="0"/>
          <a:r>
            <a:rPr lang="en-GB" dirty="0" smtClean="0"/>
            <a:t>4.4.8 Outline a basic technique used for gene transfer involving plasmids, a host cell (bacterium, yeast or other cell), restriction enzymes (endonucleases) and DNA ligase.</a:t>
          </a:r>
          <a:endParaRPr lang="en-GB" dirty="0"/>
        </a:p>
      </dgm:t>
    </dgm:pt>
    <dgm:pt modelId="{DD8C5A1D-1984-4E44-81AB-2662F2BCAC2E}" type="parTrans" cxnId="{1D40167E-F5ED-4B2E-8590-0BE7B220C3C9}">
      <dgm:prSet/>
      <dgm:spPr/>
      <dgm:t>
        <a:bodyPr/>
        <a:lstStyle/>
        <a:p>
          <a:endParaRPr lang="en-GB"/>
        </a:p>
      </dgm:t>
    </dgm:pt>
    <dgm:pt modelId="{58AA40D8-7EF3-4B9B-B566-F62CDB502636}" type="sibTrans" cxnId="{1D40167E-F5ED-4B2E-8590-0BE7B220C3C9}">
      <dgm:prSet/>
      <dgm:spPr/>
      <dgm:t>
        <a:bodyPr/>
        <a:lstStyle/>
        <a:p>
          <a:endParaRPr lang="en-GB"/>
        </a:p>
      </dgm:t>
    </dgm:pt>
    <dgm:pt modelId="{F9446442-01B1-4BF3-9D40-1FFD16907CA0}">
      <dgm:prSet/>
      <dgm:spPr/>
      <dgm:t>
        <a:bodyPr/>
        <a:lstStyle/>
        <a:p>
          <a:pPr rtl="0"/>
          <a:r>
            <a:rPr lang="en-GB" smtClean="0"/>
            <a:t>4.4.9 State two examples of the current uses of genetically modified crops or animals.</a:t>
          </a:r>
          <a:endParaRPr lang="en-GB"/>
        </a:p>
      </dgm:t>
    </dgm:pt>
    <dgm:pt modelId="{C6FC227A-34F1-44EA-8F82-0C582C38517B}" type="parTrans" cxnId="{D9AA1871-99F5-424B-ADBF-831DF44E2E75}">
      <dgm:prSet/>
      <dgm:spPr/>
      <dgm:t>
        <a:bodyPr/>
        <a:lstStyle/>
        <a:p>
          <a:endParaRPr lang="en-GB"/>
        </a:p>
      </dgm:t>
    </dgm:pt>
    <dgm:pt modelId="{19413789-8A4C-4992-953A-6BC49F30B0E7}" type="sibTrans" cxnId="{D9AA1871-99F5-424B-ADBF-831DF44E2E75}">
      <dgm:prSet/>
      <dgm:spPr/>
      <dgm:t>
        <a:bodyPr/>
        <a:lstStyle/>
        <a:p>
          <a:endParaRPr lang="en-GB"/>
        </a:p>
      </dgm:t>
    </dgm:pt>
    <dgm:pt modelId="{7673DBC1-248E-4AA5-970B-1DB02DD461FB}">
      <dgm:prSet/>
      <dgm:spPr/>
      <dgm:t>
        <a:bodyPr/>
        <a:lstStyle/>
        <a:p>
          <a:pPr rtl="0"/>
          <a:r>
            <a:rPr lang="en-GB" smtClean="0"/>
            <a:t>4.4.10 Discuss the potential benefits and possible harmful effects of one example of genetic modification.</a:t>
          </a:r>
          <a:endParaRPr lang="en-GB"/>
        </a:p>
      </dgm:t>
    </dgm:pt>
    <dgm:pt modelId="{AFD3EC51-5777-454C-BCE8-2A1ECAE01AA5}" type="parTrans" cxnId="{18CA413C-4692-471C-856B-69FB4DEDF695}">
      <dgm:prSet/>
      <dgm:spPr/>
      <dgm:t>
        <a:bodyPr/>
        <a:lstStyle/>
        <a:p>
          <a:endParaRPr lang="en-GB"/>
        </a:p>
      </dgm:t>
    </dgm:pt>
    <dgm:pt modelId="{A622F943-5B53-41E0-8DC3-644BA2E815AC}" type="sibTrans" cxnId="{18CA413C-4692-471C-856B-69FB4DEDF695}">
      <dgm:prSet/>
      <dgm:spPr/>
      <dgm:t>
        <a:bodyPr/>
        <a:lstStyle/>
        <a:p>
          <a:endParaRPr lang="en-GB"/>
        </a:p>
      </dgm:t>
    </dgm:pt>
    <dgm:pt modelId="{6BBAB17B-456B-49CB-90BA-68F1888D73B6}">
      <dgm:prSet/>
      <dgm:spPr/>
      <dgm:t>
        <a:bodyPr/>
        <a:lstStyle/>
        <a:p>
          <a:pPr rtl="0"/>
          <a:r>
            <a:rPr lang="en-GB" smtClean="0"/>
            <a:t>4.4.11 Define </a:t>
          </a:r>
          <a:r>
            <a:rPr lang="en-GB" i="1" smtClean="0"/>
            <a:t>clone</a:t>
          </a:r>
          <a:r>
            <a:rPr lang="en-GB" smtClean="0"/>
            <a:t>. </a:t>
          </a:r>
          <a:endParaRPr lang="en-GB"/>
        </a:p>
      </dgm:t>
    </dgm:pt>
    <dgm:pt modelId="{FD304B0E-3102-4651-A287-220CBA582BF9}" type="parTrans" cxnId="{7D1E355E-1B89-4DAE-8552-0CAEB1BFC1E7}">
      <dgm:prSet/>
      <dgm:spPr/>
      <dgm:t>
        <a:bodyPr/>
        <a:lstStyle/>
        <a:p>
          <a:endParaRPr lang="en-GB"/>
        </a:p>
      </dgm:t>
    </dgm:pt>
    <dgm:pt modelId="{11BD465E-C78C-461A-927B-48A6815DB003}" type="sibTrans" cxnId="{7D1E355E-1B89-4DAE-8552-0CAEB1BFC1E7}">
      <dgm:prSet/>
      <dgm:spPr/>
      <dgm:t>
        <a:bodyPr/>
        <a:lstStyle/>
        <a:p>
          <a:endParaRPr lang="en-GB"/>
        </a:p>
      </dgm:t>
    </dgm:pt>
    <dgm:pt modelId="{139E3C20-D7C5-4F5C-B0D2-2D88C49FF5C2}">
      <dgm:prSet/>
      <dgm:spPr/>
      <dgm:t>
        <a:bodyPr/>
        <a:lstStyle/>
        <a:p>
          <a:pPr rtl="0"/>
          <a:r>
            <a:rPr lang="en-GB" dirty="0" smtClean="0"/>
            <a:t>4.4.12 Outline a technique for cloning using differentiated animal cells.</a:t>
          </a:r>
          <a:endParaRPr lang="en-GB" dirty="0"/>
        </a:p>
      </dgm:t>
    </dgm:pt>
    <dgm:pt modelId="{665A8250-73C0-4083-A4CD-1E54FB0DF2D1}" type="parTrans" cxnId="{D3B17670-D0A8-47FE-93CA-83AFE22857F1}">
      <dgm:prSet/>
      <dgm:spPr/>
      <dgm:t>
        <a:bodyPr/>
        <a:lstStyle/>
        <a:p>
          <a:endParaRPr lang="en-GB"/>
        </a:p>
      </dgm:t>
    </dgm:pt>
    <dgm:pt modelId="{9D6AB232-46C4-48D7-9995-AC04620C6765}" type="sibTrans" cxnId="{D3B17670-D0A8-47FE-93CA-83AFE22857F1}">
      <dgm:prSet/>
      <dgm:spPr/>
      <dgm:t>
        <a:bodyPr/>
        <a:lstStyle/>
        <a:p>
          <a:endParaRPr lang="en-GB"/>
        </a:p>
      </dgm:t>
    </dgm:pt>
    <dgm:pt modelId="{185759C1-9EF1-4D21-A314-172714B8C6B7}">
      <dgm:prSet/>
      <dgm:spPr/>
      <dgm:t>
        <a:bodyPr/>
        <a:lstStyle/>
        <a:p>
          <a:pPr rtl="0"/>
          <a:r>
            <a:rPr lang="en-GB" dirty="0" smtClean="0"/>
            <a:t>4.4.13 Discuss the ethical issues of therapeutic cloning in humans.</a:t>
          </a:r>
          <a:endParaRPr lang="en-GB" dirty="0"/>
        </a:p>
      </dgm:t>
    </dgm:pt>
    <dgm:pt modelId="{EC2FE51A-89F0-4859-8064-B442375952C6}" type="parTrans" cxnId="{149FA051-885C-4947-8050-45D20A422A40}">
      <dgm:prSet/>
      <dgm:spPr/>
      <dgm:t>
        <a:bodyPr/>
        <a:lstStyle/>
        <a:p>
          <a:endParaRPr lang="en-GB"/>
        </a:p>
      </dgm:t>
    </dgm:pt>
    <dgm:pt modelId="{95B8736B-10AB-4485-BFAF-A7B8AD989659}" type="sibTrans" cxnId="{149FA051-885C-4947-8050-45D20A422A40}">
      <dgm:prSet/>
      <dgm:spPr/>
      <dgm:t>
        <a:bodyPr/>
        <a:lstStyle/>
        <a:p>
          <a:endParaRPr lang="en-GB"/>
        </a:p>
      </dgm:t>
    </dgm:pt>
    <dgm:pt modelId="{0448F6D1-1CC0-4698-9B71-B18C0DD61F1F}" type="pres">
      <dgm:prSet presAssocID="{8599739E-19CD-4CFE-BC38-275CCD3D2981}" presName="linear" presStyleCnt="0">
        <dgm:presLayoutVars>
          <dgm:animLvl val="lvl"/>
          <dgm:resizeHandles val="exact"/>
        </dgm:presLayoutVars>
      </dgm:prSet>
      <dgm:spPr/>
      <dgm:t>
        <a:bodyPr/>
        <a:lstStyle/>
        <a:p>
          <a:endParaRPr lang="en-GB"/>
        </a:p>
      </dgm:t>
    </dgm:pt>
    <dgm:pt modelId="{1A776F6A-76C3-487C-9D50-A02B4FB5D5D4}" type="pres">
      <dgm:prSet presAssocID="{11A3187D-0179-4484-BF5B-DF2EBCCCC4E9}" presName="parentText" presStyleLbl="node1" presStyleIdx="0" presStyleCnt="13">
        <dgm:presLayoutVars>
          <dgm:chMax val="0"/>
          <dgm:bulletEnabled val="1"/>
        </dgm:presLayoutVars>
      </dgm:prSet>
      <dgm:spPr/>
      <dgm:t>
        <a:bodyPr/>
        <a:lstStyle/>
        <a:p>
          <a:endParaRPr lang="en-GB"/>
        </a:p>
      </dgm:t>
    </dgm:pt>
    <dgm:pt modelId="{C4491B3E-B4BE-4ADF-9270-401FBB1CEF49}" type="pres">
      <dgm:prSet presAssocID="{45353802-048D-4853-9473-DCFE68A259D0}" presName="spacer" presStyleCnt="0"/>
      <dgm:spPr/>
    </dgm:pt>
    <dgm:pt modelId="{5E8492AD-0AD9-482F-85A7-3C3912FA7F29}" type="pres">
      <dgm:prSet presAssocID="{94BE5857-82A2-4542-847C-1D338C4D7DB1}" presName="parentText" presStyleLbl="node1" presStyleIdx="1" presStyleCnt="13">
        <dgm:presLayoutVars>
          <dgm:chMax val="0"/>
          <dgm:bulletEnabled val="1"/>
        </dgm:presLayoutVars>
      </dgm:prSet>
      <dgm:spPr/>
      <dgm:t>
        <a:bodyPr/>
        <a:lstStyle/>
        <a:p>
          <a:endParaRPr lang="en-GB"/>
        </a:p>
      </dgm:t>
    </dgm:pt>
    <dgm:pt modelId="{2B79552D-D6CE-47A3-8EFC-E630D020A660}" type="pres">
      <dgm:prSet presAssocID="{F1EE6195-118E-4F1B-9953-6C413A1A4C3D}" presName="spacer" presStyleCnt="0"/>
      <dgm:spPr/>
    </dgm:pt>
    <dgm:pt modelId="{39BA415A-941B-4DBA-A27B-14B64D77F09D}" type="pres">
      <dgm:prSet presAssocID="{661FAC5B-236E-40A5-97B2-73B715876E5B}" presName="parentText" presStyleLbl="node1" presStyleIdx="2" presStyleCnt="13">
        <dgm:presLayoutVars>
          <dgm:chMax val="0"/>
          <dgm:bulletEnabled val="1"/>
        </dgm:presLayoutVars>
      </dgm:prSet>
      <dgm:spPr/>
      <dgm:t>
        <a:bodyPr/>
        <a:lstStyle/>
        <a:p>
          <a:endParaRPr lang="en-GB"/>
        </a:p>
      </dgm:t>
    </dgm:pt>
    <dgm:pt modelId="{9A7ACDFB-585B-492D-8ED1-DDAD9C505F32}" type="pres">
      <dgm:prSet presAssocID="{7913B6E5-6676-44FA-961B-C9C99DA43E09}" presName="spacer" presStyleCnt="0"/>
      <dgm:spPr/>
    </dgm:pt>
    <dgm:pt modelId="{2B32924B-C388-4BB6-817B-FC668F2C61CE}" type="pres">
      <dgm:prSet presAssocID="{D60E3336-A6C8-4AD7-8126-B0FF781D53B2}" presName="parentText" presStyleLbl="node1" presStyleIdx="3" presStyleCnt="13">
        <dgm:presLayoutVars>
          <dgm:chMax val="0"/>
          <dgm:bulletEnabled val="1"/>
        </dgm:presLayoutVars>
      </dgm:prSet>
      <dgm:spPr/>
      <dgm:t>
        <a:bodyPr/>
        <a:lstStyle/>
        <a:p>
          <a:endParaRPr lang="en-GB"/>
        </a:p>
      </dgm:t>
    </dgm:pt>
    <dgm:pt modelId="{EA806221-76EC-46FA-A50B-9EBBA2FD393D}" type="pres">
      <dgm:prSet presAssocID="{FE864654-1BB2-4CE4-BDDE-334933F5F289}" presName="spacer" presStyleCnt="0"/>
      <dgm:spPr/>
    </dgm:pt>
    <dgm:pt modelId="{BDB6ADAE-A0D7-40A7-B2FF-CA275112AF8C}" type="pres">
      <dgm:prSet presAssocID="{DC0581B2-14D6-44A9-95DD-4ABEEB7E9673}" presName="parentText" presStyleLbl="node1" presStyleIdx="4" presStyleCnt="13">
        <dgm:presLayoutVars>
          <dgm:chMax val="0"/>
          <dgm:bulletEnabled val="1"/>
        </dgm:presLayoutVars>
      </dgm:prSet>
      <dgm:spPr/>
      <dgm:t>
        <a:bodyPr/>
        <a:lstStyle/>
        <a:p>
          <a:endParaRPr lang="en-GB"/>
        </a:p>
      </dgm:t>
    </dgm:pt>
    <dgm:pt modelId="{2956660D-112F-44C4-9340-3D97C3CB5BD5}" type="pres">
      <dgm:prSet presAssocID="{8E1E473A-1E92-457C-BAD8-BC95349DABBE}" presName="spacer" presStyleCnt="0"/>
      <dgm:spPr/>
    </dgm:pt>
    <dgm:pt modelId="{0B0B0F28-9F96-4BFE-A313-540AA7E6F46E}" type="pres">
      <dgm:prSet presAssocID="{44BD05DB-9E8C-497D-A323-A26492EE1068}" presName="parentText" presStyleLbl="node1" presStyleIdx="5" presStyleCnt="13">
        <dgm:presLayoutVars>
          <dgm:chMax val="0"/>
          <dgm:bulletEnabled val="1"/>
        </dgm:presLayoutVars>
      </dgm:prSet>
      <dgm:spPr/>
      <dgm:t>
        <a:bodyPr/>
        <a:lstStyle/>
        <a:p>
          <a:endParaRPr lang="en-GB"/>
        </a:p>
      </dgm:t>
    </dgm:pt>
    <dgm:pt modelId="{9F3174F6-1980-4A62-8EFD-C984A7134B96}" type="pres">
      <dgm:prSet presAssocID="{1BFB19B7-96ED-4631-8FA9-F56034CFEB11}" presName="spacer" presStyleCnt="0"/>
      <dgm:spPr/>
    </dgm:pt>
    <dgm:pt modelId="{EA0CE0F9-A192-457D-897E-C5CFFC5788B0}" type="pres">
      <dgm:prSet presAssocID="{63B7F8CB-9699-483F-8B69-C44614F3061A}" presName="parentText" presStyleLbl="node1" presStyleIdx="6" presStyleCnt="13">
        <dgm:presLayoutVars>
          <dgm:chMax val="0"/>
          <dgm:bulletEnabled val="1"/>
        </dgm:presLayoutVars>
      </dgm:prSet>
      <dgm:spPr/>
      <dgm:t>
        <a:bodyPr/>
        <a:lstStyle/>
        <a:p>
          <a:endParaRPr lang="en-GB"/>
        </a:p>
      </dgm:t>
    </dgm:pt>
    <dgm:pt modelId="{4A962FD8-16A6-47D7-BE35-50719E02A4CC}" type="pres">
      <dgm:prSet presAssocID="{7EEEC909-3B6F-43C8-81DE-3C4D70117868}" presName="spacer" presStyleCnt="0"/>
      <dgm:spPr/>
    </dgm:pt>
    <dgm:pt modelId="{E6DA02C3-49B7-4EF8-8497-E0A0CD13E7CC}" type="pres">
      <dgm:prSet presAssocID="{F8A0C147-A852-40A5-880A-CC5BC6E895DB}" presName="parentText" presStyleLbl="node1" presStyleIdx="7" presStyleCnt="13">
        <dgm:presLayoutVars>
          <dgm:chMax val="0"/>
          <dgm:bulletEnabled val="1"/>
        </dgm:presLayoutVars>
      </dgm:prSet>
      <dgm:spPr/>
      <dgm:t>
        <a:bodyPr/>
        <a:lstStyle/>
        <a:p>
          <a:endParaRPr lang="en-GB"/>
        </a:p>
      </dgm:t>
    </dgm:pt>
    <dgm:pt modelId="{157CE47F-82CD-48E2-B108-49A2D44DA492}" type="pres">
      <dgm:prSet presAssocID="{58AA40D8-7EF3-4B9B-B566-F62CDB502636}" presName="spacer" presStyleCnt="0"/>
      <dgm:spPr/>
    </dgm:pt>
    <dgm:pt modelId="{F99DAB91-F93D-44FB-8110-524536743F33}" type="pres">
      <dgm:prSet presAssocID="{F9446442-01B1-4BF3-9D40-1FFD16907CA0}" presName="parentText" presStyleLbl="node1" presStyleIdx="8" presStyleCnt="13">
        <dgm:presLayoutVars>
          <dgm:chMax val="0"/>
          <dgm:bulletEnabled val="1"/>
        </dgm:presLayoutVars>
      </dgm:prSet>
      <dgm:spPr/>
      <dgm:t>
        <a:bodyPr/>
        <a:lstStyle/>
        <a:p>
          <a:endParaRPr lang="en-GB"/>
        </a:p>
      </dgm:t>
    </dgm:pt>
    <dgm:pt modelId="{7D875A13-53D0-42E3-9D25-DA076EE38106}" type="pres">
      <dgm:prSet presAssocID="{19413789-8A4C-4992-953A-6BC49F30B0E7}" presName="spacer" presStyleCnt="0"/>
      <dgm:spPr/>
    </dgm:pt>
    <dgm:pt modelId="{A8C0A3BF-9832-4C47-A791-8F62411ADC6E}" type="pres">
      <dgm:prSet presAssocID="{7673DBC1-248E-4AA5-970B-1DB02DD461FB}" presName="parentText" presStyleLbl="node1" presStyleIdx="9" presStyleCnt="13">
        <dgm:presLayoutVars>
          <dgm:chMax val="0"/>
          <dgm:bulletEnabled val="1"/>
        </dgm:presLayoutVars>
      </dgm:prSet>
      <dgm:spPr/>
      <dgm:t>
        <a:bodyPr/>
        <a:lstStyle/>
        <a:p>
          <a:endParaRPr lang="en-GB"/>
        </a:p>
      </dgm:t>
    </dgm:pt>
    <dgm:pt modelId="{0D077792-3501-4490-BDCF-87B28EE35DF5}" type="pres">
      <dgm:prSet presAssocID="{A622F943-5B53-41E0-8DC3-644BA2E815AC}" presName="spacer" presStyleCnt="0"/>
      <dgm:spPr/>
    </dgm:pt>
    <dgm:pt modelId="{81DB0AC2-FB68-4EAD-8B1E-184ABFF6104F}" type="pres">
      <dgm:prSet presAssocID="{6BBAB17B-456B-49CB-90BA-68F1888D73B6}" presName="parentText" presStyleLbl="node1" presStyleIdx="10" presStyleCnt="13">
        <dgm:presLayoutVars>
          <dgm:chMax val="0"/>
          <dgm:bulletEnabled val="1"/>
        </dgm:presLayoutVars>
      </dgm:prSet>
      <dgm:spPr/>
      <dgm:t>
        <a:bodyPr/>
        <a:lstStyle/>
        <a:p>
          <a:endParaRPr lang="en-GB"/>
        </a:p>
      </dgm:t>
    </dgm:pt>
    <dgm:pt modelId="{6D1AB52A-01FA-466F-8570-7367B249FE7A}" type="pres">
      <dgm:prSet presAssocID="{11BD465E-C78C-461A-927B-48A6815DB003}" presName="spacer" presStyleCnt="0"/>
      <dgm:spPr/>
    </dgm:pt>
    <dgm:pt modelId="{127198C6-97BE-4946-A991-471655077B0E}" type="pres">
      <dgm:prSet presAssocID="{139E3C20-D7C5-4F5C-B0D2-2D88C49FF5C2}" presName="parentText" presStyleLbl="node1" presStyleIdx="11" presStyleCnt="13">
        <dgm:presLayoutVars>
          <dgm:chMax val="0"/>
          <dgm:bulletEnabled val="1"/>
        </dgm:presLayoutVars>
      </dgm:prSet>
      <dgm:spPr/>
      <dgm:t>
        <a:bodyPr/>
        <a:lstStyle/>
        <a:p>
          <a:endParaRPr lang="en-GB"/>
        </a:p>
      </dgm:t>
    </dgm:pt>
    <dgm:pt modelId="{EEB916AA-21B0-42AB-A678-D5A063FC11C1}" type="pres">
      <dgm:prSet presAssocID="{9D6AB232-46C4-48D7-9995-AC04620C6765}" presName="spacer" presStyleCnt="0"/>
      <dgm:spPr/>
    </dgm:pt>
    <dgm:pt modelId="{6E1CBC87-72EE-4352-9206-5F1731C2C383}" type="pres">
      <dgm:prSet presAssocID="{185759C1-9EF1-4D21-A314-172714B8C6B7}" presName="parentText" presStyleLbl="node1" presStyleIdx="12" presStyleCnt="13">
        <dgm:presLayoutVars>
          <dgm:chMax val="0"/>
          <dgm:bulletEnabled val="1"/>
        </dgm:presLayoutVars>
      </dgm:prSet>
      <dgm:spPr/>
      <dgm:t>
        <a:bodyPr/>
        <a:lstStyle/>
        <a:p>
          <a:endParaRPr lang="en-GB"/>
        </a:p>
      </dgm:t>
    </dgm:pt>
  </dgm:ptLst>
  <dgm:cxnLst>
    <dgm:cxn modelId="{C5B7EFFF-BCBC-458E-B792-15A4A992E7F9}" type="presOf" srcId="{7673DBC1-248E-4AA5-970B-1DB02DD461FB}" destId="{A8C0A3BF-9832-4C47-A791-8F62411ADC6E}" srcOrd="0" destOrd="0" presId="urn:microsoft.com/office/officeart/2005/8/layout/vList2"/>
    <dgm:cxn modelId="{C535AA86-1C0E-465A-946B-536B65B54E08}" type="presOf" srcId="{8599739E-19CD-4CFE-BC38-275CCD3D2981}" destId="{0448F6D1-1CC0-4698-9B71-B18C0DD61F1F}" srcOrd="0" destOrd="0" presId="urn:microsoft.com/office/officeart/2005/8/layout/vList2"/>
    <dgm:cxn modelId="{19252459-5E22-4F22-BE2A-A8EABE8CFE51}" srcId="{8599739E-19CD-4CFE-BC38-275CCD3D2981}" destId="{D60E3336-A6C8-4AD7-8126-B0FF781D53B2}" srcOrd="3" destOrd="0" parTransId="{B71F0BCA-D65D-427C-B2B6-80C322C14E87}" sibTransId="{FE864654-1BB2-4CE4-BDDE-334933F5F289}"/>
    <dgm:cxn modelId="{5FD1B04A-A828-4295-B3A4-0C2484F34E81}" type="presOf" srcId="{94BE5857-82A2-4542-847C-1D338C4D7DB1}" destId="{5E8492AD-0AD9-482F-85A7-3C3912FA7F29}" srcOrd="0" destOrd="0" presId="urn:microsoft.com/office/officeart/2005/8/layout/vList2"/>
    <dgm:cxn modelId="{0AF15820-EB98-421E-B007-0AB7EBCCE38B}" type="presOf" srcId="{185759C1-9EF1-4D21-A314-172714B8C6B7}" destId="{6E1CBC87-72EE-4352-9206-5F1731C2C383}" srcOrd="0" destOrd="0" presId="urn:microsoft.com/office/officeart/2005/8/layout/vList2"/>
    <dgm:cxn modelId="{149FA051-885C-4947-8050-45D20A422A40}" srcId="{8599739E-19CD-4CFE-BC38-275CCD3D2981}" destId="{185759C1-9EF1-4D21-A314-172714B8C6B7}" srcOrd="12" destOrd="0" parTransId="{EC2FE51A-89F0-4859-8064-B442375952C6}" sibTransId="{95B8736B-10AB-4485-BFAF-A7B8AD989659}"/>
    <dgm:cxn modelId="{5E3770A0-DCEC-4230-87C6-77B9E00908EE}" srcId="{8599739E-19CD-4CFE-BC38-275CCD3D2981}" destId="{11A3187D-0179-4484-BF5B-DF2EBCCCC4E9}" srcOrd="0" destOrd="0" parTransId="{8FF6C365-DA40-4CF1-B49E-73B756812A47}" sibTransId="{45353802-048D-4853-9473-DCFE68A259D0}"/>
    <dgm:cxn modelId="{B3BBFEA5-4E1D-4EAC-A3A8-D4340C374BF0}" srcId="{8599739E-19CD-4CFE-BC38-275CCD3D2981}" destId="{94BE5857-82A2-4542-847C-1D338C4D7DB1}" srcOrd="1" destOrd="0" parTransId="{607A2B69-143A-4FC4-AC64-C3C7902325E6}" sibTransId="{F1EE6195-118E-4F1B-9953-6C413A1A4C3D}"/>
    <dgm:cxn modelId="{0F9DA686-263D-49B9-BCF2-1ECD22881CA4}" type="presOf" srcId="{6BBAB17B-456B-49CB-90BA-68F1888D73B6}" destId="{81DB0AC2-FB68-4EAD-8B1E-184ABFF6104F}" srcOrd="0" destOrd="0" presId="urn:microsoft.com/office/officeart/2005/8/layout/vList2"/>
    <dgm:cxn modelId="{31434914-6ECB-48C4-8B10-AA7EAB1F9645}" type="presOf" srcId="{661FAC5B-236E-40A5-97B2-73B715876E5B}" destId="{39BA415A-941B-4DBA-A27B-14B64D77F09D}" srcOrd="0" destOrd="0" presId="urn:microsoft.com/office/officeart/2005/8/layout/vList2"/>
    <dgm:cxn modelId="{18CA413C-4692-471C-856B-69FB4DEDF695}" srcId="{8599739E-19CD-4CFE-BC38-275CCD3D2981}" destId="{7673DBC1-248E-4AA5-970B-1DB02DD461FB}" srcOrd="9" destOrd="0" parTransId="{AFD3EC51-5777-454C-BCE8-2A1ECAE01AA5}" sibTransId="{A622F943-5B53-41E0-8DC3-644BA2E815AC}"/>
    <dgm:cxn modelId="{C5395F26-DE8E-41A9-8F1E-810B8BA0F49E}" type="presOf" srcId="{F9446442-01B1-4BF3-9D40-1FFD16907CA0}" destId="{F99DAB91-F93D-44FB-8110-524536743F33}" srcOrd="0" destOrd="0" presId="urn:microsoft.com/office/officeart/2005/8/layout/vList2"/>
    <dgm:cxn modelId="{F41CB7DA-218E-4134-8B23-D736E39B2796}" type="presOf" srcId="{DC0581B2-14D6-44A9-95DD-4ABEEB7E9673}" destId="{BDB6ADAE-A0D7-40A7-B2FF-CA275112AF8C}" srcOrd="0" destOrd="0" presId="urn:microsoft.com/office/officeart/2005/8/layout/vList2"/>
    <dgm:cxn modelId="{E4211C85-6CE4-416B-84A0-4799D01D5F6B}" type="presOf" srcId="{44BD05DB-9E8C-497D-A323-A26492EE1068}" destId="{0B0B0F28-9F96-4BFE-A313-540AA7E6F46E}" srcOrd="0" destOrd="0" presId="urn:microsoft.com/office/officeart/2005/8/layout/vList2"/>
    <dgm:cxn modelId="{1D40167E-F5ED-4B2E-8590-0BE7B220C3C9}" srcId="{8599739E-19CD-4CFE-BC38-275CCD3D2981}" destId="{F8A0C147-A852-40A5-880A-CC5BC6E895DB}" srcOrd="7" destOrd="0" parTransId="{DD8C5A1D-1984-4E44-81AB-2662F2BCAC2E}" sibTransId="{58AA40D8-7EF3-4B9B-B566-F62CDB502636}"/>
    <dgm:cxn modelId="{CD250AF4-D006-4130-B627-FDD7B15269CE}" srcId="{8599739E-19CD-4CFE-BC38-275CCD3D2981}" destId="{DC0581B2-14D6-44A9-95DD-4ABEEB7E9673}" srcOrd="4" destOrd="0" parTransId="{700294C4-D38F-4499-9E67-2ECC85B74FAC}" sibTransId="{8E1E473A-1E92-457C-BAD8-BC95349DABBE}"/>
    <dgm:cxn modelId="{138A8E53-3697-410B-9397-64E179E96AFA}" type="presOf" srcId="{F8A0C147-A852-40A5-880A-CC5BC6E895DB}" destId="{E6DA02C3-49B7-4EF8-8497-E0A0CD13E7CC}" srcOrd="0" destOrd="0" presId="urn:microsoft.com/office/officeart/2005/8/layout/vList2"/>
    <dgm:cxn modelId="{87EDDD66-89AD-49A5-8FEA-BA7CF4D969FD}" srcId="{8599739E-19CD-4CFE-BC38-275CCD3D2981}" destId="{63B7F8CB-9699-483F-8B69-C44614F3061A}" srcOrd="6" destOrd="0" parTransId="{6DEC84A0-CF4C-4506-84E4-DABB8AC080A2}" sibTransId="{7EEEC909-3B6F-43C8-81DE-3C4D70117868}"/>
    <dgm:cxn modelId="{D9AA1871-99F5-424B-ADBF-831DF44E2E75}" srcId="{8599739E-19CD-4CFE-BC38-275CCD3D2981}" destId="{F9446442-01B1-4BF3-9D40-1FFD16907CA0}" srcOrd="8" destOrd="0" parTransId="{C6FC227A-34F1-44EA-8F82-0C582C38517B}" sibTransId="{19413789-8A4C-4992-953A-6BC49F30B0E7}"/>
    <dgm:cxn modelId="{39232597-80A2-4EB7-84CF-609F1864ECC2}" type="presOf" srcId="{11A3187D-0179-4484-BF5B-DF2EBCCCC4E9}" destId="{1A776F6A-76C3-487C-9D50-A02B4FB5D5D4}" srcOrd="0" destOrd="0" presId="urn:microsoft.com/office/officeart/2005/8/layout/vList2"/>
    <dgm:cxn modelId="{5484289B-093F-421B-B6A9-A48AE9576879}" type="presOf" srcId="{63B7F8CB-9699-483F-8B69-C44614F3061A}" destId="{EA0CE0F9-A192-457D-897E-C5CFFC5788B0}" srcOrd="0" destOrd="0" presId="urn:microsoft.com/office/officeart/2005/8/layout/vList2"/>
    <dgm:cxn modelId="{3AC4B98B-49C0-42C3-9749-35B85578C896}" srcId="{8599739E-19CD-4CFE-BC38-275CCD3D2981}" destId="{44BD05DB-9E8C-497D-A323-A26492EE1068}" srcOrd="5" destOrd="0" parTransId="{B8550925-FEF4-4BCC-BAA4-26F2474118ED}" sibTransId="{1BFB19B7-96ED-4631-8FA9-F56034CFEB11}"/>
    <dgm:cxn modelId="{72DAD180-05CB-43ED-B0AD-17B6E83458FC}" srcId="{8599739E-19CD-4CFE-BC38-275CCD3D2981}" destId="{661FAC5B-236E-40A5-97B2-73B715876E5B}" srcOrd="2" destOrd="0" parTransId="{1EBE937C-B96E-4AC6-A001-B22AC540615A}" sibTransId="{7913B6E5-6676-44FA-961B-C9C99DA43E09}"/>
    <dgm:cxn modelId="{6ABE533E-45B4-4038-BED9-0773369BF09D}" type="presOf" srcId="{D60E3336-A6C8-4AD7-8126-B0FF781D53B2}" destId="{2B32924B-C388-4BB6-817B-FC668F2C61CE}" srcOrd="0" destOrd="0" presId="urn:microsoft.com/office/officeart/2005/8/layout/vList2"/>
    <dgm:cxn modelId="{7D1E355E-1B89-4DAE-8552-0CAEB1BFC1E7}" srcId="{8599739E-19CD-4CFE-BC38-275CCD3D2981}" destId="{6BBAB17B-456B-49CB-90BA-68F1888D73B6}" srcOrd="10" destOrd="0" parTransId="{FD304B0E-3102-4651-A287-220CBA582BF9}" sibTransId="{11BD465E-C78C-461A-927B-48A6815DB003}"/>
    <dgm:cxn modelId="{D3B17670-D0A8-47FE-93CA-83AFE22857F1}" srcId="{8599739E-19CD-4CFE-BC38-275CCD3D2981}" destId="{139E3C20-D7C5-4F5C-B0D2-2D88C49FF5C2}" srcOrd="11" destOrd="0" parTransId="{665A8250-73C0-4083-A4CD-1E54FB0DF2D1}" sibTransId="{9D6AB232-46C4-48D7-9995-AC04620C6765}"/>
    <dgm:cxn modelId="{5D49EDA8-659E-4857-A857-2E9F23644CEA}" type="presOf" srcId="{139E3C20-D7C5-4F5C-B0D2-2D88C49FF5C2}" destId="{127198C6-97BE-4946-A991-471655077B0E}" srcOrd="0" destOrd="0" presId="urn:microsoft.com/office/officeart/2005/8/layout/vList2"/>
    <dgm:cxn modelId="{64D47285-F210-47E8-BD96-F25DB39B3B90}" type="presParOf" srcId="{0448F6D1-1CC0-4698-9B71-B18C0DD61F1F}" destId="{1A776F6A-76C3-487C-9D50-A02B4FB5D5D4}" srcOrd="0" destOrd="0" presId="urn:microsoft.com/office/officeart/2005/8/layout/vList2"/>
    <dgm:cxn modelId="{A57BEFE6-94CF-466C-9304-518B3CF3F5C1}" type="presParOf" srcId="{0448F6D1-1CC0-4698-9B71-B18C0DD61F1F}" destId="{C4491B3E-B4BE-4ADF-9270-401FBB1CEF49}" srcOrd="1" destOrd="0" presId="urn:microsoft.com/office/officeart/2005/8/layout/vList2"/>
    <dgm:cxn modelId="{28A1402D-2A4B-4D35-B561-C6EAD05C6E76}" type="presParOf" srcId="{0448F6D1-1CC0-4698-9B71-B18C0DD61F1F}" destId="{5E8492AD-0AD9-482F-85A7-3C3912FA7F29}" srcOrd="2" destOrd="0" presId="urn:microsoft.com/office/officeart/2005/8/layout/vList2"/>
    <dgm:cxn modelId="{3B826A4B-DB5D-479B-8C3B-C74E1940F221}" type="presParOf" srcId="{0448F6D1-1CC0-4698-9B71-B18C0DD61F1F}" destId="{2B79552D-D6CE-47A3-8EFC-E630D020A660}" srcOrd="3" destOrd="0" presId="urn:microsoft.com/office/officeart/2005/8/layout/vList2"/>
    <dgm:cxn modelId="{C0136319-1FF0-4D83-B9F3-F06DC924DA19}" type="presParOf" srcId="{0448F6D1-1CC0-4698-9B71-B18C0DD61F1F}" destId="{39BA415A-941B-4DBA-A27B-14B64D77F09D}" srcOrd="4" destOrd="0" presId="urn:microsoft.com/office/officeart/2005/8/layout/vList2"/>
    <dgm:cxn modelId="{CEED6908-2C10-403B-B9E9-0179853C269A}" type="presParOf" srcId="{0448F6D1-1CC0-4698-9B71-B18C0DD61F1F}" destId="{9A7ACDFB-585B-492D-8ED1-DDAD9C505F32}" srcOrd="5" destOrd="0" presId="urn:microsoft.com/office/officeart/2005/8/layout/vList2"/>
    <dgm:cxn modelId="{C23FE20E-1948-4A2C-BB4C-0B6F5BDBF1AA}" type="presParOf" srcId="{0448F6D1-1CC0-4698-9B71-B18C0DD61F1F}" destId="{2B32924B-C388-4BB6-817B-FC668F2C61CE}" srcOrd="6" destOrd="0" presId="urn:microsoft.com/office/officeart/2005/8/layout/vList2"/>
    <dgm:cxn modelId="{5DC0393A-3C93-467E-8499-1F13B2E8075B}" type="presParOf" srcId="{0448F6D1-1CC0-4698-9B71-B18C0DD61F1F}" destId="{EA806221-76EC-46FA-A50B-9EBBA2FD393D}" srcOrd="7" destOrd="0" presId="urn:microsoft.com/office/officeart/2005/8/layout/vList2"/>
    <dgm:cxn modelId="{5507CFE3-F894-401A-B184-39C0C0D542E8}" type="presParOf" srcId="{0448F6D1-1CC0-4698-9B71-B18C0DD61F1F}" destId="{BDB6ADAE-A0D7-40A7-B2FF-CA275112AF8C}" srcOrd="8" destOrd="0" presId="urn:microsoft.com/office/officeart/2005/8/layout/vList2"/>
    <dgm:cxn modelId="{02715341-56A7-45A2-8F17-86CC7059B4B3}" type="presParOf" srcId="{0448F6D1-1CC0-4698-9B71-B18C0DD61F1F}" destId="{2956660D-112F-44C4-9340-3D97C3CB5BD5}" srcOrd="9" destOrd="0" presId="urn:microsoft.com/office/officeart/2005/8/layout/vList2"/>
    <dgm:cxn modelId="{8CC0B94B-159B-4CBF-8AB9-284D2C9778DE}" type="presParOf" srcId="{0448F6D1-1CC0-4698-9B71-B18C0DD61F1F}" destId="{0B0B0F28-9F96-4BFE-A313-540AA7E6F46E}" srcOrd="10" destOrd="0" presId="urn:microsoft.com/office/officeart/2005/8/layout/vList2"/>
    <dgm:cxn modelId="{0DF2945D-A97C-49EA-B09E-3F1AE14C7DD4}" type="presParOf" srcId="{0448F6D1-1CC0-4698-9B71-B18C0DD61F1F}" destId="{9F3174F6-1980-4A62-8EFD-C984A7134B96}" srcOrd="11" destOrd="0" presId="urn:microsoft.com/office/officeart/2005/8/layout/vList2"/>
    <dgm:cxn modelId="{810250D2-4C36-4DE4-9974-CC24ECB2C765}" type="presParOf" srcId="{0448F6D1-1CC0-4698-9B71-B18C0DD61F1F}" destId="{EA0CE0F9-A192-457D-897E-C5CFFC5788B0}" srcOrd="12" destOrd="0" presId="urn:microsoft.com/office/officeart/2005/8/layout/vList2"/>
    <dgm:cxn modelId="{94E61B76-E8A1-41DF-A818-EECE144DE38D}" type="presParOf" srcId="{0448F6D1-1CC0-4698-9B71-B18C0DD61F1F}" destId="{4A962FD8-16A6-47D7-BE35-50719E02A4CC}" srcOrd="13" destOrd="0" presId="urn:microsoft.com/office/officeart/2005/8/layout/vList2"/>
    <dgm:cxn modelId="{E6CD990B-C4E3-44FD-86DC-AE7306421725}" type="presParOf" srcId="{0448F6D1-1CC0-4698-9B71-B18C0DD61F1F}" destId="{E6DA02C3-49B7-4EF8-8497-E0A0CD13E7CC}" srcOrd="14" destOrd="0" presId="urn:microsoft.com/office/officeart/2005/8/layout/vList2"/>
    <dgm:cxn modelId="{DA50C047-374A-4A8A-9E9D-381D56BD856F}" type="presParOf" srcId="{0448F6D1-1CC0-4698-9B71-B18C0DD61F1F}" destId="{157CE47F-82CD-48E2-B108-49A2D44DA492}" srcOrd="15" destOrd="0" presId="urn:microsoft.com/office/officeart/2005/8/layout/vList2"/>
    <dgm:cxn modelId="{E7678511-B395-45FA-8E6F-6FA1BC2D27F3}" type="presParOf" srcId="{0448F6D1-1CC0-4698-9B71-B18C0DD61F1F}" destId="{F99DAB91-F93D-44FB-8110-524536743F33}" srcOrd="16" destOrd="0" presId="urn:microsoft.com/office/officeart/2005/8/layout/vList2"/>
    <dgm:cxn modelId="{8E67959D-F2EC-4103-BCC4-E3665F0708D9}" type="presParOf" srcId="{0448F6D1-1CC0-4698-9B71-B18C0DD61F1F}" destId="{7D875A13-53D0-42E3-9D25-DA076EE38106}" srcOrd="17" destOrd="0" presId="urn:microsoft.com/office/officeart/2005/8/layout/vList2"/>
    <dgm:cxn modelId="{552F6F19-55BB-437D-80BD-091D1CD8B00C}" type="presParOf" srcId="{0448F6D1-1CC0-4698-9B71-B18C0DD61F1F}" destId="{A8C0A3BF-9832-4C47-A791-8F62411ADC6E}" srcOrd="18" destOrd="0" presId="urn:microsoft.com/office/officeart/2005/8/layout/vList2"/>
    <dgm:cxn modelId="{5E148206-E8D6-4CA9-9E02-1A4C4422501B}" type="presParOf" srcId="{0448F6D1-1CC0-4698-9B71-B18C0DD61F1F}" destId="{0D077792-3501-4490-BDCF-87B28EE35DF5}" srcOrd="19" destOrd="0" presId="urn:microsoft.com/office/officeart/2005/8/layout/vList2"/>
    <dgm:cxn modelId="{317AF563-C93F-43DF-BA55-5CDD9CC76B88}" type="presParOf" srcId="{0448F6D1-1CC0-4698-9B71-B18C0DD61F1F}" destId="{81DB0AC2-FB68-4EAD-8B1E-184ABFF6104F}" srcOrd="20" destOrd="0" presId="urn:microsoft.com/office/officeart/2005/8/layout/vList2"/>
    <dgm:cxn modelId="{13DCA038-33E1-48A8-8A06-E66551AA6E5A}" type="presParOf" srcId="{0448F6D1-1CC0-4698-9B71-B18C0DD61F1F}" destId="{6D1AB52A-01FA-466F-8570-7367B249FE7A}" srcOrd="21" destOrd="0" presId="urn:microsoft.com/office/officeart/2005/8/layout/vList2"/>
    <dgm:cxn modelId="{96F02EF1-ECE1-4D5F-9CDD-4532B05617D8}" type="presParOf" srcId="{0448F6D1-1CC0-4698-9B71-B18C0DD61F1F}" destId="{127198C6-97BE-4946-A991-471655077B0E}" srcOrd="22" destOrd="0" presId="urn:microsoft.com/office/officeart/2005/8/layout/vList2"/>
    <dgm:cxn modelId="{C4B46AB4-D1F4-4791-993A-F1A57C931590}" type="presParOf" srcId="{0448F6D1-1CC0-4698-9B71-B18C0DD61F1F}" destId="{EEB916AA-21B0-42AB-A678-D5A063FC11C1}" srcOrd="23" destOrd="0" presId="urn:microsoft.com/office/officeart/2005/8/layout/vList2"/>
    <dgm:cxn modelId="{BCB977D3-23FC-41C3-9ED6-B78BEFD37DC8}" type="presParOf" srcId="{0448F6D1-1CC0-4698-9B71-B18C0DD61F1F}" destId="{6E1CBC87-72EE-4352-9206-5F1731C2C383}"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76F6A-76C3-487C-9D50-A02B4FB5D5D4}">
      <dsp:nvSpPr>
        <dsp:cNvPr id="0" name=""/>
        <dsp:cNvSpPr/>
      </dsp:nvSpPr>
      <dsp:spPr>
        <a:xfrm>
          <a:off x="0" y="22367"/>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smtClean="0"/>
            <a:t>4.4.1 Outline the use of polymerase chain reaction (PCR) to copy and amplify minute quantities of DNA.</a:t>
          </a:r>
          <a:endParaRPr lang="en-GB" sz="1100" kern="1200"/>
        </a:p>
      </dsp:txBody>
      <dsp:txXfrm>
        <a:off x="21331" y="43698"/>
        <a:ext cx="8526291" cy="394314"/>
      </dsp:txXfrm>
    </dsp:sp>
    <dsp:sp modelId="{5E8492AD-0AD9-482F-85A7-3C3912FA7F29}">
      <dsp:nvSpPr>
        <dsp:cNvPr id="0" name=""/>
        <dsp:cNvSpPr/>
      </dsp:nvSpPr>
      <dsp:spPr>
        <a:xfrm>
          <a:off x="0" y="491024"/>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smtClean="0"/>
            <a:t>4.4.2 State that, in gel electrophoresis, fragments of DNA move in an electric field and are separated according to their size.</a:t>
          </a:r>
          <a:endParaRPr lang="en-GB" sz="1100" kern="1200"/>
        </a:p>
      </dsp:txBody>
      <dsp:txXfrm>
        <a:off x="21331" y="512355"/>
        <a:ext cx="8526291" cy="394314"/>
      </dsp:txXfrm>
    </dsp:sp>
    <dsp:sp modelId="{39BA415A-941B-4DBA-A27B-14B64D77F09D}">
      <dsp:nvSpPr>
        <dsp:cNvPr id="0" name=""/>
        <dsp:cNvSpPr/>
      </dsp:nvSpPr>
      <dsp:spPr>
        <a:xfrm>
          <a:off x="0" y="959681"/>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smtClean="0"/>
            <a:t>4.4.3 State that gel electrophoresis of DNA is used in DNA profiling.</a:t>
          </a:r>
          <a:endParaRPr lang="en-GB" sz="1100" kern="1200"/>
        </a:p>
      </dsp:txBody>
      <dsp:txXfrm>
        <a:off x="21331" y="981012"/>
        <a:ext cx="8526291" cy="394314"/>
      </dsp:txXfrm>
    </dsp:sp>
    <dsp:sp modelId="{2B32924B-C388-4BB6-817B-FC668F2C61CE}">
      <dsp:nvSpPr>
        <dsp:cNvPr id="0" name=""/>
        <dsp:cNvSpPr/>
      </dsp:nvSpPr>
      <dsp:spPr>
        <a:xfrm>
          <a:off x="0" y="1428337"/>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smtClean="0"/>
            <a:t>4.4.4 Describe the application of DNA profiling to determine paternity and also in forensic investigations.</a:t>
          </a:r>
          <a:endParaRPr lang="en-GB" sz="1100" kern="1200"/>
        </a:p>
      </dsp:txBody>
      <dsp:txXfrm>
        <a:off x="21331" y="1449668"/>
        <a:ext cx="8526291" cy="394314"/>
      </dsp:txXfrm>
    </dsp:sp>
    <dsp:sp modelId="{BDB6ADAE-A0D7-40A7-B2FF-CA275112AF8C}">
      <dsp:nvSpPr>
        <dsp:cNvPr id="0" name=""/>
        <dsp:cNvSpPr/>
      </dsp:nvSpPr>
      <dsp:spPr>
        <a:xfrm>
          <a:off x="0" y="1896994"/>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smtClean="0"/>
            <a:t>4.4.5 Analyse DNA profiles to draw conclusions about paternity or forensic investigations.</a:t>
          </a:r>
          <a:endParaRPr lang="en-GB" sz="1100" kern="1200"/>
        </a:p>
      </dsp:txBody>
      <dsp:txXfrm>
        <a:off x="21331" y="1918325"/>
        <a:ext cx="8526291" cy="394314"/>
      </dsp:txXfrm>
    </dsp:sp>
    <dsp:sp modelId="{0B0B0F28-9F96-4BFE-A313-540AA7E6F46E}">
      <dsp:nvSpPr>
        <dsp:cNvPr id="0" name=""/>
        <dsp:cNvSpPr/>
      </dsp:nvSpPr>
      <dsp:spPr>
        <a:xfrm>
          <a:off x="0" y="2365651"/>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dirty="0" smtClean="0"/>
            <a:t>4.4.6 Outline three outcomes of the sequencing of the complete human genome.</a:t>
          </a:r>
          <a:endParaRPr lang="en-GB" sz="1100" kern="1200" dirty="0"/>
        </a:p>
      </dsp:txBody>
      <dsp:txXfrm>
        <a:off x="21331" y="2386982"/>
        <a:ext cx="8526291" cy="394314"/>
      </dsp:txXfrm>
    </dsp:sp>
    <dsp:sp modelId="{EA0CE0F9-A192-457D-897E-C5CFFC5788B0}">
      <dsp:nvSpPr>
        <dsp:cNvPr id="0" name=""/>
        <dsp:cNvSpPr/>
      </dsp:nvSpPr>
      <dsp:spPr>
        <a:xfrm>
          <a:off x="0" y="2834308"/>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dirty="0" smtClean="0"/>
            <a:t>4.4.7 State that, when genes are transferred between species, the amino acid sequence of polypeptides translated from them is unchanged because the genetic code is universal.</a:t>
          </a:r>
          <a:endParaRPr lang="en-GB" sz="1100" kern="1200" dirty="0"/>
        </a:p>
      </dsp:txBody>
      <dsp:txXfrm>
        <a:off x="21331" y="2855639"/>
        <a:ext cx="8526291" cy="394314"/>
      </dsp:txXfrm>
    </dsp:sp>
    <dsp:sp modelId="{E6DA02C3-49B7-4EF8-8497-E0A0CD13E7CC}">
      <dsp:nvSpPr>
        <dsp:cNvPr id="0" name=""/>
        <dsp:cNvSpPr/>
      </dsp:nvSpPr>
      <dsp:spPr>
        <a:xfrm>
          <a:off x="0" y="3302964"/>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dirty="0" smtClean="0"/>
            <a:t>4.4.8 Outline a basic technique used for gene transfer involving plasmids, a host cell (bacterium, yeast or other cell), restriction enzymes (endonucleases) and DNA ligase.</a:t>
          </a:r>
          <a:endParaRPr lang="en-GB" sz="1100" kern="1200" dirty="0"/>
        </a:p>
      </dsp:txBody>
      <dsp:txXfrm>
        <a:off x="21331" y="3324295"/>
        <a:ext cx="8526291" cy="394314"/>
      </dsp:txXfrm>
    </dsp:sp>
    <dsp:sp modelId="{F99DAB91-F93D-44FB-8110-524536743F33}">
      <dsp:nvSpPr>
        <dsp:cNvPr id="0" name=""/>
        <dsp:cNvSpPr/>
      </dsp:nvSpPr>
      <dsp:spPr>
        <a:xfrm>
          <a:off x="0" y="3771621"/>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smtClean="0"/>
            <a:t>4.4.9 State two examples of the current uses of genetically modified crops or animals.</a:t>
          </a:r>
          <a:endParaRPr lang="en-GB" sz="1100" kern="1200"/>
        </a:p>
      </dsp:txBody>
      <dsp:txXfrm>
        <a:off x="21331" y="3792952"/>
        <a:ext cx="8526291" cy="394314"/>
      </dsp:txXfrm>
    </dsp:sp>
    <dsp:sp modelId="{A8C0A3BF-9832-4C47-A791-8F62411ADC6E}">
      <dsp:nvSpPr>
        <dsp:cNvPr id="0" name=""/>
        <dsp:cNvSpPr/>
      </dsp:nvSpPr>
      <dsp:spPr>
        <a:xfrm>
          <a:off x="0" y="4240278"/>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smtClean="0"/>
            <a:t>4.4.10 Discuss the potential benefits and possible harmful effects of one example of genetic modification.</a:t>
          </a:r>
          <a:endParaRPr lang="en-GB" sz="1100" kern="1200"/>
        </a:p>
      </dsp:txBody>
      <dsp:txXfrm>
        <a:off x="21331" y="4261609"/>
        <a:ext cx="8526291" cy="394314"/>
      </dsp:txXfrm>
    </dsp:sp>
    <dsp:sp modelId="{81DB0AC2-FB68-4EAD-8B1E-184ABFF6104F}">
      <dsp:nvSpPr>
        <dsp:cNvPr id="0" name=""/>
        <dsp:cNvSpPr/>
      </dsp:nvSpPr>
      <dsp:spPr>
        <a:xfrm>
          <a:off x="0" y="4708935"/>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smtClean="0"/>
            <a:t>4.4.11 Define </a:t>
          </a:r>
          <a:r>
            <a:rPr lang="en-GB" sz="1100" i="1" kern="1200" smtClean="0"/>
            <a:t>clone</a:t>
          </a:r>
          <a:r>
            <a:rPr lang="en-GB" sz="1100" kern="1200" smtClean="0"/>
            <a:t>. </a:t>
          </a:r>
          <a:endParaRPr lang="en-GB" sz="1100" kern="1200"/>
        </a:p>
      </dsp:txBody>
      <dsp:txXfrm>
        <a:off x="21331" y="4730266"/>
        <a:ext cx="8526291" cy="394314"/>
      </dsp:txXfrm>
    </dsp:sp>
    <dsp:sp modelId="{127198C6-97BE-4946-A991-471655077B0E}">
      <dsp:nvSpPr>
        <dsp:cNvPr id="0" name=""/>
        <dsp:cNvSpPr/>
      </dsp:nvSpPr>
      <dsp:spPr>
        <a:xfrm>
          <a:off x="0" y="5177591"/>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dirty="0" smtClean="0"/>
            <a:t>4.4.12 Outline a technique for cloning using differentiated animal cells.</a:t>
          </a:r>
          <a:endParaRPr lang="en-GB" sz="1100" kern="1200" dirty="0"/>
        </a:p>
      </dsp:txBody>
      <dsp:txXfrm>
        <a:off x="21331" y="5198922"/>
        <a:ext cx="8526291" cy="394314"/>
      </dsp:txXfrm>
    </dsp:sp>
    <dsp:sp modelId="{6E1CBC87-72EE-4352-9206-5F1731C2C383}">
      <dsp:nvSpPr>
        <dsp:cNvPr id="0" name=""/>
        <dsp:cNvSpPr/>
      </dsp:nvSpPr>
      <dsp:spPr>
        <a:xfrm>
          <a:off x="0" y="5646248"/>
          <a:ext cx="8568953" cy="436976"/>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100" kern="1200" dirty="0" smtClean="0"/>
            <a:t>4.4.13 Discuss the ethical issues of therapeutic cloning in humans.</a:t>
          </a:r>
          <a:endParaRPr lang="en-GB" sz="1100" kern="1200" dirty="0"/>
        </a:p>
      </dsp:txBody>
      <dsp:txXfrm>
        <a:off x="21331" y="5667579"/>
        <a:ext cx="8526291" cy="3943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20/03/2014</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t>3/20/2014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t>3/20/2014</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t>3/20/2014</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t>3/20/2014</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t>3/20/2014</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t>3/20/2014</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t>3/20/2014</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t>3/20/2014</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t>3/20/2014</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DBCD69-00CA-4272-B4A6-EE93FAF1A8E1}" type="datetime1">
              <a:rPr lang="en-US" smtClean="0"/>
              <a:t>3/20/2014</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t>3/20/2014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t>3/20/2014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MvuYATh7Y74" TargetMode="External"/><Relationship Id="rId2" Type="http://schemas.openxmlformats.org/officeDocument/2006/relationships/hyperlink" Target="http://www.youtube.com/watch?v=VJycRYBNtw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nstruction.greenriver.edu/mcvay/es204/es%20docs/animations/transgenic_plants.sw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highered.mcgraw-hill.com/olcweb/cgi/pluginpop.cgi?it=swf::535::535::/sites/dl/free/0072437316/120078/bio37.swf::Restriction+Endonucleases"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www.neosci.com/demos/10-1091_DNA/Labs_RestrictionEnzyme.sw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ature.com/nm/journal/v14/n2/fig_tab/nm0208-120_F1.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1H9WZGKQeY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bbZiOiPVG6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iencesfp.weebly.com/44-genetic-engineering-and-biotechnology.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ciencesfp.weebly.com/44-genetic-engineering-and-biotechnology.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lasszone.com/books/hs/ca/sc/bio_07/virtual_labs/virtualLabs.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Topic 4: </a:t>
            </a:r>
            <a:r>
              <a:rPr lang="en-GB" dirty="0" smtClean="0">
                <a:solidFill>
                  <a:schemeClr val="bg1">
                    <a:lumMod val="65000"/>
                  </a:schemeClr>
                </a:solidFill>
              </a:rPr>
              <a:t>Genetics</a:t>
            </a:r>
            <a:endParaRPr lang="en-GB" dirty="0">
              <a:solidFill>
                <a:schemeClr val="bg1">
                  <a:lumMod val="65000"/>
                </a:schemeClr>
              </a:solidFill>
            </a:endParaRPr>
          </a:p>
        </p:txBody>
      </p:sp>
      <p:sp>
        <p:nvSpPr>
          <p:cNvPr id="3" name="Subtitle 2"/>
          <p:cNvSpPr>
            <a:spLocks noGrp="1"/>
          </p:cNvSpPr>
          <p:nvPr>
            <p:ph type="subTitle" idx="1"/>
          </p:nvPr>
        </p:nvSpPr>
        <p:spPr>
          <a:xfrm>
            <a:off x="4753302" y="4581128"/>
            <a:ext cx="3419098" cy="936104"/>
          </a:xfrm>
        </p:spPr>
        <p:txBody>
          <a:bodyPr>
            <a:noAutofit/>
          </a:bodyPr>
          <a:lstStyle/>
          <a:p>
            <a:r>
              <a:rPr lang="en-GB" sz="2400" dirty="0" smtClean="0">
                <a:solidFill>
                  <a:srgbClr val="C00000"/>
                </a:solidFill>
              </a:rPr>
              <a:t>4.4 Genetic Engineering and Biotechnology</a:t>
            </a:r>
            <a:endParaRPr lang="en-GB" sz="24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6550" cy="914400"/>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US" dirty="0" smtClean="0"/>
              <a:t>IB Biology SFP - Mark Polko</a:t>
            </a:r>
            <a:endParaRPr lang="en-US" dirty="0"/>
          </a:p>
        </p:txBody>
      </p:sp>
      <p:sp>
        <p:nvSpPr>
          <p:cNvPr id="8" name="Slide Number Placeholder 7"/>
          <p:cNvSpPr>
            <a:spLocks noGrp="1"/>
          </p:cNvSpPr>
          <p:nvPr>
            <p:ph type="sldNum" sz="quarter" idx="12"/>
          </p:nvPr>
        </p:nvSpPr>
        <p:spPr/>
        <p:txBody>
          <a:bodyPr/>
          <a:lstStyle/>
          <a:p>
            <a:fld id="{6E2D2B3B-882E-40F3-A32F-6DD516915044}" type="slidenum">
              <a:rPr lang="en-US" smtClean="0"/>
              <a:pPr/>
              <a:t>1</a:t>
            </a:fld>
            <a:endParaRPr lang="en-US" dirty="0"/>
          </a:p>
        </p:txBody>
      </p:sp>
      <p:sp>
        <p:nvSpPr>
          <p:cNvPr id="10" name="Rectangle 9"/>
          <p:cNvSpPr/>
          <p:nvPr/>
        </p:nvSpPr>
        <p:spPr>
          <a:xfrm>
            <a:off x="4644008" y="0"/>
            <a:ext cx="3528392" cy="2276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178" y="-1"/>
            <a:ext cx="3674230" cy="239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303" y="2561844"/>
            <a:ext cx="3576096" cy="27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178" y="304823"/>
            <a:ext cx="1088504" cy="239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896" y="180594"/>
            <a:ext cx="1160512" cy="239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www.earthtimes.org/nsimages/files/genetic_engineering_gm_encyclopaed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896" y="180594"/>
            <a:ext cx="3391122" cy="226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31.media.tumblr.com/tumblr_lr28amYlL31r1pivb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960" y="1029942"/>
            <a:ext cx="4557436" cy="57332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10</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25779" y="803416"/>
            <a:ext cx="4590237" cy="5909310"/>
          </a:xfrm>
          <a:prstGeom prst="rect">
            <a:avLst/>
          </a:prstGeom>
        </p:spPr>
        <p:txBody>
          <a:bodyPr wrap="square">
            <a:spAutoFit/>
          </a:bodyPr>
          <a:lstStyle/>
          <a:p>
            <a:r>
              <a:rPr lang="en-GB" b="1" dirty="0"/>
              <a:t>Use a relative’s DNA to determine the identity </a:t>
            </a:r>
            <a:r>
              <a:rPr lang="en-GB" b="1" dirty="0" smtClean="0"/>
              <a:t>of a victim</a:t>
            </a:r>
          </a:p>
          <a:p>
            <a:endParaRPr lang="en-GB" b="1" dirty="0"/>
          </a:p>
          <a:p>
            <a:r>
              <a:rPr lang="en-GB" dirty="0"/>
              <a:t>This technique has also been used to try </a:t>
            </a:r>
            <a:r>
              <a:rPr lang="en-GB" b="1" dirty="0"/>
              <a:t>to determine </a:t>
            </a:r>
            <a:r>
              <a:rPr lang="en-GB" b="1" dirty="0" smtClean="0"/>
              <a:t>the identity </a:t>
            </a:r>
            <a:r>
              <a:rPr lang="en-GB" b="1" dirty="0"/>
              <a:t>of the remains of dead people</a:t>
            </a:r>
            <a:r>
              <a:rPr lang="en-GB" dirty="0"/>
              <a:t>. </a:t>
            </a:r>
            <a:r>
              <a:rPr lang="en-GB" dirty="0" smtClean="0"/>
              <a:t>For example, there were people claimed that </a:t>
            </a:r>
            <a:r>
              <a:rPr lang="en-GB" dirty="0"/>
              <a:t>the Tsar of Russia and his family were shot </a:t>
            </a:r>
            <a:r>
              <a:rPr lang="en-GB" dirty="0" smtClean="0"/>
              <a:t>during the </a:t>
            </a:r>
            <a:r>
              <a:rPr lang="en-GB" dirty="0"/>
              <a:t>Russian Revolution and bodies were shown to </a:t>
            </a:r>
            <a:r>
              <a:rPr lang="en-GB" dirty="0" smtClean="0"/>
              <a:t>prove this</a:t>
            </a:r>
            <a:r>
              <a:rPr lang="en-GB" dirty="0"/>
              <a:t>. However, not everyone believed that they </a:t>
            </a:r>
            <a:r>
              <a:rPr lang="en-GB" dirty="0" smtClean="0"/>
              <a:t>were really </a:t>
            </a:r>
            <a:r>
              <a:rPr lang="en-GB" dirty="0"/>
              <a:t>the remains of the Romanovs. The identity of </a:t>
            </a:r>
            <a:r>
              <a:rPr lang="en-GB" dirty="0" smtClean="0"/>
              <a:t>these bodies </a:t>
            </a:r>
            <a:r>
              <a:rPr lang="en-GB" dirty="0"/>
              <a:t>could not be proven until DNA fingerprinting </a:t>
            </a:r>
            <a:r>
              <a:rPr lang="en-GB" dirty="0" smtClean="0"/>
              <a:t>was brought </a:t>
            </a:r>
            <a:r>
              <a:rPr lang="en-GB" dirty="0"/>
              <a:t>in. By taking blood samples of (distant) </a:t>
            </a:r>
            <a:r>
              <a:rPr lang="en-GB" dirty="0" smtClean="0"/>
              <a:t>relatives of </a:t>
            </a:r>
            <a:r>
              <a:rPr lang="en-GB" dirty="0"/>
              <a:t>the Romanovs, DNA patterns could be </a:t>
            </a:r>
            <a:r>
              <a:rPr lang="en-GB" dirty="0" smtClean="0"/>
              <a:t>established. Samples </a:t>
            </a:r>
            <a:r>
              <a:rPr lang="en-GB" dirty="0"/>
              <a:t>from the bodies showed similar DNA </a:t>
            </a:r>
            <a:r>
              <a:rPr lang="en-GB" dirty="0" smtClean="0"/>
              <a:t>patterns and </a:t>
            </a:r>
            <a:r>
              <a:rPr lang="en-GB" dirty="0"/>
              <a:t>the conclusion was that the bodies were likely to </a:t>
            </a:r>
            <a:r>
              <a:rPr lang="en-GB" dirty="0" smtClean="0"/>
              <a:t>be the </a:t>
            </a:r>
            <a:r>
              <a:rPr lang="en-GB" dirty="0"/>
              <a:t>Romanov family.</a:t>
            </a:r>
          </a:p>
        </p:txBody>
      </p:sp>
      <p:grpSp>
        <p:nvGrpSpPr>
          <p:cNvPr id="6" name="Group 5"/>
          <p:cNvGrpSpPr/>
          <p:nvPr/>
        </p:nvGrpSpPr>
        <p:grpSpPr>
          <a:xfrm>
            <a:off x="125759" y="154630"/>
            <a:ext cx="8568953" cy="682082"/>
            <a:chOff x="0" y="1428337"/>
            <a:chExt cx="8568953" cy="436976"/>
          </a:xfrm>
          <a:scene3d>
            <a:camera prst="orthographicFront"/>
            <a:lightRig rig="flat" dir="t"/>
          </a:scene3d>
        </p:grpSpPr>
        <p:sp>
          <p:nvSpPr>
            <p:cNvPr id="7" name="Rounded Rectangle 6"/>
            <p:cNvSpPr/>
            <p:nvPr/>
          </p:nvSpPr>
          <p:spPr>
            <a:xfrm>
              <a:off x="0" y="1428337"/>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1449668"/>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smtClean="0"/>
                <a:t>4.4.4 Describe the application of DNA profiling to determine paternity and also in forensic investigations.</a:t>
              </a:r>
              <a:endParaRPr lang="en-GB" kern="1200"/>
            </a:p>
          </p:txBody>
        </p:sp>
      </p:grpSp>
    </p:spTree>
    <p:extLst>
      <p:ext uri="{BB962C8B-B14F-4D97-AF65-F5344CB8AC3E}">
        <p14:creationId xmlns:p14="http://schemas.microsoft.com/office/powerpoint/2010/main" val="303888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6"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80">
                                          <p:stCondLst>
                                            <p:cond delay="0"/>
                                          </p:stCondLst>
                                        </p:cTn>
                                        <p:tgtEl>
                                          <p:spTgt spid="1026"/>
                                        </p:tgtEl>
                                      </p:cBhvr>
                                    </p:animEffect>
                                    <p:anim calcmode="lin" valueType="num">
                                      <p:cBhvr>
                                        <p:cTn id="2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6" dur="26">
                                          <p:stCondLst>
                                            <p:cond delay="650"/>
                                          </p:stCondLst>
                                        </p:cTn>
                                        <p:tgtEl>
                                          <p:spTgt spid="1026"/>
                                        </p:tgtEl>
                                      </p:cBhvr>
                                      <p:to x="100000" y="60000"/>
                                    </p:animScale>
                                    <p:animScale>
                                      <p:cBhvr>
                                        <p:cTn id="27" dur="166" decel="50000">
                                          <p:stCondLst>
                                            <p:cond delay="676"/>
                                          </p:stCondLst>
                                        </p:cTn>
                                        <p:tgtEl>
                                          <p:spTgt spid="1026"/>
                                        </p:tgtEl>
                                      </p:cBhvr>
                                      <p:to x="100000" y="100000"/>
                                    </p:animScale>
                                    <p:animScale>
                                      <p:cBhvr>
                                        <p:cTn id="28" dur="26">
                                          <p:stCondLst>
                                            <p:cond delay="1312"/>
                                          </p:stCondLst>
                                        </p:cTn>
                                        <p:tgtEl>
                                          <p:spTgt spid="1026"/>
                                        </p:tgtEl>
                                      </p:cBhvr>
                                      <p:to x="100000" y="80000"/>
                                    </p:animScale>
                                    <p:animScale>
                                      <p:cBhvr>
                                        <p:cTn id="29" dur="166" decel="50000">
                                          <p:stCondLst>
                                            <p:cond delay="1338"/>
                                          </p:stCondLst>
                                        </p:cTn>
                                        <p:tgtEl>
                                          <p:spTgt spid="1026"/>
                                        </p:tgtEl>
                                      </p:cBhvr>
                                      <p:to x="100000" y="100000"/>
                                    </p:animScale>
                                    <p:animScale>
                                      <p:cBhvr>
                                        <p:cTn id="30" dur="26">
                                          <p:stCondLst>
                                            <p:cond delay="1642"/>
                                          </p:stCondLst>
                                        </p:cTn>
                                        <p:tgtEl>
                                          <p:spTgt spid="1026"/>
                                        </p:tgtEl>
                                      </p:cBhvr>
                                      <p:to x="100000" y="90000"/>
                                    </p:animScale>
                                    <p:animScale>
                                      <p:cBhvr>
                                        <p:cTn id="31" dur="166" decel="50000">
                                          <p:stCondLst>
                                            <p:cond delay="1668"/>
                                          </p:stCondLst>
                                        </p:cTn>
                                        <p:tgtEl>
                                          <p:spTgt spid="1026"/>
                                        </p:tgtEl>
                                      </p:cBhvr>
                                      <p:to x="100000" y="100000"/>
                                    </p:animScale>
                                    <p:animScale>
                                      <p:cBhvr>
                                        <p:cTn id="32" dur="26">
                                          <p:stCondLst>
                                            <p:cond delay="1808"/>
                                          </p:stCondLst>
                                        </p:cTn>
                                        <p:tgtEl>
                                          <p:spTgt spid="1026"/>
                                        </p:tgtEl>
                                      </p:cBhvr>
                                      <p:to x="100000" y="95000"/>
                                    </p:animScale>
                                    <p:animScale>
                                      <p:cBhvr>
                                        <p:cTn id="33"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11</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pic>
        <p:nvPicPr>
          <p:cNvPr id="2050" name="Picture 2" descr="http://www.scq.ubc.ca/wp-content/DNAfingerprintassaul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92696"/>
            <a:ext cx="3759443" cy="54726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2606694"/>
            <a:ext cx="3044423" cy="369332"/>
          </a:xfrm>
          <a:prstGeom prst="rect">
            <a:avLst/>
          </a:prstGeom>
          <a:noFill/>
        </p:spPr>
        <p:txBody>
          <a:bodyPr wrap="none" rtlCol="0">
            <a:spAutoFit/>
          </a:bodyPr>
          <a:lstStyle/>
          <a:p>
            <a:r>
              <a:rPr lang="en-GB" dirty="0" smtClean="0"/>
              <a:t>Who is the guilty suspect?</a:t>
            </a:r>
            <a:endParaRPr lang="en-GB" dirty="0"/>
          </a:p>
        </p:txBody>
      </p:sp>
    </p:spTree>
    <p:extLst>
      <p:ext uri="{BB962C8B-B14F-4D97-AF65-F5344CB8AC3E}">
        <p14:creationId xmlns:p14="http://schemas.microsoft.com/office/powerpoint/2010/main" val="317110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5323" y="764704"/>
            <a:ext cx="8931581" cy="4524315"/>
          </a:xfrm>
          <a:prstGeom prst="rect">
            <a:avLst/>
          </a:prstGeom>
        </p:spPr>
        <p:txBody>
          <a:bodyPr wrap="square">
            <a:spAutoFit/>
          </a:bodyPr>
          <a:lstStyle/>
          <a:p>
            <a:r>
              <a:rPr lang="en-GB" b="1" dirty="0"/>
              <a:t>The Human Genome Project </a:t>
            </a:r>
            <a:r>
              <a:rPr lang="en-GB" dirty="0"/>
              <a:t>was a </a:t>
            </a:r>
            <a:r>
              <a:rPr lang="en-GB" dirty="0" smtClean="0"/>
              <a:t>commitment undertaken </a:t>
            </a:r>
            <a:r>
              <a:rPr lang="en-GB" dirty="0"/>
              <a:t>by the scientific community across the </a:t>
            </a:r>
            <a:r>
              <a:rPr lang="en-GB" dirty="0" smtClean="0"/>
              <a:t>world to </a:t>
            </a:r>
            <a:r>
              <a:rPr lang="en-GB" dirty="0"/>
              <a:t>determine the location and structure of all genes in </a:t>
            </a:r>
            <a:r>
              <a:rPr lang="en-GB" dirty="0" smtClean="0"/>
              <a:t>the human </a:t>
            </a:r>
            <a:r>
              <a:rPr lang="en-GB" dirty="0"/>
              <a:t>chromosomes. Groups of scientists sequenced the</a:t>
            </a:r>
          </a:p>
          <a:p>
            <a:r>
              <a:rPr lang="en-GB" dirty="0"/>
              <a:t>genes of a particular (section of) a chromosome and </a:t>
            </a:r>
            <a:r>
              <a:rPr lang="en-GB" dirty="0" smtClean="0"/>
              <a:t>all the </a:t>
            </a:r>
            <a:r>
              <a:rPr lang="en-GB" dirty="0"/>
              <a:t>information was pooled. It is part of the </a:t>
            </a:r>
            <a:r>
              <a:rPr lang="en-GB" dirty="0" smtClean="0"/>
              <a:t>international Human </a:t>
            </a:r>
            <a:r>
              <a:rPr lang="en-GB" dirty="0"/>
              <a:t>Genome Organisation and an excellent </a:t>
            </a:r>
            <a:r>
              <a:rPr lang="en-GB" dirty="0" smtClean="0"/>
              <a:t>example of </a:t>
            </a:r>
            <a:r>
              <a:rPr lang="en-GB" dirty="0"/>
              <a:t>how collaboration of scientists across the world can</a:t>
            </a:r>
          </a:p>
          <a:p>
            <a:r>
              <a:rPr lang="en-GB" dirty="0"/>
              <a:t>benefit all of us</a:t>
            </a:r>
            <a:r>
              <a:rPr lang="en-GB" dirty="0" smtClean="0"/>
              <a:t>.</a:t>
            </a:r>
          </a:p>
          <a:p>
            <a:endParaRPr lang="en-GB" dirty="0"/>
          </a:p>
          <a:p>
            <a:r>
              <a:rPr lang="en-GB" dirty="0"/>
              <a:t>Mapping the human genome was first suggested in </a:t>
            </a:r>
            <a:r>
              <a:rPr lang="en-GB" dirty="0" smtClean="0"/>
              <a:t>1985 and </a:t>
            </a:r>
            <a:r>
              <a:rPr lang="en-GB" dirty="0"/>
              <a:t>the expected financial and time investment </a:t>
            </a:r>
            <a:r>
              <a:rPr lang="en-GB" dirty="0" smtClean="0"/>
              <a:t>was staggering</a:t>
            </a:r>
            <a:r>
              <a:rPr lang="en-GB" dirty="0"/>
              <a:t>. Finally</a:t>
            </a:r>
            <a:r>
              <a:rPr lang="en-GB" b="1" dirty="0"/>
              <a:t>, in 1990</a:t>
            </a:r>
            <a:r>
              <a:rPr lang="en-GB" dirty="0"/>
              <a:t>, the project of sequencing </a:t>
            </a:r>
            <a:r>
              <a:rPr lang="en-GB" dirty="0" smtClean="0"/>
              <a:t>all (approximately </a:t>
            </a:r>
            <a:r>
              <a:rPr lang="en-GB" dirty="0"/>
              <a:t>3 x 109) base pairs in the human </a:t>
            </a:r>
            <a:r>
              <a:rPr lang="en-GB" dirty="0" smtClean="0"/>
              <a:t>DNA was </a:t>
            </a:r>
            <a:r>
              <a:rPr lang="en-GB" b="1" dirty="0"/>
              <a:t>started</a:t>
            </a:r>
            <a:r>
              <a:rPr lang="en-GB" dirty="0"/>
              <a:t>. It was expected to take 15 years. Some </a:t>
            </a:r>
            <a:r>
              <a:rPr lang="en-GB" dirty="0" smtClean="0"/>
              <a:t>new developments </a:t>
            </a:r>
            <a:r>
              <a:rPr lang="en-GB" dirty="0"/>
              <a:t>in DNA sequencing and software made </a:t>
            </a:r>
            <a:r>
              <a:rPr lang="en-GB" dirty="0" smtClean="0"/>
              <a:t>the process </a:t>
            </a:r>
            <a:r>
              <a:rPr lang="en-GB" dirty="0"/>
              <a:t>faster and cheaper than originally expected </a:t>
            </a:r>
            <a:r>
              <a:rPr lang="en-GB" dirty="0" smtClean="0"/>
              <a:t>and a </a:t>
            </a:r>
            <a:r>
              <a:rPr lang="en-GB" dirty="0"/>
              <a:t>“rough draft” was finished in 2000. </a:t>
            </a:r>
            <a:r>
              <a:rPr lang="en-GB" b="1" dirty="0"/>
              <a:t>In 2003</a:t>
            </a:r>
            <a:r>
              <a:rPr lang="en-GB" dirty="0"/>
              <a:t>, 50 years</a:t>
            </a:r>
          </a:p>
          <a:p>
            <a:r>
              <a:rPr lang="en-GB" dirty="0"/>
              <a:t>after Watson and Crick described the DNA double </a:t>
            </a:r>
            <a:r>
              <a:rPr lang="en-GB" dirty="0" smtClean="0"/>
              <a:t>helix structure</a:t>
            </a:r>
            <a:r>
              <a:rPr lang="en-GB" dirty="0"/>
              <a:t>, the sequencing of the human DNA was </a:t>
            </a:r>
            <a:r>
              <a:rPr lang="en-GB" b="1" dirty="0" smtClean="0"/>
              <a:t>99.9% complete</a:t>
            </a:r>
            <a:r>
              <a:rPr lang="en-GB" dirty="0"/>
              <a:t>.</a:t>
            </a:r>
          </a:p>
        </p:txBody>
      </p:sp>
      <p:grpSp>
        <p:nvGrpSpPr>
          <p:cNvPr id="6" name="Group 5"/>
          <p:cNvGrpSpPr/>
          <p:nvPr/>
        </p:nvGrpSpPr>
        <p:grpSpPr>
          <a:xfrm>
            <a:off x="11576" y="116632"/>
            <a:ext cx="8568953" cy="648072"/>
            <a:chOff x="0" y="2365651"/>
            <a:chExt cx="8568953" cy="436976"/>
          </a:xfrm>
          <a:scene3d>
            <a:camera prst="orthographicFront"/>
            <a:lightRig rig="flat" dir="t"/>
          </a:scene3d>
        </p:grpSpPr>
        <p:sp>
          <p:nvSpPr>
            <p:cNvPr id="7" name="Rounded Rectangle 6"/>
            <p:cNvSpPr/>
            <p:nvPr/>
          </p:nvSpPr>
          <p:spPr>
            <a:xfrm>
              <a:off x="0" y="2365651"/>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2386982"/>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smtClean="0"/>
                <a:t>4.4.6 Outline three outcomes of the sequencing of the complete human genome.</a:t>
              </a:r>
              <a:endParaRPr lang="en-GB" kern="1200"/>
            </a:p>
          </p:txBody>
        </p:sp>
      </p:grpSp>
      <p:sp>
        <p:nvSpPr>
          <p:cNvPr id="3" name="TextBox 2"/>
          <p:cNvSpPr txBox="1"/>
          <p:nvPr/>
        </p:nvSpPr>
        <p:spPr>
          <a:xfrm>
            <a:off x="827584" y="5656892"/>
            <a:ext cx="1011815" cy="584775"/>
          </a:xfrm>
          <a:prstGeom prst="rect">
            <a:avLst/>
          </a:prstGeom>
          <a:noFill/>
        </p:spPr>
        <p:txBody>
          <a:bodyPr wrap="none" rtlCol="0">
            <a:spAutoFit/>
          </a:bodyPr>
          <a:lstStyle/>
          <a:p>
            <a:r>
              <a:rPr lang="en-GB" sz="3200" dirty="0" smtClean="0">
                <a:hlinkClick r:id="rId2"/>
              </a:rPr>
              <a:t>LINK</a:t>
            </a:r>
            <a:endParaRPr lang="en-GB" dirty="0"/>
          </a:p>
        </p:txBody>
      </p:sp>
      <p:sp>
        <p:nvSpPr>
          <p:cNvPr id="4" name="TextBox 3"/>
          <p:cNvSpPr txBox="1"/>
          <p:nvPr/>
        </p:nvSpPr>
        <p:spPr>
          <a:xfrm>
            <a:off x="6444208" y="5718447"/>
            <a:ext cx="1011815" cy="584775"/>
          </a:xfrm>
          <a:prstGeom prst="rect">
            <a:avLst/>
          </a:prstGeom>
          <a:noFill/>
        </p:spPr>
        <p:txBody>
          <a:bodyPr wrap="none" rtlCol="0">
            <a:spAutoFit/>
          </a:bodyPr>
          <a:lstStyle/>
          <a:p>
            <a:r>
              <a:rPr lang="en-GB" sz="3200" dirty="0" smtClean="0">
                <a:hlinkClick r:id="rId3"/>
              </a:rPr>
              <a:t>LINK</a:t>
            </a:r>
            <a:endParaRPr lang="en-GB" sz="2000" dirty="0"/>
          </a:p>
        </p:txBody>
      </p:sp>
    </p:spTree>
    <p:extLst>
      <p:ext uri="{BB962C8B-B14F-4D97-AF65-F5344CB8AC3E}">
        <p14:creationId xmlns:p14="http://schemas.microsoft.com/office/powerpoint/2010/main" val="362520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241601" y="0"/>
            <a:ext cx="8568953" cy="648072"/>
            <a:chOff x="0" y="2365651"/>
            <a:chExt cx="8568953" cy="436976"/>
          </a:xfrm>
          <a:scene3d>
            <a:camera prst="orthographicFront"/>
            <a:lightRig rig="flat" dir="t"/>
          </a:scene3d>
        </p:grpSpPr>
        <p:sp>
          <p:nvSpPr>
            <p:cNvPr id="6" name="Rounded Rectangle 5"/>
            <p:cNvSpPr/>
            <p:nvPr/>
          </p:nvSpPr>
          <p:spPr>
            <a:xfrm>
              <a:off x="0" y="2365651"/>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1331" y="2386982"/>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smtClean="0"/>
                <a:t>4.4.6 Outline three outcomes of the sequencing of the complete human genome.</a:t>
              </a:r>
              <a:endParaRPr lang="en-GB" kern="1200"/>
            </a:p>
          </p:txBody>
        </p:sp>
      </p:grpSp>
      <p:sp>
        <p:nvSpPr>
          <p:cNvPr id="2" name="Rectangle 1"/>
          <p:cNvSpPr/>
          <p:nvPr/>
        </p:nvSpPr>
        <p:spPr>
          <a:xfrm>
            <a:off x="165585" y="608617"/>
            <a:ext cx="8720984" cy="5678478"/>
          </a:xfrm>
          <a:prstGeom prst="rect">
            <a:avLst/>
          </a:prstGeom>
        </p:spPr>
        <p:txBody>
          <a:bodyPr wrap="square">
            <a:spAutoFit/>
          </a:bodyPr>
          <a:lstStyle/>
          <a:p>
            <a:r>
              <a:rPr lang="en-GB" dirty="0"/>
              <a:t>Having a map of the sequence of the nucleotides of </a:t>
            </a:r>
            <a:r>
              <a:rPr lang="en-GB" dirty="0" smtClean="0"/>
              <a:t>the human </a:t>
            </a:r>
            <a:r>
              <a:rPr lang="en-GB" dirty="0"/>
              <a:t>DNA then lead to </a:t>
            </a:r>
            <a:r>
              <a:rPr lang="en-GB" b="1" dirty="0"/>
              <a:t>mapping the genes</a:t>
            </a:r>
            <a:r>
              <a:rPr lang="en-GB" dirty="0"/>
              <a:t>, i.e. </a:t>
            </a:r>
            <a:r>
              <a:rPr lang="en-GB" dirty="0" smtClean="0"/>
              <a:t>listing and </a:t>
            </a:r>
            <a:r>
              <a:rPr lang="en-GB" dirty="0"/>
              <a:t>finding the locus of each human gene. </a:t>
            </a:r>
            <a:r>
              <a:rPr lang="en-GB" b="1" dirty="0"/>
              <a:t>They are </a:t>
            </a:r>
            <a:r>
              <a:rPr lang="en-GB" b="1" dirty="0" smtClean="0"/>
              <a:t>not the </a:t>
            </a:r>
            <a:r>
              <a:rPr lang="en-GB" b="1" dirty="0"/>
              <a:t>same thing</a:t>
            </a:r>
            <a:r>
              <a:rPr lang="en-GB" dirty="0"/>
              <a:t>: knowing the sequence of A, T, C and </a:t>
            </a:r>
            <a:r>
              <a:rPr lang="en-GB" dirty="0" smtClean="0"/>
              <a:t>G does </a:t>
            </a:r>
            <a:r>
              <a:rPr lang="en-GB" dirty="0"/>
              <a:t>not tell you if you are looking at a gene for eye </a:t>
            </a:r>
            <a:r>
              <a:rPr lang="en-GB" dirty="0" smtClean="0"/>
              <a:t>colour or </a:t>
            </a:r>
            <a:r>
              <a:rPr lang="en-GB" dirty="0"/>
              <a:t>the ability to roll your tongue</a:t>
            </a:r>
            <a:r>
              <a:rPr lang="en-GB" dirty="0" smtClean="0"/>
              <a:t>.</a:t>
            </a:r>
          </a:p>
          <a:p>
            <a:endParaRPr lang="en-GB" dirty="0"/>
          </a:p>
          <a:p>
            <a:r>
              <a:rPr lang="en-GB" sz="1700" b="1" dirty="0"/>
              <a:t>Outcomes of having sequenced the entire human </a:t>
            </a:r>
            <a:r>
              <a:rPr lang="en-GB" sz="1700" b="1" dirty="0" smtClean="0"/>
              <a:t>genome are</a:t>
            </a:r>
            <a:r>
              <a:rPr lang="en-GB" sz="1700" b="1" dirty="0"/>
              <a:t>:</a:t>
            </a:r>
          </a:p>
          <a:p>
            <a:pPr marL="285750" indent="-285750">
              <a:buFont typeface="Arial" panose="020B0604020202020204" pitchFamily="34" charset="0"/>
              <a:buChar char="•"/>
            </a:pPr>
            <a:r>
              <a:rPr lang="en-GB" sz="1700" dirty="0"/>
              <a:t>an improved understanding of many </a:t>
            </a:r>
            <a:r>
              <a:rPr lang="en-GB" sz="1700" b="1" dirty="0"/>
              <a:t>genetic </a:t>
            </a:r>
            <a:r>
              <a:rPr lang="en-GB" sz="1700" b="1" dirty="0" smtClean="0"/>
              <a:t>diseases: </a:t>
            </a:r>
            <a:r>
              <a:rPr lang="en-GB" sz="1700" dirty="0" smtClean="0"/>
              <a:t>now </a:t>
            </a:r>
            <a:r>
              <a:rPr lang="en-GB" sz="1700" dirty="0"/>
              <a:t>many more genes causing disease are known </a:t>
            </a:r>
            <a:r>
              <a:rPr lang="en-GB" sz="1700" dirty="0" smtClean="0"/>
              <a:t>than before </a:t>
            </a:r>
            <a:r>
              <a:rPr lang="en-GB" sz="1700" dirty="0"/>
              <a:t>the Human Genome Project;</a:t>
            </a:r>
          </a:p>
          <a:p>
            <a:pPr marL="285750" indent="-285750">
              <a:buFont typeface="Arial" panose="020B0604020202020204" pitchFamily="34" charset="0"/>
              <a:buChar char="•"/>
            </a:pPr>
            <a:r>
              <a:rPr lang="en-GB" sz="1700" dirty="0"/>
              <a:t>the </a:t>
            </a:r>
            <a:r>
              <a:rPr lang="en-GB" sz="1700" b="1" dirty="0"/>
              <a:t>production of medicines </a:t>
            </a:r>
            <a:r>
              <a:rPr lang="en-GB" sz="1700" dirty="0"/>
              <a:t>(based on DNA </a:t>
            </a:r>
            <a:r>
              <a:rPr lang="en-GB" sz="1700" dirty="0" smtClean="0"/>
              <a:t>sequences) to </a:t>
            </a:r>
            <a:r>
              <a:rPr lang="en-GB" sz="1700" dirty="0"/>
              <a:t>cure diseases and/or genetic engineering to </a:t>
            </a:r>
            <a:r>
              <a:rPr lang="en-GB" sz="1700" dirty="0" smtClean="0"/>
              <a:t>remove the </a:t>
            </a:r>
            <a:r>
              <a:rPr lang="en-GB" sz="1700" dirty="0"/>
              <a:t>genes which cause the disease;</a:t>
            </a:r>
          </a:p>
          <a:p>
            <a:pPr marL="285750" indent="-285750">
              <a:buFont typeface="Arial" panose="020B0604020202020204" pitchFamily="34" charset="0"/>
              <a:buChar char="•"/>
            </a:pPr>
            <a:r>
              <a:rPr lang="en-GB" sz="1700" dirty="0"/>
              <a:t>to determine fully which genetic diseases any </a:t>
            </a:r>
            <a:r>
              <a:rPr lang="en-GB" sz="1700" dirty="0" smtClean="0"/>
              <a:t>individual is </a:t>
            </a:r>
            <a:r>
              <a:rPr lang="en-GB" sz="1700" dirty="0"/>
              <a:t>prone </a:t>
            </a:r>
            <a:r>
              <a:rPr lang="en-GB" sz="1700" dirty="0" smtClean="0"/>
              <a:t>to (</a:t>
            </a:r>
            <a:r>
              <a:rPr lang="en-GB" sz="1700" b="1" dirty="0" smtClean="0"/>
              <a:t>Prediction</a:t>
            </a:r>
            <a:r>
              <a:rPr lang="en-GB" sz="1700" dirty="0" smtClean="0"/>
              <a:t>) </a:t>
            </a:r>
            <a:r>
              <a:rPr lang="en-GB" sz="1700" dirty="0"/>
              <a:t>(genetic screening leading to </a:t>
            </a:r>
            <a:r>
              <a:rPr lang="en-GB" sz="1700" dirty="0" smtClean="0"/>
              <a:t>preventive medicine</a:t>
            </a:r>
            <a:r>
              <a:rPr lang="en-GB" sz="1700" dirty="0"/>
              <a:t>);</a:t>
            </a:r>
          </a:p>
          <a:p>
            <a:pPr marL="285750" indent="-285750">
              <a:buFont typeface="Arial" panose="020B0604020202020204" pitchFamily="34" charset="0"/>
              <a:buChar char="•"/>
            </a:pPr>
            <a:r>
              <a:rPr lang="en-GB" sz="1700" b="1" dirty="0"/>
              <a:t>research into a particular disease </a:t>
            </a:r>
            <a:r>
              <a:rPr lang="en-GB" sz="1700" dirty="0"/>
              <a:t>can now focus </a:t>
            </a:r>
            <a:r>
              <a:rPr lang="en-GB" sz="1700" dirty="0" smtClean="0"/>
              <a:t>on only </a:t>
            </a:r>
            <a:r>
              <a:rPr lang="en-GB" sz="1700" dirty="0"/>
              <a:t>the gene(s) that are relevant to the disease;</a:t>
            </a:r>
          </a:p>
          <a:p>
            <a:pPr marL="285750" indent="-285750">
              <a:buFont typeface="Arial" panose="020B0604020202020204" pitchFamily="34" charset="0"/>
              <a:buChar char="•"/>
            </a:pPr>
            <a:r>
              <a:rPr lang="en-GB" sz="1700" dirty="0"/>
              <a:t>it can provide more information about </a:t>
            </a:r>
            <a:r>
              <a:rPr lang="en-GB" sz="1700" b="1" dirty="0" smtClean="0"/>
              <a:t>evolutionary paths </a:t>
            </a:r>
            <a:r>
              <a:rPr lang="en-GB" sz="1700" dirty="0"/>
              <a:t>by comparing similarities and differences </a:t>
            </a:r>
            <a:r>
              <a:rPr lang="en-GB" sz="1700" dirty="0" smtClean="0"/>
              <a:t>in genes </a:t>
            </a:r>
            <a:r>
              <a:rPr lang="en-GB" sz="1700" dirty="0"/>
              <a:t>between species</a:t>
            </a:r>
            <a:r>
              <a:rPr lang="en-GB" sz="1700" dirty="0" smtClean="0"/>
              <a:t>.</a:t>
            </a:r>
          </a:p>
          <a:p>
            <a:pPr marL="285750" indent="-285750">
              <a:buFont typeface="Arial" panose="020B0604020202020204" pitchFamily="34" charset="0"/>
              <a:buChar char="•"/>
            </a:pPr>
            <a:endParaRPr lang="en-GB" sz="1700" dirty="0"/>
          </a:p>
          <a:p>
            <a:r>
              <a:rPr lang="en-GB" sz="1700" i="1" dirty="0"/>
              <a:t>This information could be valuable, but </a:t>
            </a:r>
            <a:r>
              <a:rPr lang="en-GB" sz="1700" b="1" i="1" dirty="0"/>
              <a:t>it could </a:t>
            </a:r>
            <a:r>
              <a:rPr lang="en-GB" sz="1700" b="1" i="1" dirty="0" smtClean="0"/>
              <a:t>also be </a:t>
            </a:r>
            <a:r>
              <a:rPr lang="en-GB" sz="1700" b="1" i="1" dirty="0"/>
              <a:t>abused </a:t>
            </a:r>
            <a:r>
              <a:rPr lang="en-GB" sz="1700" i="1" dirty="0"/>
              <a:t>(e.g. by insurance companies or </a:t>
            </a:r>
            <a:r>
              <a:rPr lang="en-GB" sz="1700" i="1" dirty="0" smtClean="0"/>
              <a:t>prospective employers</a:t>
            </a:r>
            <a:r>
              <a:rPr lang="en-GB" sz="1700" i="1" dirty="0"/>
              <a:t>) and society faces the challenge of </a:t>
            </a:r>
            <a:r>
              <a:rPr lang="en-GB" sz="1700" b="1" i="1" dirty="0"/>
              <a:t>coming </a:t>
            </a:r>
            <a:r>
              <a:rPr lang="en-GB" sz="1700" b="1" i="1" dirty="0" smtClean="0"/>
              <a:t>to terms </a:t>
            </a:r>
            <a:r>
              <a:rPr lang="en-GB" sz="1700" b="1" i="1" dirty="0"/>
              <a:t>with these ethical issues</a:t>
            </a:r>
            <a:r>
              <a:rPr lang="en-GB" sz="1700" i="1" dirty="0"/>
              <a:t>.</a:t>
            </a:r>
          </a:p>
        </p:txBody>
      </p:sp>
    </p:spTree>
    <p:extLst>
      <p:ext uri="{BB962C8B-B14F-4D97-AF65-F5344CB8AC3E}">
        <p14:creationId xmlns:p14="http://schemas.microsoft.com/office/powerpoint/2010/main" val="344232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07503" y="1300499"/>
            <a:ext cx="8727641" cy="3416320"/>
          </a:xfrm>
          <a:prstGeom prst="rect">
            <a:avLst/>
          </a:prstGeom>
        </p:spPr>
        <p:txBody>
          <a:bodyPr wrap="square">
            <a:spAutoFit/>
          </a:bodyPr>
          <a:lstStyle/>
          <a:p>
            <a:r>
              <a:rPr lang="en-GB" b="1" dirty="0"/>
              <a:t>Genetic engineering refers to the deliberate </a:t>
            </a:r>
            <a:r>
              <a:rPr lang="en-GB" b="1" dirty="0" smtClean="0"/>
              <a:t>manipulation of genetic material</a:t>
            </a:r>
            <a:r>
              <a:rPr lang="en-GB" dirty="0"/>
              <a:t>. It is possible to move genetic </a:t>
            </a:r>
            <a:r>
              <a:rPr lang="en-GB" dirty="0" smtClean="0"/>
              <a:t>material between </a:t>
            </a:r>
            <a:r>
              <a:rPr lang="en-GB" dirty="0"/>
              <a:t>species because </a:t>
            </a:r>
            <a:r>
              <a:rPr lang="en-GB" b="1" dirty="0"/>
              <a:t>the genetic code is </a:t>
            </a:r>
            <a:r>
              <a:rPr lang="en-GB" b="1" dirty="0" smtClean="0"/>
              <a:t>universal</a:t>
            </a:r>
            <a:r>
              <a:rPr lang="en-GB" dirty="0" smtClean="0"/>
              <a:t>. This </a:t>
            </a:r>
            <a:r>
              <a:rPr lang="en-GB" dirty="0"/>
              <a:t>means that, for every organism, </a:t>
            </a:r>
            <a:r>
              <a:rPr lang="en-GB" b="1" dirty="0"/>
              <a:t>the same RNA </a:t>
            </a:r>
            <a:r>
              <a:rPr lang="en-GB" b="1" dirty="0" smtClean="0"/>
              <a:t>codon codes </a:t>
            </a:r>
            <a:r>
              <a:rPr lang="en-GB" b="1" dirty="0"/>
              <a:t>for the same amino acid in an mRNA strand</a:t>
            </a:r>
            <a:r>
              <a:rPr lang="en-GB" dirty="0"/>
              <a:t>, </a:t>
            </a:r>
            <a:r>
              <a:rPr lang="en-GB" dirty="0" smtClean="0"/>
              <a:t>UUU and </a:t>
            </a:r>
            <a:r>
              <a:rPr lang="en-GB" dirty="0"/>
              <a:t>UUC both code for the amino </a:t>
            </a:r>
            <a:r>
              <a:rPr lang="en-GB" dirty="0" smtClean="0"/>
              <a:t>acid phenylalanine while </a:t>
            </a:r>
            <a:r>
              <a:rPr lang="en-GB" dirty="0"/>
              <a:t>CUU, CUC, CUA and CUG all code for </a:t>
            </a:r>
            <a:r>
              <a:rPr lang="en-GB" dirty="0" err="1" smtClean="0"/>
              <a:t>leucine</a:t>
            </a:r>
            <a:r>
              <a:rPr lang="en-GB" dirty="0" smtClean="0"/>
              <a:t>, </a:t>
            </a:r>
            <a:r>
              <a:rPr lang="en-GB" b="1" dirty="0" smtClean="0"/>
              <a:t>regardless </a:t>
            </a:r>
            <a:r>
              <a:rPr lang="en-GB" b="1" dirty="0"/>
              <a:t>of the species</a:t>
            </a:r>
            <a:r>
              <a:rPr lang="en-GB" dirty="0" smtClean="0"/>
              <a:t>.</a:t>
            </a:r>
          </a:p>
          <a:p>
            <a:endParaRPr lang="en-GB" dirty="0"/>
          </a:p>
          <a:p>
            <a:r>
              <a:rPr lang="en-GB" dirty="0"/>
              <a:t>Since the genetic code is universal, it is possible to </a:t>
            </a:r>
            <a:r>
              <a:rPr lang="en-GB" b="1" dirty="0" smtClean="0"/>
              <a:t>transfer genetic </a:t>
            </a:r>
            <a:r>
              <a:rPr lang="en-GB" b="1" dirty="0"/>
              <a:t>material from one species to another</a:t>
            </a:r>
            <a:r>
              <a:rPr lang="en-GB" dirty="0"/>
              <a:t>. Because </a:t>
            </a:r>
            <a:r>
              <a:rPr lang="en-GB" dirty="0" smtClean="0"/>
              <a:t>the code </a:t>
            </a:r>
            <a:r>
              <a:rPr lang="en-GB" dirty="0"/>
              <a:t>is universal, it is possible to introduce a human </a:t>
            </a:r>
            <a:r>
              <a:rPr lang="en-GB" dirty="0" smtClean="0"/>
              <a:t>gene for </a:t>
            </a:r>
            <a:r>
              <a:rPr lang="en-GB" dirty="0"/>
              <a:t>making insulin into a bacterium. The bacterium </a:t>
            </a:r>
            <a:r>
              <a:rPr lang="en-GB" dirty="0" smtClean="0"/>
              <a:t>will then </a:t>
            </a:r>
            <a:r>
              <a:rPr lang="en-GB" dirty="0"/>
              <a:t>produce the human protein hormone insulin, </a:t>
            </a:r>
            <a:r>
              <a:rPr lang="en-GB" dirty="0" smtClean="0"/>
              <a:t>which is </a:t>
            </a:r>
            <a:r>
              <a:rPr lang="en-GB" dirty="0"/>
              <a:t>responsible for making cells take up more glucose </a:t>
            </a:r>
            <a:r>
              <a:rPr lang="en-GB" dirty="0" smtClean="0"/>
              <a:t>and convert </a:t>
            </a:r>
            <a:r>
              <a:rPr lang="en-GB" dirty="0"/>
              <a:t>it to glycogen.</a:t>
            </a:r>
          </a:p>
        </p:txBody>
      </p:sp>
      <p:grpSp>
        <p:nvGrpSpPr>
          <p:cNvPr id="6" name="Group 5"/>
          <p:cNvGrpSpPr/>
          <p:nvPr/>
        </p:nvGrpSpPr>
        <p:grpSpPr>
          <a:xfrm>
            <a:off x="266192" y="188640"/>
            <a:ext cx="8568953" cy="936104"/>
            <a:chOff x="0" y="2834308"/>
            <a:chExt cx="8568953" cy="436976"/>
          </a:xfrm>
          <a:scene3d>
            <a:camera prst="orthographicFront"/>
            <a:lightRig rig="flat" dir="t"/>
          </a:scene3d>
        </p:grpSpPr>
        <p:sp>
          <p:nvSpPr>
            <p:cNvPr id="7" name="Rounded Rectangle 6"/>
            <p:cNvSpPr/>
            <p:nvPr/>
          </p:nvSpPr>
          <p:spPr>
            <a:xfrm>
              <a:off x="0" y="2834308"/>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2855639"/>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smtClean="0"/>
                <a:t>4.4.7 State that, when genes are transferred between species, the amino acid sequence of polypeptides translated from them is unchanged because the genetic code is universal.</a:t>
              </a:r>
              <a:endParaRPr lang="en-GB" kern="1200"/>
            </a:p>
          </p:txBody>
        </p:sp>
      </p:grpSp>
    </p:spTree>
    <p:extLst>
      <p:ext uri="{BB962C8B-B14F-4D97-AF65-F5344CB8AC3E}">
        <p14:creationId xmlns:p14="http://schemas.microsoft.com/office/powerpoint/2010/main" val="3141999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IB Biology SFP - Mark Polko</a:t>
            </a:r>
            <a:endParaRPr lang="en-US" dirty="0"/>
          </a:p>
        </p:txBody>
      </p:sp>
      <p:sp>
        <p:nvSpPr>
          <p:cNvPr id="2" name="Rectangle 1"/>
          <p:cNvSpPr/>
          <p:nvPr/>
        </p:nvSpPr>
        <p:spPr>
          <a:xfrm>
            <a:off x="-12862" y="671691"/>
            <a:ext cx="9049357" cy="5909310"/>
          </a:xfrm>
          <a:prstGeom prst="rect">
            <a:avLst/>
          </a:prstGeom>
        </p:spPr>
        <p:txBody>
          <a:bodyPr wrap="square">
            <a:spAutoFit/>
          </a:bodyPr>
          <a:lstStyle/>
          <a:p>
            <a:r>
              <a:rPr lang="en-GB" b="1" dirty="0"/>
              <a:t>Gene transfer </a:t>
            </a:r>
            <a:r>
              <a:rPr lang="en-GB" dirty="0"/>
              <a:t>involves the following elements:</a:t>
            </a:r>
          </a:p>
          <a:p>
            <a:pPr marL="285750" indent="-285750">
              <a:buFont typeface="Arial" panose="020B0604020202020204" pitchFamily="34" charset="0"/>
              <a:buChar char="•"/>
            </a:pPr>
            <a:r>
              <a:rPr lang="en-GB" dirty="0"/>
              <a:t>a vector</a:t>
            </a:r>
          </a:p>
          <a:p>
            <a:pPr marL="285750" indent="-285750">
              <a:buFont typeface="Arial" panose="020B0604020202020204" pitchFamily="34" charset="0"/>
              <a:buChar char="•"/>
            </a:pPr>
            <a:r>
              <a:rPr lang="en-GB" dirty="0"/>
              <a:t>a host cell</a:t>
            </a:r>
          </a:p>
          <a:p>
            <a:pPr marL="285750" indent="-285750">
              <a:buFont typeface="Arial" panose="020B0604020202020204" pitchFamily="34" charset="0"/>
              <a:buChar char="•"/>
            </a:pPr>
            <a:r>
              <a:rPr lang="en-GB" dirty="0"/>
              <a:t>restriction enzymes</a:t>
            </a:r>
          </a:p>
          <a:p>
            <a:pPr marL="285750" indent="-285750">
              <a:buFont typeface="Arial" panose="020B0604020202020204" pitchFamily="34" charset="0"/>
              <a:buChar char="•"/>
            </a:pPr>
            <a:r>
              <a:rPr lang="en-GB" dirty="0"/>
              <a:t>DNA ligase</a:t>
            </a:r>
            <a:r>
              <a:rPr lang="en-GB" dirty="0" smtClean="0"/>
              <a:t>.</a:t>
            </a:r>
          </a:p>
          <a:p>
            <a:pPr marL="285750" indent="-285750">
              <a:buFont typeface="Arial" panose="020B0604020202020204" pitchFamily="34" charset="0"/>
              <a:buChar char="•"/>
            </a:pPr>
            <a:endParaRPr lang="en-GB" dirty="0"/>
          </a:p>
          <a:p>
            <a:r>
              <a:rPr lang="en-GB" b="1" dirty="0"/>
              <a:t>The vector </a:t>
            </a:r>
            <a:r>
              <a:rPr lang="en-GB" dirty="0"/>
              <a:t>is what is needed to carry the gene into the </a:t>
            </a:r>
            <a:r>
              <a:rPr lang="en-GB" dirty="0" smtClean="0"/>
              <a:t>host cell</a:t>
            </a:r>
            <a:r>
              <a:rPr lang="en-GB" dirty="0"/>
              <a:t>. Plasmids are often used as </a:t>
            </a:r>
            <a:r>
              <a:rPr lang="en-GB" dirty="0" smtClean="0"/>
              <a:t>vectors. Bacteria </a:t>
            </a:r>
            <a:r>
              <a:rPr lang="en-GB" dirty="0"/>
              <a:t>carry all the required genetic information on </a:t>
            </a:r>
            <a:r>
              <a:rPr lang="en-GB" dirty="0" smtClean="0"/>
              <a:t>one large </a:t>
            </a:r>
            <a:r>
              <a:rPr lang="en-GB" dirty="0"/>
              <a:t>circular DNA. However, most bacteria also </a:t>
            </a:r>
            <a:r>
              <a:rPr lang="en-GB" dirty="0" smtClean="0"/>
              <a:t>possess extra </a:t>
            </a:r>
            <a:r>
              <a:rPr lang="en-GB" dirty="0"/>
              <a:t>DNA in the form of </a:t>
            </a:r>
            <a:r>
              <a:rPr lang="en-GB" b="1" dirty="0"/>
              <a:t>plasmids</a:t>
            </a:r>
            <a:r>
              <a:rPr lang="en-GB" dirty="0"/>
              <a:t>. Plasmids are </a:t>
            </a:r>
            <a:r>
              <a:rPr lang="en-GB" dirty="0" smtClean="0"/>
              <a:t>circular bits </a:t>
            </a:r>
            <a:r>
              <a:rPr lang="en-GB" dirty="0"/>
              <a:t>of genetic material carrying 2-30 genes. </a:t>
            </a:r>
            <a:r>
              <a:rPr lang="en-GB" dirty="0" smtClean="0"/>
              <a:t>Plasmids may </a:t>
            </a:r>
            <a:r>
              <a:rPr lang="en-GB" dirty="0"/>
              <a:t>replicate at the time the chromosome replicates, </a:t>
            </a:r>
            <a:r>
              <a:rPr lang="en-GB" dirty="0" smtClean="0"/>
              <a:t>or at </a:t>
            </a:r>
            <a:r>
              <a:rPr lang="en-GB" dirty="0"/>
              <a:t>other times. It is therefore possible for a cell to </a:t>
            </a:r>
            <a:r>
              <a:rPr lang="en-GB" dirty="0" smtClean="0"/>
              <a:t>possess several </a:t>
            </a:r>
            <a:r>
              <a:rPr lang="en-GB" dirty="0"/>
              <a:t>identical plasmids</a:t>
            </a:r>
            <a:r>
              <a:rPr lang="en-GB" dirty="0" smtClean="0"/>
              <a:t>.</a:t>
            </a:r>
          </a:p>
          <a:p>
            <a:endParaRPr lang="en-GB" dirty="0" smtClean="0"/>
          </a:p>
          <a:p>
            <a:r>
              <a:rPr lang="en-GB" dirty="0" smtClean="0"/>
              <a:t>Plasmids </a:t>
            </a:r>
            <a:r>
              <a:rPr lang="en-GB" dirty="0"/>
              <a:t>are used </a:t>
            </a:r>
            <a:r>
              <a:rPr lang="en-GB" b="1" dirty="0"/>
              <a:t>to clone a desired gene</a:t>
            </a:r>
            <a:r>
              <a:rPr lang="en-GB" dirty="0"/>
              <a:t>. </a:t>
            </a:r>
            <a:r>
              <a:rPr lang="en-GB" dirty="0" smtClean="0"/>
              <a:t>First</a:t>
            </a:r>
            <a:r>
              <a:rPr lang="en-GB" dirty="0"/>
              <a:t>, you </a:t>
            </a:r>
            <a:r>
              <a:rPr lang="en-GB" b="1" dirty="0"/>
              <a:t>splice</a:t>
            </a:r>
            <a:r>
              <a:rPr lang="en-GB" dirty="0"/>
              <a:t> or introduce the </a:t>
            </a:r>
            <a:r>
              <a:rPr lang="en-GB" dirty="0" smtClean="0"/>
              <a:t>desired </a:t>
            </a:r>
            <a:r>
              <a:rPr lang="en-GB" b="1" dirty="0" smtClean="0"/>
              <a:t>gene</a:t>
            </a:r>
            <a:r>
              <a:rPr lang="en-GB" dirty="0" smtClean="0"/>
              <a:t> </a:t>
            </a:r>
            <a:r>
              <a:rPr lang="en-GB" dirty="0"/>
              <a:t>into a plasmid and </a:t>
            </a:r>
            <a:r>
              <a:rPr lang="en-GB" b="1" dirty="0"/>
              <a:t>transfer</a:t>
            </a:r>
            <a:r>
              <a:rPr lang="en-GB" dirty="0"/>
              <a:t> it into a bacterial </a:t>
            </a:r>
            <a:r>
              <a:rPr lang="en-GB" dirty="0" smtClean="0"/>
              <a:t>cell. Then</a:t>
            </a:r>
            <a:r>
              <a:rPr lang="en-GB" dirty="0"/>
              <a:t>, </a:t>
            </a:r>
            <a:r>
              <a:rPr lang="en-GB" b="1" dirty="0"/>
              <a:t>culture</a:t>
            </a:r>
            <a:r>
              <a:rPr lang="en-GB" dirty="0"/>
              <a:t> these bacteria; many of them will have </a:t>
            </a:r>
            <a:r>
              <a:rPr lang="en-GB" dirty="0" smtClean="0"/>
              <a:t>a plasmid </a:t>
            </a:r>
            <a:r>
              <a:rPr lang="en-GB" dirty="0"/>
              <a:t>with the desired gene. Use a section of </a:t>
            </a:r>
            <a:r>
              <a:rPr lang="en-GB" dirty="0" smtClean="0"/>
              <a:t>nucleotides, complementary </a:t>
            </a:r>
            <a:r>
              <a:rPr lang="en-GB" dirty="0"/>
              <a:t>to the desired gene, but also attached to </a:t>
            </a:r>
            <a:r>
              <a:rPr lang="en-GB" dirty="0" smtClean="0"/>
              <a:t>a (e.g</a:t>
            </a:r>
            <a:r>
              <a:rPr lang="en-GB" dirty="0"/>
              <a:t>. radioactive) label to find out which plasmids have </a:t>
            </a:r>
            <a:r>
              <a:rPr lang="en-GB" dirty="0" smtClean="0"/>
              <a:t>the gene </a:t>
            </a:r>
            <a:r>
              <a:rPr lang="en-GB" dirty="0"/>
              <a:t>and which do not. </a:t>
            </a:r>
          </a:p>
          <a:p>
            <a:r>
              <a:rPr lang="en-GB" dirty="0" smtClean="0"/>
              <a:t>Use </a:t>
            </a:r>
            <a:r>
              <a:rPr lang="en-GB" b="1" dirty="0"/>
              <a:t>restriction enzymes </a:t>
            </a:r>
            <a:r>
              <a:rPr lang="en-GB" dirty="0"/>
              <a:t>to cut </a:t>
            </a:r>
            <a:r>
              <a:rPr lang="en-GB" dirty="0" smtClean="0"/>
              <a:t>the desired </a:t>
            </a:r>
            <a:r>
              <a:rPr lang="en-GB" dirty="0"/>
              <a:t>gene out of the plasmids and purify the gene </a:t>
            </a:r>
            <a:r>
              <a:rPr lang="en-GB" dirty="0" smtClean="0"/>
              <a:t>using gel </a:t>
            </a:r>
            <a:r>
              <a:rPr lang="en-GB" dirty="0"/>
              <a:t>electrophoresis</a:t>
            </a:r>
          </a:p>
        </p:txBody>
      </p:sp>
      <p:grpSp>
        <p:nvGrpSpPr>
          <p:cNvPr id="6" name="Group 5"/>
          <p:cNvGrpSpPr/>
          <p:nvPr/>
        </p:nvGrpSpPr>
        <p:grpSpPr>
          <a:xfrm>
            <a:off x="126236" y="20038"/>
            <a:ext cx="8568953" cy="651653"/>
            <a:chOff x="0" y="3302964"/>
            <a:chExt cx="8568953" cy="436976"/>
          </a:xfrm>
          <a:scene3d>
            <a:camera prst="orthographicFront"/>
            <a:lightRig rig="flat" dir="t"/>
          </a:scene3d>
        </p:grpSpPr>
        <p:sp>
          <p:nvSpPr>
            <p:cNvPr id="7" name="Rounded Rectangle 6"/>
            <p:cNvSpPr/>
            <p:nvPr/>
          </p:nvSpPr>
          <p:spPr>
            <a:xfrm>
              <a:off x="0" y="3302964"/>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3324295"/>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600" kern="1200" dirty="0" smtClean="0"/>
                <a:t>4.4.8 Outline a basic technique used for gene transfer involving plasmids, a host cell (bacterium, yeast or other cell), restriction enzymes (endonucleases) and DNA ligase.</a:t>
              </a:r>
              <a:endParaRPr lang="en-GB" sz="1600" kern="1200" dirty="0"/>
            </a:p>
          </p:txBody>
        </p:sp>
      </p:grpSp>
      <p:sp>
        <p:nvSpPr>
          <p:cNvPr id="3" name="TextBox 2"/>
          <p:cNvSpPr txBox="1"/>
          <p:nvPr/>
        </p:nvSpPr>
        <p:spPr>
          <a:xfrm>
            <a:off x="6300192" y="1306295"/>
            <a:ext cx="1011815" cy="584775"/>
          </a:xfrm>
          <a:prstGeom prst="rect">
            <a:avLst/>
          </a:prstGeom>
          <a:noFill/>
        </p:spPr>
        <p:txBody>
          <a:bodyPr wrap="none" rtlCol="0">
            <a:spAutoFit/>
          </a:bodyPr>
          <a:lstStyle/>
          <a:p>
            <a:r>
              <a:rPr lang="en-GB" sz="3200" dirty="0" smtClean="0">
                <a:hlinkClick r:id="rId2"/>
              </a:rPr>
              <a:t>LINK</a:t>
            </a:r>
            <a:endParaRPr lang="en-GB" dirty="0"/>
          </a:p>
        </p:txBody>
      </p:sp>
    </p:spTree>
    <p:extLst>
      <p:ext uri="{BB962C8B-B14F-4D97-AF65-F5344CB8AC3E}">
        <p14:creationId xmlns:p14="http://schemas.microsoft.com/office/powerpoint/2010/main" val="282642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www.hudsonalpha.org/sites/default/files/Restriction%20Enzymes_0.jpg?1247088451"/>
          <p:cNvPicPr>
            <a:picLocks noChangeAspect="1" noChangeArrowheads="1"/>
          </p:cNvPicPr>
          <p:nvPr/>
        </p:nvPicPr>
        <p:blipFill rotWithShape="1">
          <a:blip r:embed="rId2">
            <a:extLst>
              <a:ext uri="{28A0092B-C50C-407E-A947-70E740481C1C}">
                <a14:useLocalDpi xmlns:a14="http://schemas.microsoft.com/office/drawing/2010/main" val="0"/>
              </a:ext>
            </a:extLst>
          </a:blip>
          <a:srcRect r="2328"/>
          <a:stretch/>
        </p:blipFill>
        <p:spPr bwMode="auto">
          <a:xfrm>
            <a:off x="4206497" y="681730"/>
            <a:ext cx="4937503" cy="49075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16</a:t>
            </a:fld>
            <a:endParaRPr lang="en-US">
              <a:solidFill>
                <a:schemeClr val="tx1"/>
              </a:solidFill>
            </a:endParaRPr>
          </a:p>
        </p:txBody>
      </p:sp>
      <p:sp>
        <p:nvSpPr>
          <p:cNvPr id="10" name="Footer Placeholder 9"/>
          <p:cNvSpPr>
            <a:spLocks noGrp="1"/>
          </p:cNvSpPr>
          <p:nvPr>
            <p:ph type="ftr" sz="quarter" idx="11"/>
          </p:nvPr>
        </p:nvSpPr>
        <p:spPr>
          <a:xfrm>
            <a:off x="2726032" y="6459755"/>
            <a:ext cx="3502152" cy="365125"/>
          </a:xfrm>
        </p:spPr>
        <p:txBody>
          <a:bodyPr/>
          <a:lstStyle/>
          <a:p>
            <a:pPr algn="ctr"/>
            <a:r>
              <a:rPr lang="en-US" smtClean="0"/>
              <a:t>IB Biology SFP - Mark Polko</a:t>
            </a:r>
            <a:endParaRPr lang="en-US"/>
          </a:p>
        </p:txBody>
      </p:sp>
      <p:sp>
        <p:nvSpPr>
          <p:cNvPr id="2" name="Rectangle 1"/>
          <p:cNvSpPr/>
          <p:nvPr/>
        </p:nvSpPr>
        <p:spPr>
          <a:xfrm>
            <a:off x="147567" y="908720"/>
            <a:ext cx="4263145" cy="5632311"/>
          </a:xfrm>
          <a:prstGeom prst="rect">
            <a:avLst/>
          </a:prstGeom>
        </p:spPr>
        <p:txBody>
          <a:bodyPr wrap="square">
            <a:spAutoFit/>
          </a:bodyPr>
          <a:lstStyle/>
          <a:p>
            <a:r>
              <a:rPr lang="en-GB" dirty="0"/>
              <a:t>The </a:t>
            </a:r>
            <a:r>
              <a:rPr lang="en-GB" b="1" dirty="0"/>
              <a:t>host cell </a:t>
            </a:r>
            <a:r>
              <a:rPr lang="en-GB" dirty="0"/>
              <a:t>is the cell which is to receive the </a:t>
            </a:r>
            <a:r>
              <a:rPr lang="en-GB" dirty="0" smtClean="0"/>
              <a:t>genetic material</a:t>
            </a:r>
            <a:r>
              <a:rPr lang="en-GB" dirty="0"/>
              <a:t>. </a:t>
            </a:r>
            <a:r>
              <a:rPr lang="en-GB" dirty="0" smtClean="0"/>
              <a:t>A bacterium </a:t>
            </a:r>
            <a:r>
              <a:rPr lang="en-GB" dirty="0"/>
              <a:t>may be the host cell and </a:t>
            </a:r>
            <a:r>
              <a:rPr lang="en-GB" b="1" dirty="0"/>
              <a:t>produce </a:t>
            </a:r>
            <a:r>
              <a:rPr lang="en-GB" b="1" dirty="0" smtClean="0"/>
              <a:t>a protein </a:t>
            </a:r>
            <a:r>
              <a:rPr lang="en-GB" dirty="0"/>
              <a:t>desired by humans.</a:t>
            </a:r>
          </a:p>
          <a:p>
            <a:r>
              <a:rPr lang="en-GB" dirty="0"/>
              <a:t>Restriction </a:t>
            </a:r>
            <a:r>
              <a:rPr lang="en-GB" dirty="0" smtClean="0"/>
              <a:t>enzymes(endonucleases</a:t>
            </a:r>
            <a:r>
              <a:rPr lang="en-GB" dirty="0"/>
              <a:t>) are used to </a:t>
            </a:r>
            <a:r>
              <a:rPr lang="en-GB" dirty="0" smtClean="0"/>
              <a:t>cut a </a:t>
            </a:r>
            <a:r>
              <a:rPr lang="en-GB" dirty="0"/>
              <a:t>desired section of the DNA. Bacteria produce </a:t>
            </a:r>
            <a:r>
              <a:rPr lang="en-GB" dirty="0" smtClean="0"/>
              <a:t>these enzymes </a:t>
            </a:r>
            <a:r>
              <a:rPr lang="en-GB" dirty="0"/>
              <a:t>naturally as a </a:t>
            </a:r>
            <a:r>
              <a:rPr lang="en-GB" dirty="0" smtClean="0"/>
              <a:t>defence </a:t>
            </a:r>
            <a:r>
              <a:rPr lang="en-GB" dirty="0"/>
              <a:t>against invading </a:t>
            </a:r>
            <a:r>
              <a:rPr lang="en-GB" dirty="0" smtClean="0"/>
              <a:t>viruses. </a:t>
            </a:r>
            <a:endParaRPr lang="en-GB" dirty="0" smtClean="0"/>
          </a:p>
          <a:p>
            <a:r>
              <a:rPr lang="en-GB" dirty="0" smtClean="0"/>
              <a:t>When </a:t>
            </a:r>
            <a:r>
              <a:rPr lang="en-GB" dirty="0"/>
              <a:t>preparing </a:t>
            </a:r>
            <a:r>
              <a:rPr lang="en-GB" dirty="0" smtClean="0"/>
              <a:t>to transfer </a:t>
            </a:r>
            <a:r>
              <a:rPr lang="en-GB" dirty="0"/>
              <a:t>DNA, </a:t>
            </a:r>
            <a:r>
              <a:rPr lang="en-GB" b="1" dirty="0"/>
              <a:t>the same </a:t>
            </a:r>
            <a:r>
              <a:rPr lang="en-GB" dirty="0"/>
              <a:t>restriction enzyme is used </a:t>
            </a:r>
            <a:r>
              <a:rPr lang="en-GB" dirty="0" smtClean="0"/>
              <a:t>for the </a:t>
            </a:r>
            <a:r>
              <a:rPr lang="en-GB" dirty="0"/>
              <a:t>host and the donor so the cuts are made in the </a:t>
            </a:r>
            <a:r>
              <a:rPr lang="en-GB" dirty="0" smtClean="0"/>
              <a:t>same way</a:t>
            </a:r>
            <a:r>
              <a:rPr lang="en-GB" dirty="0"/>
              <a:t>. This way, the same ‘</a:t>
            </a:r>
            <a:r>
              <a:rPr lang="en-GB" b="1" dirty="0"/>
              <a:t>sticky ends</a:t>
            </a:r>
            <a:r>
              <a:rPr lang="en-GB" dirty="0"/>
              <a:t>’ are created so </a:t>
            </a:r>
            <a:r>
              <a:rPr lang="en-GB" dirty="0" smtClean="0"/>
              <a:t>that the </a:t>
            </a:r>
            <a:r>
              <a:rPr lang="en-GB" dirty="0"/>
              <a:t>donor DNA can fit in between the host DNA</a:t>
            </a:r>
            <a:r>
              <a:rPr lang="en-GB" dirty="0" smtClean="0"/>
              <a:t>. </a:t>
            </a:r>
            <a:r>
              <a:rPr lang="en-GB" dirty="0"/>
              <a:t>To attach the two cut sections of DNA, the enzyme </a:t>
            </a:r>
            <a:r>
              <a:rPr lang="en-GB" dirty="0" smtClean="0"/>
              <a:t>DNA ligase is used </a:t>
            </a:r>
            <a:r>
              <a:rPr lang="en-GB" dirty="0"/>
              <a:t>to create the </a:t>
            </a:r>
            <a:r>
              <a:rPr lang="en-GB" dirty="0" smtClean="0"/>
              <a:t>required covalent </a:t>
            </a:r>
            <a:r>
              <a:rPr lang="en-GB" dirty="0" smtClean="0"/>
              <a:t>bonds.</a:t>
            </a:r>
            <a:endParaRPr lang="en-GB" dirty="0"/>
          </a:p>
        </p:txBody>
      </p:sp>
      <p:grpSp>
        <p:nvGrpSpPr>
          <p:cNvPr id="6" name="Group 5"/>
          <p:cNvGrpSpPr/>
          <p:nvPr/>
        </p:nvGrpSpPr>
        <p:grpSpPr>
          <a:xfrm>
            <a:off x="126236" y="20038"/>
            <a:ext cx="8568953" cy="651653"/>
            <a:chOff x="0" y="3302964"/>
            <a:chExt cx="8568953" cy="436976"/>
          </a:xfrm>
          <a:scene3d>
            <a:camera prst="orthographicFront"/>
            <a:lightRig rig="flat" dir="t"/>
          </a:scene3d>
        </p:grpSpPr>
        <p:sp>
          <p:nvSpPr>
            <p:cNvPr id="7" name="Rounded Rectangle 6"/>
            <p:cNvSpPr/>
            <p:nvPr/>
          </p:nvSpPr>
          <p:spPr>
            <a:xfrm>
              <a:off x="0" y="3302964"/>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3324295"/>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600" kern="1200" dirty="0" smtClean="0"/>
                <a:t>4.4.8 Outline a basic technique used for gene transfer involving plasmids, a host cell (bacterium, yeast or other cell), restriction enzymes (endonucleases) and DNA ligase.</a:t>
              </a:r>
              <a:endParaRPr lang="en-GB" sz="1600" kern="1200" dirty="0"/>
            </a:p>
          </p:txBody>
        </p:sp>
      </p:grpSp>
      <p:sp>
        <p:nvSpPr>
          <p:cNvPr id="3" name="TextBox 2"/>
          <p:cNvSpPr txBox="1"/>
          <p:nvPr/>
        </p:nvSpPr>
        <p:spPr>
          <a:xfrm>
            <a:off x="6228184" y="5419434"/>
            <a:ext cx="1011815" cy="584775"/>
          </a:xfrm>
          <a:prstGeom prst="rect">
            <a:avLst/>
          </a:prstGeom>
          <a:noFill/>
        </p:spPr>
        <p:txBody>
          <a:bodyPr wrap="none" rtlCol="0">
            <a:spAutoFit/>
          </a:bodyPr>
          <a:lstStyle/>
          <a:p>
            <a:r>
              <a:rPr lang="en-GB" sz="3200" dirty="0" smtClean="0">
                <a:hlinkClick r:id="rId3"/>
              </a:rPr>
              <a:t>LINK</a:t>
            </a:r>
            <a:endParaRPr lang="en-GB" dirty="0"/>
          </a:p>
        </p:txBody>
      </p:sp>
      <p:sp>
        <p:nvSpPr>
          <p:cNvPr id="4" name="TextBox 3"/>
          <p:cNvSpPr txBox="1"/>
          <p:nvPr/>
        </p:nvSpPr>
        <p:spPr>
          <a:xfrm>
            <a:off x="5353745" y="6206486"/>
            <a:ext cx="2760692" cy="369332"/>
          </a:xfrm>
          <a:prstGeom prst="rect">
            <a:avLst/>
          </a:prstGeom>
          <a:noFill/>
        </p:spPr>
        <p:txBody>
          <a:bodyPr wrap="none" rtlCol="0">
            <a:spAutoFit/>
          </a:bodyPr>
          <a:lstStyle/>
          <a:p>
            <a:r>
              <a:rPr lang="en-GB" dirty="0" smtClean="0">
                <a:hlinkClick r:id="rId4"/>
              </a:rPr>
              <a:t>Restriction enzyme lab!</a:t>
            </a:r>
            <a:endParaRPr lang="en-GB" dirty="0"/>
          </a:p>
        </p:txBody>
      </p:sp>
    </p:spTree>
    <p:extLst>
      <p:ext uri="{BB962C8B-B14F-4D97-AF65-F5344CB8AC3E}">
        <p14:creationId xmlns:p14="http://schemas.microsoft.com/office/powerpoint/2010/main" val="346707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par>
                          <p:cTn id="42" fill="hold">
                            <p:stCondLst>
                              <p:cond delay="2000"/>
                            </p:stCondLst>
                            <p:childTnLst>
                              <p:par>
                                <p:cTn id="43" presetID="26" presetClass="entr" presetSubtype="0" fill="hold" nodeType="afterEffect">
                                  <p:stCondLst>
                                    <p:cond delay="0"/>
                                  </p:stCondLst>
                                  <p:childTnLst>
                                    <p:set>
                                      <p:cBhvr>
                                        <p:cTn id="44" dur="1" fill="hold">
                                          <p:stCondLst>
                                            <p:cond delay="0"/>
                                          </p:stCondLst>
                                        </p:cTn>
                                        <p:tgtEl>
                                          <p:spTgt spid="3074"/>
                                        </p:tgtEl>
                                        <p:attrNameLst>
                                          <p:attrName>style.visibility</p:attrName>
                                        </p:attrNameLst>
                                      </p:cBhvr>
                                      <p:to>
                                        <p:strVal val="visible"/>
                                      </p:to>
                                    </p:set>
                                    <p:animEffect transition="in" filter="wipe(down)">
                                      <p:cBhvr>
                                        <p:cTn id="45" dur="580">
                                          <p:stCondLst>
                                            <p:cond delay="0"/>
                                          </p:stCondLst>
                                        </p:cTn>
                                        <p:tgtEl>
                                          <p:spTgt spid="3074"/>
                                        </p:tgtEl>
                                      </p:cBhvr>
                                    </p:animEffect>
                                    <p:anim calcmode="lin" valueType="num">
                                      <p:cBhvr>
                                        <p:cTn id="46"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51" dur="26">
                                          <p:stCondLst>
                                            <p:cond delay="650"/>
                                          </p:stCondLst>
                                        </p:cTn>
                                        <p:tgtEl>
                                          <p:spTgt spid="3074"/>
                                        </p:tgtEl>
                                      </p:cBhvr>
                                      <p:to x="100000" y="60000"/>
                                    </p:animScale>
                                    <p:animScale>
                                      <p:cBhvr>
                                        <p:cTn id="52" dur="166" decel="50000">
                                          <p:stCondLst>
                                            <p:cond delay="676"/>
                                          </p:stCondLst>
                                        </p:cTn>
                                        <p:tgtEl>
                                          <p:spTgt spid="3074"/>
                                        </p:tgtEl>
                                      </p:cBhvr>
                                      <p:to x="100000" y="100000"/>
                                    </p:animScale>
                                    <p:animScale>
                                      <p:cBhvr>
                                        <p:cTn id="53" dur="26">
                                          <p:stCondLst>
                                            <p:cond delay="1312"/>
                                          </p:stCondLst>
                                        </p:cTn>
                                        <p:tgtEl>
                                          <p:spTgt spid="3074"/>
                                        </p:tgtEl>
                                      </p:cBhvr>
                                      <p:to x="100000" y="80000"/>
                                    </p:animScale>
                                    <p:animScale>
                                      <p:cBhvr>
                                        <p:cTn id="54" dur="166" decel="50000">
                                          <p:stCondLst>
                                            <p:cond delay="1338"/>
                                          </p:stCondLst>
                                        </p:cTn>
                                        <p:tgtEl>
                                          <p:spTgt spid="3074"/>
                                        </p:tgtEl>
                                      </p:cBhvr>
                                      <p:to x="100000" y="100000"/>
                                    </p:animScale>
                                    <p:animScale>
                                      <p:cBhvr>
                                        <p:cTn id="55" dur="26">
                                          <p:stCondLst>
                                            <p:cond delay="1642"/>
                                          </p:stCondLst>
                                        </p:cTn>
                                        <p:tgtEl>
                                          <p:spTgt spid="3074"/>
                                        </p:tgtEl>
                                      </p:cBhvr>
                                      <p:to x="100000" y="90000"/>
                                    </p:animScale>
                                    <p:animScale>
                                      <p:cBhvr>
                                        <p:cTn id="56" dur="166" decel="50000">
                                          <p:stCondLst>
                                            <p:cond delay="1668"/>
                                          </p:stCondLst>
                                        </p:cTn>
                                        <p:tgtEl>
                                          <p:spTgt spid="3074"/>
                                        </p:tgtEl>
                                      </p:cBhvr>
                                      <p:to x="100000" y="100000"/>
                                    </p:animScale>
                                    <p:animScale>
                                      <p:cBhvr>
                                        <p:cTn id="57" dur="26">
                                          <p:stCondLst>
                                            <p:cond delay="1808"/>
                                          </p:stCondLst>
                                        </p:cTn>
                                        <p:tgtEl>
                                          <p:spTgt spid="3074"/>
                                        </p:tgtEl>
                                      </p:cBhvr>
                                      <p:to x="100000" y="95000"/>
                                    </p:animScale>
                                    <p:animScale>
                                      <p:cBhvr>
                                        <p:cTn id="58" dur="166" decel="50000">
                                          <p:stCondLst>
                                            <p:cond delay="1834"/>
                                          </p:stCondLst>
                                        </p:cTn>
                                        <p:tgtEl>
                                          <p:spTgt spid="307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wipe(down)">
                                      <p:cBhvr>
                                        <p:cTn id="63" dur="580">
                                          <p:stCondLst>
                                            <p:cond delay="0"/>
                                          </p:stCondLst>
                                        </p:cTn>
                                        <p:tgtEl>
                                          <p:spTgt spid="4">
                                            <p:txEl>
                                              <p:pRg st="0" end="0"/>
                                            </p:txEl>
                                          </p:spTgt>
                                        </p:tgtEl>
                                      </p:cBhvr>
                                    </p:animEffect>
                                    <p:anim calcmode="lin" valueType="num">
                                      <p:cBhvr>
                                        <p:cTn id="6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4">
                                            <p:txEl>
                                              <p:pRg st="0" end="0"/>
                                            </p:txEl>
                                          </p:spTgt>
                                        </p:tgtEl>
                                      </p:cBhvr>
                                      <p:to x="100000" y="60000"/>
                                    </p:animScale>
                                    <p:animScale>
                                      <p:cBhvr>
                                        <p:cTn id="70" dur="166" decel="50000">
                                          <p:stCondLst>
                                            <p:cond delay="676"/>
                                          </p:stCondLst>
                                        </p:cTn>
                                        <p:tgtEl>
                                          <p:spTgt spid="4">
                                            <p:txEl>
                                              <p:pRg st="0" end="0"/>
                                            </p:txEl>
                                          </p:spTgt>
                                        </p:tgtEl>
                                      </p:cBhvr>
                                      <p:to x="100000" y="100000"/>
                                    </p:animScale>
                                    <p:animScale>
                                      <p:cBhvr>
                                        <p:cTn id="71" dur="26">
                                          <p:stCondLst>
                                            <p:cond delay="1312"/>
                                          </p:stCondLst>
                                        </p:cTn>
                                        <p:tgtEl>
                                          <p:spTgt spid="4">
                                            <p:txEl>
                                              <p:pRg st="0" end="0"/>
                                            </p:txEl>
                                          </p:spTgt>
                                        </p:tgtEl>
                                      </p:cBhvr>
                                      <p:to x="100000" y="80000"/>
                                    </p:animScale>
                                    <p:animScale>
                                      <p:cBhvr>
                                        <p:cTn id="72" dur="166" decel="50000">
                                          <p:stCondLst>
                                            <p:cond delay="1338"/>
                                          </p:stCondLst>
                                        </p:cTn>
                                        <p:tgtEl>
                                          <p:spTgt spid="4">
                                            <p:txEl>
                                              <p:pRg st="0" end="0"/>
                                            </p:txEl>
                                          </p:spTgt>
                                        </p:tgtEl>
                                      </p:cBhvr>
                                      <p:to x="100000" y="100000"/>
                                    </p:animScale>
                                    <p:animScale>
                                      <p:cBhvr>
                                        <p:cTn id="73" dur="26">
                                          <p:stCondLst>
                                            <p:cond delay="1642"/>
                                          </p:stCondLst>
                                        </p:cTn>
                                        <p:tgtEl>
                                          <p:spTgt spid="4">
                                            <p:txEl>
                                              <p:pRg st="0" end="0"/>
                                            </p:txEl>
                                          </p:spTgt>
                                        </p:tgtEl>
                                      </p:cBhvr>
                                      <p:to x="100000" y="90000"/>
                                    </p:animScale>
                                    <p:animScale>
                                      <p:cBhvr>
                                        <p:cTn id="74" dur="166" decel="50000">
                                          <p:stCondLst>
                                            <p:cond delay="1668"/>
                                          </p:stCondLst>
                                        </p:cTn>
                                        <p:tgtEl>
                                          <p:spTgt spid="4">
                                            <p:txEl>
                                              <p:pRg st="0" end="0"/>
                                            </p:txEl>
                                          </p:spTgt>
                                        </p:tgtEl>
                                      </p:cBhvr>
                                      <p:to x="100000" y="100000"/>
                                    </p:animScale>
                                    <p:animScale>
                                      <p:cBhvr>
                                        <p:cTn id="75" dur="26">
                                          <p:stCondLst>
                                            <p:cond delay="1808"/>
                                          </p:stCondLst>
                                        </p:cTn>
                                        <p:tgtEl>
                                          <p:spTgt spid="4">
                                            <p:txEl>
                                              <p:pRg st="0" end="0"/>
                                            </p:txEl>
                                          </p:spTgt>
                                        </p:tgtEl>
                                      </p:cBhvr>
                                      <p:to x="100000" y="95000"/>
                                    </p:animScale>
                                    <p:animScale>
                                      <p:cBhvr>
                                        <p:cTn id="76"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17</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6" r="4410"/>
          <a:stretch/>
        </p:blipFill>
        <p:spPr bwMode="auto">
          <a:xfrm>
            <a:off x="-29723" y="786568"/>
            <a:ext cx="9173723" cy="5234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91880" y="263348"/>
            <a:ext cx="1944763" cy="523220"/>
          </a:xfrm>
          <a:prstGeom prst="rect">
            <a:avLst/>
          </a:prstGeom>
          <a:noFill/>
        </p:spPr>
        <p:txBody>
          <a:bodyPr wrap="none" rtlCol="0">
            <a:spAutoFit/>
          </a:bodyPr>
          <a:lstStyle/>
          <a:p>
            <a:r>
              <a:rPr lang="en-GB" sz="2800" b="1" dirty="0" smtClean="0"/>
              <a:t>SUMMARY</a:t>
            </a:r>
            <a:endParaRPr lang="en-GB" b="1" dirty="0"/>
          </a:p>
        </p:txBody>
      </p:sp>
    </p:spTree>
    <p:extLst>
      <p:ext uri="{BB962C8B-B14F-4D97-AF65-F5344CB8AC3E}">
        <p14:creationId xmlns:p14="http://schemas.microsoft.com/office/powerpoint/2010/main" val="4068017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8" name="Picture 4" descr="http://pythagoreancrank.com/wp-content/uploads/2010/09/gm_toma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989034"/>
            <a:ext cx="2857500" cy="18097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18</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6" name="Group 5"/>
          <p:cNvGrpSpPr/>
          <p:nvPr/>
        </p:nvGrpSpPr>
        <p:grpSpPr>
          <a:xfrm>
            <a:off x="179512" y="260648"/>
            <a:ext cx="8568953" cy="436976"/>
            <a:chOff x="0" y="3771621"/>
            <a:chExt cx="8568953" cy="436976"/>
          </a:xfrm>
          <a:scene3d>
            <a:camera prst="orthographicFront"/>
            <a:lightRig rig="flat" dir="t"/>
          </a:scene3d>
        </p:grpSpPr>
        <p:sp>
          <p:nvSpPr>
            <p:cNvPr id="7" name="Rounded Rectangle 6"/>
            <p:cNvSpPr/>
            <p:nvPr/>
          </p:nvSpPr>
          <p:spPr>
            <a:xfrm>
              <a:off x="0" y="3771621"/>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3792952"/>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600" kern="1200" smtClean="0"/>
                <a:t>4.4.9 State two examples of the current uses of genetically modified crops or animals.</a:t>
              </a:r>
              <a:endParaRPr lang="en-GB" sz="1600" kern="1200"/>
            </a:p>
          </p:txBody>
        </p:sp>
      </p:grpSp>
      <p:sp>
        <p:nvSpPr>
          <p:cNvPr id="3" name="Rectangle 2"/>
          <p:cNvSpPr/>
          <p:nvPr/>
        </p:nvSpPr>
        <p:spPr>
          <a:xfrm>
            <a:off x="179512" y="908720"/>
            <a:ext cx="8856984" cy="3970318"/>
          </a:xfrm>
          <a:prstGeom prst="rect">
            <a:avLst/>
          </a:prstGeom>
        </p:spPr>
        <p:txBody>
          <a:bodyPr wrap="square">
            <a:spAutoFit/>
          </a:bodyPr>
          <a:lstStyle/>
          <a:p>
            <a:r>
              <a:rPr lang="en-GB" dirty="0"/>
              <a:t>GM crops and GM animals are referred to as </a:t>
            </a:r>
            <a:r>
              <a:rPr lang="en-GB" b="1" dirty="0" smtClean="0"/>
              <a:t>Genetically Manipulated </a:t>
            </a:r>
            <a:r>
              <a:rPr lang="en-GB" b="1" dirty="0"/>
              <a:t>organisms (GMO’s</a:t>
            </a:r>
            <a:r>
              <a:rPr lang="en-GB" dirty="0"/>
              <a:t>), also known </a:t>
            </a:r>
            <a:r>
              <a:rPr lang="en-GB" dirty="0" smtClean="0"/>
              <a:t>as transgenic </a:t>
            </a:r>
            <a:r>
              <a:rPr lang="en-GB" dirty="0"/>
              <a:t>organisms. Their genetic material has </a:t>
            </a:r>
            <a:r>
              <a:rPr lang="en-GB" dirty="0" smtClean="0"/>
              <a:t>been changed </a:t>
            </a:r>
            <a:r>
              <a:rPr lang="en-GB" dirty="0"/>
              <a:t>to include specific genes, usually from </a:t>
            </a:r>
            <a:r>
              <a:rPr lang="en-GB" dirty="0" smtClean="0"/>
              <a:t>another species.</a:t>
            </a:r>
          </a:p>
          <a:p>
            <a:endParaRPr lang="en-GB" dirty="0"/>
          </a:p>
          <a:p>
            <a:r>
              <a:rPr lang="en-GB" dirty="0"/>
              <a:t>In 1994, the first genetically modified food </a:t>
            </a:r>
            <a:r>
              <a:rPr lang="en-GB" dirty="0" smtClean="0"/>
              <a:t>sold commercially </a:t>
            </a:r>
            <a:r>
              <a:rPr lang="en-GB" dirty="0"/>
              <a:t>was introduced. It was the ‘</a:t>
            </a:r>
            <a:r>
              <a:rPr lang="en-GB" b="1" dirty="0" err="1"/>
              <a:t>Flavr</a:t>
            </a:r>
            <a:r>
              <a:rPr lang="en-GB" b="1" dirty="0"/>
              <a:t> </a:t>
            </a:r>
            <a:r>
              <a:rPr lang="en-GB" b="1" dirty="0" err="1"/>
              <a:t>Savr</a:t>
            </a:r>
            <a:r>
              <a:rPr lang="en-GB" b="1" dirty="0"/>
              <a:t>’</a:t>
            </a:r>
            <a:r>
              <a:rPr lang="en-GB" dirty="0"/>
              <a:t>, </a:t>
            </a:r>
            <a:r>
              <a:rPr lang="en-GB" dirty="0" smtClean="0"/>
              <a:t>a </a:t>
            </a:r>
            <a:r>
              <a:rPr lang="en-GB" b="1" dirty="0" smtClean="0"/>
              <a:t>tomato </a:t>
            </a:r>
            <a:r>
              <a:rPr lang="en-GB" dirty="0"/>
              <a:t>that was genetically altered to stay fresh </a:t>
            </a:r>
            <a:r>
              <a:rPr lang="en-GB" dirty="0" smtClean="0"/>
              <a:t>longer. This </a:t>
            </a:r>
            <a:r>
              <a:rPr lang="en-GB" dirty="0"/>
              <a:t>was achieved by adding another gene that blocked</a:t>
            </a:r>
          </a:p>
          <a:p>
            <a:r>
              <a:rPr lang="en-GB" dirty="0"/>
              <a:t>the gene for the production of an enzyme which </a:t>
            </a:r>
            <a:r>
              <a:rPr lang="en-GB" dirty="0" smtClean="0"/>
              <a:t>caused rotting</a:t>
            </a:r>
            <a:r>
              <a:rPr lang="en-GB" dirty="0"/>
              <a:t>. Due to various commercial problems, the </a:t>
            </a:r>
            <a:r>
              <a:rPr lang="en-GB" dirty="0" smtClean="0"/>
              <a:t>tomatoes are </a:t>
            </a:r>
            <a:r>
              <a:rPr lang="en-GB" dirty="0"/>
              <a:t>no longer available.</a:t>
            </a:r>
          </a:p>
          <a:p>
            <a:endParaRPr lang="en-GB" dirty="0" smtClean="0"/>
          </a:p>
          <a:p>
            <a:r>
              <a:rPr lang="en-GB" dirty="0" err="1" smtClean="0"/>
              <a:t>Bt</a:t>
            </a:r>
            <a:r>
              <a:rPr lang="en-GB" dirty="0" smtClean="0"/>
              <a:t> </a:t>
            </a:r>
            <a:r>
              <a:rPr lang="en-GB" dirty="0"/>
              <a:t>corn is genetically modified maize. A gene </a:t>
            </a:r>
            <a:r>
              <a:rPr lang="en-GB" dirty="0" smtClean="0"/>
              <a:t>from </a:t>
            </a:r>
            <a:r>
              <a:rPr lang="en-GB" i="1" dirty="0" smtClean="0"/>
              <a:t>Bacillus </a:t>
            </a:r>
            <a:r>
              <a:rPr lang="en-GB" i="1" dirty="0" err="1"/>
              <a:t>thuringiensis</a:t>
            </a:r>
            <a:r>
              <a:rPr lang="en-GB" i="1" dirty="0"/>
              <a:t> </a:t>
            </a:r>
            <a:r>
              <a:rPr lang="en-GB" dirty="0"/>
              <a:t>(</a:t>
            </a:r>
            <a:r>
              <a:rPr lang="en-GB" dirty="0" err="1"/>
              <a:t>Bt</a:t>
            </a:r>
            <a:r>
              <a:rPr lang="en-GB" dirty="0"/>
              <a:t>) has been incorporated into </a:t>
            </a:r>
            <a:r>
              <a:rPr lang="en-GB" dirty="0" smtClean="0"/>
              <a:t>the maize </a:t>
            </a:r>
            <a:r>
              <a:rPr lang="en-GB" dirty="0"/>
              <a:t>DNA. As a result, the plants produce a toxin </a:t>
            </a:r>
            <a:r>
              <a:rPr lang="en-GB" dirty="0" smtClean="0"/>
              <a:t>that makes </a:t>
            </a:r>
            <a:r>
              <a:rPr lang="en-GB" dirty="0"/>
              <a:t>them resistant to insects. </a:t>
            </a:r>
            <a:r>
              <a:rPr lang="en-GB" dirty="0" err="1"/>
              <a:t>Bt</a:t>
            </a:r>
            <a:r>
              <a:rPr lang="en-GB" dirty="0"/>
              <a:t> corn crops are </a:t>
            </a:r>
            <a:r>
              <a:rPr lang="en-GB" dirty="0" smtClean="0"/>
              <a:t>grown in </a:t>
            </a:r>
            <a:r>
              <a:rPr lang="en-GB" dirty="0"/>
              <a:t>the US.</a:t>
            </a:r>
            <a:endParaRPr lang="en-GB" dirty="0"/>
          </a:p>
        </p:txBody>
      </p:sp>
      <p:pic>
        <p:nvPicPr>
          <p:cNvPr id="1026" name="Picture 2" descr="http://www.aureliotrevisi.com/wp-content/uploads/2012/10/flavr-sav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43" y="4848134"/>
            <a:ext cx="2960018" cy="179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5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wipe(down)">
                                      <p:cBhvr>
                                        <p:cTn id="35" dur="580">
                                          <p:stCondLst>
                                            <p:cond delay="0"/>
                                          </p:stCondLst>
                                        </p:cTn>
                                        <p:tgtEl>
                                          <p:spTgt spid="1026"/>
                                        </p:tgtEl>
                                      </p:cBhvr>
                                    </p:animEffect>
                                    <p:anim calcmode="lin" valueType="num">
                                      <p:cBhvr>
                                        <p:cTn id="3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1" dur="26">
                                          <p:stCondLst>
                                            <p:cond delay="650"/>
                                          </p:stCondLst>
                                        </p:cTn>
                                        <p:tgtEl>
                                          <p:spTgt spid="1026"/>
                                        </p:tgtEl>
                                      </p:cBhvr>
                                      <p:to x="100000" y="60000"/>
                                    </p:animScale>
                                    <p:animScale>
                                      <p:cBhvr>
                                        <p:cTn id="42" dur="166" decel="50000">
                                          <p:stCondLst>
                                            <p:cond delay="676"/>
                                          </p:stCondLst>
                                        </p:cTn>
                                        <p:tgtEl>
                                          <p:spTgt spid="1026"/>
                                        </p:tgtEl>
                                      </p:cBhvr>
                                      <p:to x="100000" y="100000"/>
                                    </p:animScale>
                                    <p:animScale>
                                      <p:cBhvr>
                                        <p:cTn id="43" dur="26">
                                          <p:stCondLst>
                                            <p:cond delay="1312"/>
                                          </p:stCondLst>
                                        </p:cTn>
                                        <p:tgtEl>
                                          <p:spTgt spid="1026"/>
                                        </p:tgtEl>
                                      </p:cBhvr>
                                      <p:to x="100000" y="80000"/>
                                    </p:animScale>
                                    <p:animScale>
                                      <p:cBhvr>
                                        <p:cTn id="44" dur="166" decel="50000">
                                          <p:stCondLst>
                                            <p:cond delay="1338"/>
                                          </p:stCondLst>
                                        </p:cTn>
                                        <p:tgtEl>
                                          <p:spTgt spid="1026"/>
                                        </p:tgtEl>
                                      </p:cBhvr>
                                      <p:to x="100000" y="100000"/>
                                    </p:animScale>
                                    <p:animScale>
                                      <p:cBhvr>
                                        <p:cTn id="45" dur="26">
                                          <p:stCondLst>
                                            <p:cond delay="1642"/>
                                          </p:stCondLst>
                                        </p:cTn>
                                        <p:tgtEl>
                                          <p:spTgt spid="1026"/>
                                        </p:tgtEl>
                                      </p:cBhvr>
                                      <p:to x="100000" y="90000"/>
                                    </p:animScale>
                                    <p:animScale>
                                      <p:cBhvr>
                                        <p:cTn id="46" dur="166" decel="50000">
                                          <p:stCondLst>
                                            <p:cond delay="1668"/>
                                          </p:stCondLst>
                                        </p:cTn>
                                        <p:tgtEl>
                                          <p:spTgt spid="1026"/>
                                        </p:tgtEl>
                                      </p:cBhvr>
                                      <p:to x="100000" y="100000"/>
                                    </p:animScale>
                                    <p:animScale>
                                      <p:cBhvr>
                                        <p:cTn id="47" dur="26">
                                          <p:stCondLst>
                                            <p:cond delay="1808"/>
                                          </p:stCondLst>
                                        </p:cTn>
                                        <p:tgtEl>
                                          <p:spTgt spid="1026"/>
                                        </p:tgtEl>
                                      </p:cBhvr>
                                      <p:to x="100000" y="95000"/>
                                    </p:animScale>
                                    <p:animScale>
                                      <p:cBhvr>
                                        <p:cTn id="48" dur="166" decel="50000">
                                          <p:stCondLst>
                                            <p:cond delay="1834"/>
                                          </p:stCondLst>
                                        </p:cTn>
                                        <p:tgtEl>
                                          <p:spTgt spid="102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animEffect transition="in" filter="wipe(down)">
                                      <p:cBhvr>
                                        <p:cTn id="53" dur="580">
                                          <p:stCondLst>
                                            <p:cond delay="0"/>
                                          </p:stCondLst>
                                        </p:cTn>
                                        <p:tgtEl>
                                          <p:spTgt spid="1028"/>
                                        </p:tgtEl>
                                      </p:cBhvr>
                                    </p:animEffect>
                                    <p:anim calcmode="lin" valueType="num">
                                      <p:cBhvr>
                                        <p:cTn id="54"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59" dur="26">
                                          <p:stCondLst>
                                            <p:cond delay="650"/>
                                          </p:stCondLst>
                                        </p:cTn>
                                        <p:tgtEl>
                                          <p:spTgt spid="1028"/>
                                        </p:tgtEl>
                                      </p:cBhvr>
                                      <p:to x="100000" y="60000"/>
                                    </p:animScale>
                                    <p:animScale>
                                      <p:cBhvr>
                                        <p:cTn id="60" dur="166" decel="50000">
                                          <p:stCondLst>
                                            <p:cond delay="676"/>
                                          </p:stCondLst>
                                        </p:cTn>
                                        <p:tgtEl>
                                          <p:spTgt spid="1028"/>
                                        </p:tgtEl>
                                      </p:cBhvr>
                                      <p:to x="100000" y="100000"/>
                                    </p:animScale>
                                    <p:animScale>
                                      <p:cBhvr>
                                        <p:cTn id="61" dur="26">
                                          <p:stCondLst>
                                            <p:cond delay="1312"/>
                                          </p:stCondLst>
                                        </p:cTn>
                                        <p:tgtEl>
                                          <p:spTgt spid="1028"/>
                                        </p:tgtEl>
                                      </p:cBhvr>
                                      <p:to x="100000" y="80000"/>
                                    </p:animScale>
                                    <p:animScale>
                                      <p:cBhvr>
                                        <p:cTn id="62" dur="166" decel="50000">
                                          <p:stCondLst>
                                            <p:cond delay="1338"/>
                                          </p:stCondLst>
                                        </p:cTn>
                                        <p:tgtEl>
                                          <p:spTgt spid="1028"/>
                                        </p:tgtEl>
                                      </p:cBhvr>
                                      <p:to x="100000" y="100000"/>
                                    </p:animScale>
                                    <p:animScale>
                                      <p:cBhvr>
                                        <p:cTn id="63" dur="26">
                                          <p:stCondLst>
                                            <p:cond delay="1642"/>
                                          </p:stCondLst>
                                        </p:cTn>
                                        <p:tgtEl>
                                          <p:spTgt spid="1028"/>
                                        </p:tgtEl>
                                      </p:cBhvr>
                                      <p:to x="100000" y="90000"/>
                                    </p:animScale>
                                    <p:animScale>
                                      <p:cBhvr>
                                        <p:cTn id="64" dur="166" decel="50000">
                                          <p:stCondLst>
                                            <p:cond delay="1668"/>
                                          </p:stCondLst>
                                        </p:cTn>
                                        <p:tgtEl>
                                          <p:spTgt spid="1028"/>
                                        </p:tgtEl>
                                      </p:cBhvr>
                                      <p:to x="100000" y="100000"/>
                                    </p:animScale>
                                    <p:animScale>
                                      <p:cBhvr>
                                        <p:cTn id="65" dur="26">
                                          <p:stCondLst>
                                            <p:cond delay="1808"/>
                                          </p:stCondLst>
                                        </p:cTn>
                                        <p:tgtEl>
                                          <p:spTgt spid="1028"/>
                                        </p:tgtEl>
                                      </p:cBhvr>
                                      <p:to x="100000" y="95000"/>
                                    </p:animScale>
                                    <p:animScale>
                                      <p:cBhvr>
                                        <p:cTn id="66"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6" name="Picture 4"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54" y="3444237"/>
            <a:ext cx="7634580"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19</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86533" y="908720"/>
            <a:ext cx="8547622" cy="2031325"/>
          </a:xfrm>
          <a:prstGeom prst="rect">
            <a:avLst/>
          </a:prstGeom>
        </p:spPr>
        <p:txBody>
          <a:bodyPr wrap="square">
            <a:spAutoFit/>
          </a:bodyPr>
          <a:lstStyle/>
          <a:p>
            <a:r>
              <a:rPr lang="en-GB" dirty="0"/>
              <a:t>There are also examples of </a:t>
            </a:r>
            <a:r>
              <a:rPr lang="en-GB" b="1" dirty="0"/>
              <a:t>genetically modified </a:t>
            </a:r>
            <a:r>
              <a:rPr lang="en-GB" b="1" dirty="0" smtClean="0"/>
              <a:t>mice</a:t>
            </a:r>
            <a:r>
              <a:rPr lang="en-GB" dirty="0" smtClean="0"/>
              <a:t>. Normally</a:t>
            </a:r>
            <a:r>
              <a:rPr lang="en-GB" dirty="0"/>
              <a:t>, mice do not contract polio because they </a:t>
            </a:r>
            <a:r>
              <a:rPr lang="en-GB" dirty="0" smtClean="0"/>
              <a:t>do not </a:t>
            </a:r>
            <a:r>
              <a:rPr lang="en-GB" dirty="0"/>
              <a:t>have the </a:t>
            </a:r>
            <a:r>
              <a:rPr lang="en-GB" b="1" dirty="0"/>
              <a:t>receptor</a:t>
            </a:r>
            <a:r>
              <a:rPr lang="en-GB" dirty="0"/>
              <a:t> in their cell membranes that </a:t>
            </a:r>
            <a:r>
              <a:rPr lang="en-GB" dirty="0" smtClean="0"/>
              <a:t>allows the </a:t>
            </a:r>
            <a:r>
              <a:rPr lang="en-GB" dirty="0"/>
              <a:t>polio virus to infect their cells. Adding this </a:t>
            </a:r>
            <a:r>
              <a:rPr lang="en-GB" dirty="0" smtClean="0"/>
              <a:t>receptor, means </a:t>
            </a:r>
            <a:r>
              <a:rPr lang="en-GB" dirty="0"/>
              <a:t>that mice can be infected with polio and used </a:t>
            </a:r>
            <a:r>
              <a:rPr lang="en-GB" dirty="0" smtClean="0"/>
              <a:t>for laboratory </a:t>
            </a:r>
            <a:r>
              <a:rPr lang="en-GB" dirty="0"/>
              <a:t>experiments in order to study the disease </a:t>
            </a:r>
            <a:r>
              <a:rPr lang="en-GB" dirty="0" smtClean="0"/>
              <a:t>and its </a:t>
            </a:r>
            <a:r>
              <a:rPr lang="en-GB" dirty="0"/>
              <a:t>possible treatment and prevention. GM mice </a:t>
            </a:r>
            <a:r>
              <a:rPr lang="en-GB" dirty="0" smtClean="0"/>
              <a:t>infected with </a:t>
            </a:r>
            <a:r>
              <a:rPr lang="en-GB" dirty="0"/>
              <a:t>polio will develop symptoms similar to humans </a:t>
            </a:r>
            <a:r>
              <a:rPr lang="en-GB" dirty="0" smtClean="0"/>
              <a:t>with the </a:t>
            </a:r>
            <a:r>
              <a:rPr lang="en-GB" dirty="0"/>
              <a:t>disease.</a:t>
            </a:r>
            <a:endParaRPr lang="en-GB" dirty="0"/>
          </a:p>
        </p:txBody>
      </p:sp>
      <p:grpSp>
        <p:nvGrpSpPr>
          <p:cNvPr id="6" name="Group 5"/>
          <p:cNvGrpSpPr/>
          <p:nvPr/>
        </p:nvGrpSpPr>
        <p:grpSpPr>
          <a:xfrm>
            <a:off x="179512" y="260648"/>
            <a:ext cx="8568953" cy="436976"/>
            <a:chOff x="0" y="3771621"/>
            <a:chExt cx="8568953" cy="436976"/>
          </a:xfrm>
          <a:scene3d>
            <a:camera prst="orthographicFront"/>
            <a:lightRig rig="flat" dir="t"/>
          </a:scene3d>
        </p:grpSpPr>
        <p:sp>
          <p:nvSpPr>
            <p:cNvPr id="7" name="Rounded Rectangle 6"/>
            <p:cNvSpPr/>
            <p:nvPr/>
          </p:nvSpPr>
          <p:spPr>
            <a:xfrm>
              <a:off x="0" y="3771621"/>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3792952"/>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600" kern="1200" smtClean="0"/>
                <a:t>4.4.9 State two examples of the current uses of genetically modified crops or animals.</a:t>
              </a:r>
              <a:endParaRPr lang="en-GB" sz="1600" kern="1200"/>
            </a:p>
          </p:txBody>
        </p:sp>
      </p:grpSp>
      <p:sp>
        <p:nvSpPr>
          <p:cNvPr id="3" name="TextBox 2"/>
          <p:cNvSpPr txBox="1"/>
          <p:nvPr/>
        </p:nvSpPr>
        <p:spPr>
          <a:xfrm>
            <a:off x="7092280" y="2755379"/>
            <a:ext cx="1440160" cy="369332"/>
          </a:xfrm>
          <a:prstGeom prst="rect">
            <a:avLst/>
          </a:prstGeom>
          <a:noFill/>
        </p:spPr>
        <p:txBody>
          <a:bodyPr wrap="square" rtlCol="0">
            <a:spAutoFit/>
          </a:bodyPr>
          <a:lstStyle/>
          <a:p>
            <a:r>
              <a:rPr lang="en-GB" dirty="0" smtClean="0">
                <a:hlinkClick r:id="rId3"/>
              </a:rPr>
              <a:t>LINK</a:t>
            </a:r>
            <a:endParaRPr lang="en-GB" dirty="0"/>
          </a:p>
        </p:txBody>
      </p:sp>
    </p:spTree>
    <p:extLst>
      <p:ext uri="{BB962C8B-B14F-4D97-AF65-F5344CB8AC3E}">
        <p14:creationId xmlns:p14="http://schemas.microsoft.com/office/powerpoint/2010/main" val="42920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wipe(down)">
                                      <p:cBhvr>
                                        <p:cTn id="14" dur="580">
                                          <p:stCondLst>
                                            <p:cond delay="0"/>
                                          </p:stCondLst>
                                        </p:cTn>
                                        <p:tgtEl>
                                          <p:spTgt spid="3076"/>
                                        </p:tgtEl>
                                      </p:cBhvr>
                                    </p:animEffect>
                                    <p:anim calcmode="lin" valueType="num">
                                      <p:cBhvr>
                                        <p:cTn id="15"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6"/>
                                        </p:tgtEl>
                                      </p:cBhvr>
                                      <p:to x="100000" y="60000"/>
                                    </p:animScale>
                                    <p:animScale>
                                      <p:cBhvr>
                                        <p:cTn id="21" dur="166" decel="50000">
                                          <p:stCondLst>
                                            <p:cond delay="676"/>
                                          </p:stCondLst>
                                        </p:cTn>
                                        <p:tgtEl>
                                          <p:spTgt spid="3076"/>
                                        </p:tgtEl>
                                      </p:cBhvr>
                                      <p:to x="100000" y="100000"/>
                                    </p:animScale>
                                    <p:animScale>
                                      <p:cBhvr>
                                        <p:cTn id="22" dur="26">
                                          <p:stCondLst>
                                            <p:cond delay="1312"/>
                                          </p:stCondLst>
                                        </p:cTn>
                                        <p:tgtEl>
                                          <p:spTgt spid="3076"/>
                                        </p:tgtEl>
                                      </p:cBhvr>
                                      <p:to x="100000" y="80000"/>
                                    </p:animScale>
                                    <p:animScale>
                                      <p:cBhvr>
                                        <p:cTn id="23" dur="166" decel="50000">
                                          <p:stCondLst>
                                            <p:cond delay="1338"/>
                                          </p:stCondLst>
                                        </p:cTn>
                                        <p:tgtEl>
                                          <p:spTgt spid="3076"/>
                                        </p:tgtEl>
                                      </p:cBhvr>
                                      <p:to x="100000" y="100000"/>
                                    </p:animScale>
                                    <p:animScale>
                                      <p:cBhvr>
                                        <p:cTn id="24" dur="26">
                                          <p:stCondLst>
                                            <p:cond delay="1642"/>
                                          </p:stCondLst>
                                        </p:cTn>
                                        <p:tgtEl>
                                          <p:spTgt spid="3076"/>
                                        </p:tgtEl>
                                      </p:cBhvr>
                                      <p:to x="100000" y="90000"/>
                                    </p:animScale>
                                    <p:animScale>
                                      <p:cBhvr>
                                        <p:cTn id="25" dur="166" decel="50000">
                                          <p:stCondLst>
                                            <p:cond delay="1668"/>
                                          </p:stCondLst>
                                        </p:cTn>
                                        <p:tgtEl>
                                          <p:spTgt spid="3076"/>
                                        </p:tgtEl>
                                      </p:cBhvr>
                                      <p:to x="100000" y="100000"/>
                                    </p:animScale>
                                    <p:animScale>
                                      <p:cBhvr>
                                        <p:cTn id="26" dur="26">
                                          <p:stCondLst>
                                            <p:cond delay="1808"/>
                                          </p:stCondLst>
                                        </p:cTn>
                                        <p:tgtEl>
                                          <p:spTgt spid="3076"/>
                                        </p:tgtEl>
                                      </p:cBhvr>
                                      <p:to x="100000" y="95000"/>
                                    </p:animScale>
                                    <p:animScale>
                                      <p:cBhvr>
                                        <p:cTn id="27" dur="166" decel="50000">
                                          <p:stCondLst>
                                            <p:cond delay="1834"/>
                                          </p:stCondLst>
                                        </p:cTn>
                                        <p:tgtEl>
                                          <p:spTgt spid="3076"/>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dirty="0">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IB Biology SFP - Mark Polko</a:t>
            </a:r>
            <a:endParaRPr lang="en-US" dirty="0"/>
          </a:p>
        </p:txBody>
      </p:sp>
      <p:sp>
        <p:nvSpPr>
          <p:cNvPr id="4" name="TextBox 3"/>
          <p:cNvSpPr txBox="1"/>
          <p:nvPr/>
        </p:nvSpPr>
        <p:spPr>
          <a:xfrm>
            <a:off x="251519" y="129621"/>
            <a:ext cx="2935419" cy="646331"/>
          </a:xfrm>
          <a:prstGeom prst="rect">
            <a:avLst/>
          </a:prstGeom>
          <a:noFill/>
        </p:spPr>
        <p:txBody>
          <a:bodyPr wrap="none" rtlCol="0">
            <a:spAutoFit/>
          </a:bodyPr>
          <a:lstStyle/>
          <a:p>
            <a:r>
              <a:rPr lang="en-GB" dirty="0" smtClean="0">
                <a:solidFill>
                  <a:srgbClr val="0070C0"/>
                </a:solidFill>
              </a:rPr>
              <a:t>ASSESSMENT STATEMENTS</a:t>
            </a:r>
          </a:p>
          <a:p>
            <a:endParaRPr lang="en-GB" dirty="0">
              <a:solidFill>
                <a:srgbClr val="0070C0"/>
              </a:solidFill>
            </a:endParaRPr>
          </a:p>
        </p:txBody>
      </p:sp>
      <p:graphicFrame>
        <p:nvGraphicFramePr>
          <p:cNvPr id="3" name="Diagram 2"/>
          <p:cNvGraphicFramePr/>
          <p:nvPr>
            <p:extLst>
              <p:ext uri="{D42A27DB-BD31-4B8C-83A1-F6EECF244321}">
                <p14:modId xmlns:p14="http://schemas.microsoft.com/office/powerpoint/2010/main" val="3826577484"/>
              </p:ext>
            </p:extLst>
          </p:nvPr>
        </p:nvGraphicFramePr>
        <p:xfrm>
          <a:off x="233065" y="491759"/>
          <a:ext cx="8568953" cy="6105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graphicEl>
                                              <a:dgm id="{1A776F6A-76C3-487C-9D50-A02B4FB5D5D4}"/>
                                            </p:graphicEl>
                                          </p:spTgt>
                                        </p:tgtEl>
                                        <p:attrNameLst>
                                          <p:attrName>style.visibility</p:attrName>
                                        </p:attrNameLst>
                                      </p:cBhvr>
                                      <p:to>
                                        <p:strVal val="visible"/>
                                      </p:to>
                                    </p:set>
                                    <p:animEffect transition="in" filter="fade">
                                      <p:cBhvr>
                                        <p:cTn id="12" dur="1000"/>
                                        <p:tgtEl>
                                          <p:spTgt spid="3">
                                            <p:graphicEl>
                                              <a:dgm id="{1A776F6A-76C3-487C-9D50-A02B4FB5D5D4}"/>
                                            </p:graphicEl>
                                          </p:spTgt>
                                        </p:tgtEl>
                                      </p:cBhvr>
                                    </p:animEffect>
                                    <p:anim calcmode="lin" valueType="num">
                                      <p:cBhvr>
                                        <p:cTn id="13" dur="1000" fill="hold"/>
                                        <p:tgtEl>
                                          <p:spTgt spid="3">
                                            <p:graphicEl>
                                              <a:dgm id="{1A776F6A-76C3-487C-9D50-A02B4FB5D5D4}"/>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1A776F6A-76C3-487C-9D50-A02B4FB5D5D4}"/>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5E8492AD-0AD9-482F-85A7-3C3912FA7F29}"/>
                                            </p:graphicEl>
                                          </p:spTgt>
                                        </p:tgtEl>
                                        <p:attrNameLst>
                                          <p:attrName>style.visibility</p:attrName>
                                        </p:attrNameLst>
                                      </p:cBhvr>
                                      <p:to>
                                        <p:strVal val="visible"/>
                                      </p:to>
                                    </p:set>
                                    <p:animEffect transition="in" filter="fade">
                                      <p:cBhvr>
                                        <p:cTn id="19" dur="1000"/>
                                        <p:tgtEl>
                                          <p:spTgt spid="3">
                                            <p:graphicEl>
                                              <a:dgm id="{5E8492AD-0AD9-482F-85A7-3C3912FA7F29}"/>
                                            </p:graphicEl>
                                          </p:spTgt>
                                        </p:tgtEl>
                                      </p:cBhvr>
                                    </p:animEffect>
                                    <p:anim calcmode="lin" valueType="num">
                                      <p:cBhvr>
                                        <p:cTn id="20" dur="1000" fill="hold"/>
                                        <p:tgtEl>
                                          <p:spTgt spid="3">
                                            <p:graphicEl>
                                              <a:dgm id="{5E8492AD-0AD9-482F-85A7-3C3912FA7F29}"/>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5E8492AD-0AD9-482F-85A7-3C3912FA7F2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graphicEl>
                                              <a:dgm id="{39BA415A-941B-4DBA-A27B-14B64D77F09D}"/>
                                            </p:graphicEl>
                                          </p:spTgt>
                                        </p:tgtEl>
                                        <p:attrNameLst>
                                          <p:attrName>style.visibility</p:attrName>
                                        </p:attrNameLst>
                                      </p:cBhvr>
                                      <p:to>
                                        <p:strVal val="visible"/>
                                      </p:to>
                                    </p:set>
                                    <p:animEffect transition="in" filter="fade">
                                      <p:cBhvr>
                                        <p:cTn id="26" dur="1000"/>
                                        <p:tgtEl>
                                          <p:spTgt spid="3">
                                            <p:graphicEl>
                                              <a:dgm id="{39BA415A-941B-4DBA-A27B-14B64D77F09D}"/>
                                            </p:graphicEl>
                                          </p:spTgt>
                                        </p:tgtEl>
                                      </p:cBhvr>
                                    </p:animEffect>
                                    <p:anim calcmode="lin" valueType="num">
                                      <p:cBhvr>
                                        <p:cTn id="27" dur="1000" fill="hold"/>
                                        <p:tgtEl>
                                          <p:spTgt spid="3">
                                            <p:graphicEl>
                                              <a:dgm id="{39BA415A-941B-4DBA-A27B-14B64D77F09D}"/>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39BA415A-941B-4DBA-A27B-14B64D77F09D}"/>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graphicEl>
                                              <a:dgm id="{2B32924B-C388-4BB6-817B-FC668F2C61CE}"/>
                                            </p:graphicEl>
                                          </p:spTgt>
                                        </p:tgtEl>
                                        <p:attrNameLst>
                                          <p:attrName>style.visibility</p:attrName>
                                        </p:attrNameLst>
                                      </p:cBhvr>
                                      <p:to>
                                        <p:strVal val="visible"/>
                                      </p:to>
                                    </p:set>
                                    <p:animEffect transition="in" filter="fade">
                                      <p:cBhvr>
                                        <p:cTn id="33" dur="1000"/>
                                        <p:tgtEl>
                                          <p:spTgt spid="3">
                                            <p:graphicEl>
                                              <a:dgm id="{2B32924B-C388-4BB6-817B-FC668F2C61CE}"/>
                                            </p:graphicEl>
                                          </p:spTgt>
                                        </p:tgtEl>
                                      </p:cBhvr>
                                    </p:animEffect>
                                    <p:anim calcmode="lin" valueType="num">
                                      <p:cBhvr>
                                        <p:cTn id="34" dur="1000" fill="hold"/>
                                        <p:tgtEl>
                                          <p:spTgt spid="3">
                                            <p:graphicEl>
                                              <a:dgm id="{2B32924B-C388-4BB6-817B-FC668F2C61CE}"/>
                                            </p:graphicEl>
                                          </p:spTgt>
                                        </p:tgtEl>
                                        <p:attrNameLst>
                                          <p:attrName>ppt_x</p:attrName>
                                        </p:attrNameLst>
                                      </p:cBhvr>
                                      <p:tavLst>
                                        <p:tav tm="0">
                                          <p:val>
                                            <p:strVal val="#ppt_x"/>
                                          </p:val>
                                        </p:tav>
                                        <p:tav tm="100000">
                                          <p:val>
                                            <p:strVal val="#ppt_x"/>
                                          </p:val>
                                        </p:tav>
                                      </p:tavLst>
                                    </p:anim>
                                    <p:anim calcmode="lin" valueType="num">
                                      <p:cBhvr>
                                        <p:cTn id="35" dur="1000" fill="hold"/>
                                        <p:tgtEl>
                                          <p:spTgt spid="3">
                                            <p:graphicEl>
                                              <a:dgm id="{2B32924B-C388-4BB6-817B-FC668F2C61CE}"/>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graphicEl>
                                              <a:dgm id="{BDB6ADAE-A0D7-40A7-B2FF-CA275112AF8C}"/>
                                            </p:graphicEl>
                                          </p:spTgt>
                                        </p:tgtEl>
                                        <p:attrNameLst>
                                          <p:attrName>style.visibility</p:attrName>
                                        </p:attrNameLst>
                                      </p:cBhvr>
                                      <p:to>
                                        <p:strVal val="visible"/>
                                      </p:to>
                                    </p:set>
                                    <p:animEffect transition="in" filter="fade">
                                      <p:cBhvr>
                                        <p:cTn id="40" dur="1000"/>
                                        <p:tgtEl>
                                          <p:spTgt spid="3">
                                            <p:graphicEl>
                                              <a:dgm id="{BDB6ADAE-A0D7-40A7-B2FF-CA275112AF8C}"/>
                                            </p:graphicEl>
                                          </p:spTgt>
                                        </p:tgtEl>
                                      </p:cBhvr>
                                    </p:animEffect>
                                    <p:anim calcmode="lin" valueType="num">
                                      <p:cBhvr>
                                        <p:cTn id="41" dur="1000" fill="hold"/>
                                        <p:tgtEl>
                                          <p:spTgt spid="3">
                                            <p:graphicEl>
                                              <a:dgm id="{BDB6ADAE-A0D7-40A7-B2FF-CA275112AF8C}"/>
                                            </p:graphicEl>
                                          </p:spTgt>
                                        </p:tgtEl>
                                        <p:attrNameLst>
                                          <p:attrName>ppt_x</p:attrName>
                                        </p:attrNameLst>
                                      </p:cBhvr>
                                      <p:tavLst>
                                        <p:tav tm="0">
                                          <p:val>
                                            <p:strVal val="#ppt_x"/>
                                          </p:val>
                                        </p:tav>
                                        <p:tav tm="100000">
                                          <p:val>
                                            <p:strVal val="#ppt_x"/>
                                          </p:val>
                                        </p:tav>
                                      </p:tavLst>
                                    </p:anim>
                                    <p:anim calcmode="lin" valueType="num">
                                      <p:cBhvr>
                                        <p:cTn id="42" dur="1000" fill="hold"/>
                                        <p:tgtEl>
                                          <p:spTgt spid="3">
                                            <p:graphicEl>
                                              <a:dgm id="{BDB6ADAE-A0D7-40A7-B2FF-CA275112AF8C}"/>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graphicEl>
                                              <a:dgm id="{0B0B0F28-9F96-4BFE-A313-540AA7E6F46E}"/>
                                            </p:graphicEl>
                                          </p:spTgt>
                                        </p:tgtEl>
                                        <p:attrNameLst>
                                          <p:attrName>style.visibility</p:attrName>
                                        </p:attrNameLst>
                                      </p:cBhvr>
                                      <p:to>
                                        <p:strVal val="visible"/>
                                      </p:to>
                                    </p:set>
                                    <p:animEffect transition="in" filter="fade">
                                      <p:cBhvr>
                                        <p:cTn id="47" dur="1000"/>
                                        <p:tgtEl>
                                          <p:spTgt spid="3">
                                            <p:graphicEl>
                                              <a:dgm id="{0B0B0F28-9F96-4BFE-A313-540AA7E6F46E}"/>
                                            </p:graphicEl>
                                          </p:spTgt>
                                        </p:tgtEl>
                                      </p:cBhvr>
                                    </p:animEffect>
                                    <p:anim calcmode="lin" valueType="num">
                                      <p:cBhvr>
                                        <p:cTn id="48" dur="1000" fill="hold"/>
                                        <p:tgtEl>
                                          <p:spTgt spid="3">
                                            <p:graphicEl>
                                              <a:dgm id="{0B0B0F28-9F96-4BFE-A313-540AA7E6F46E}"/>
                                            </p:graphicEl>
                                          </p:spTgt>
                                        </p:tgtEl>
                                        <p:attrNameLst>
                                          <p:attrName>ppt_x</p:attrName>
                                        </p:attrNameLst>
                                      </p:cBhvr>
                                      <p:tavLst>
                                        <p:tav tm="0">
                                          <p:val>
                                            <p:strVal val="#ppt_x"/>
                                          </p:val>
                                        </p:tav>
                                        <p:tav tm="100000">
                                          <p:val>
                                            <p:strVal val="#ppt_x"/>
                                          </p:val>
                                        </p:tav>
                                      </p:tavLst>
                                    </p:anim>
                                    <p:anim calcmode="lin" valueType="num">
                                      <p:cBhvr>
                                        <p:cTn id="49" dur="1000" fill="hold"/>
                                        <p:tgtEl>
                                          <p:spTgt spid="3">
                                            <p:graphicEl>
                                              <a:dgm id="{0B0B0F28-9F96-4BFE-A313-540AA7E6F46E}"/>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graphicEl>
                                              <a:dgm id="{EA0CE0F9-A192-457D-897E-C5CFFC5788B0}"/>
                                            </p:graphicEl>
                                          </p:spTgt>
                                        </p:tgtEl>
                                        <p:attrNameLst>
                                          <p:attrName>style.visibility</p:attrName>
                                        </p:attrNameLst>
                                      </p:cBhvr>
                                      <p:to>
                                        <p:strVal val="visible"/>
                                      </p:to>
                                    </p:set>
                                    <p:animEffect transition="in" filter="fade">
                                      <p:cBhvr>
                                        <p:cTn id="54" dur="1000"/>
                                        <p:tgtEl>
                                          <p:spTgt spid="3">
                                            <p:graphicEl>
                                              <a:dgm id="{EA0CE0F9-A192-457D-897E-C5CFFC5788B0}"/>
                                            </p:graphicEl>
                                          </p:spTgt>
                                        </p:tgtEl>
                                      </p:cBhvr>
                                    </p:animEffect>
                                    <p:anim calcmode="lin" valueType="num">
                                      <p:cBhvr>
                                        <p:cTn id="55" dur="1000" fill="hold"/>
                                        <p:tgtEl>
                                          <p:spTgt spid="3">
                                            <p:graphicEl>
                                              <a:dgm id="{EA0CE0F9-A192-457D-897E-C5CFFC5788B0}"/>
                                            </p:graphicEl>
                                          </p:spTgt>
                                        </p:tgtEl>
                                        <p:attrNameLst>
                                          <p:attrName>ppt_x</p:attrName>
                                        </p:attrNameLst>
                                      </p:cBhvr>
                                      <p:tavLst>
                                        <p:tav tm="0">
                                          <p:val>
                                            <p:strVal val="#ppt_x"/>
                                          </p:val>
                                        </p:tav>
                                        <p:tav tm="100000">
                                          <p:val>
                                            <p:strVal val="#ppt_x"/>
                                          </p:val>
                                        </p:tav>
                                      </p:tavLst>
                                    </p:anim>
                                    <p:anim calcmode="lin" valueType="num">
                                      <p:cBhvr>
                                        <p:cTn id="56" dur="1000" fill="hold"/>
                                        <p:tgtEl>
                                          <p:spTgt spid="3">
                                            <p:graphicEl>
                                              <a:dgm id="{EA0CE0F9-A192-457D-897E-C5CFFC5788B0}"/>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graphicEl>
                                              <a:dgm id="{E6DA02C3-49B7-4EF8-8497-E0A0CD13E7CC}"/>
                                            </p:graphicEl>
                                          </p:spTgt>
                                        </p:tgtEl>
                                        <p:attrNameLst>
                                          <p:attrName>style.visibility</p:attrName>
                                        </p:attrNameLst>
                                      </p:cBhvr>
                                      <p:to>
                                        <p:strVal val="visible"/>
                                      </p:to>
                                    </p:set>
                                    <p:animEffect transition="in" filter="fade">
                                      <p:cBhvr>
                                        <p:cTn id="61" dur="1000"/>
                                        <p:tgtEl>
                                          <p:spTgt spid="3">
                                            <p:graphicEl>
                                              <a:dgm id="{E6DA02C3-49B7-4EF8-8497-E0A0CD13E7CC}"/>
                                            </p:graphicEl>
                                          </p:spTgt>
                                        </p:tgtEl>
                                      </p:cBhvr>
                                    </p:animEffect>
                                    <p:anim calcmode="lin" valueType="num">
                                      <p:cBhvr>
                                        <p:cTn id="62" dur="1000" fill="hold"/>
                                        <p:tgtEl>
                                          <p:spTgt spid="3">
                                            <p:graphicEl>
                                              <a:dgm id="{E6DA02C3-49B7-4EF8-8497-E0A0CD13E7CC}"/>
                                            </p:graphicEl>
                                          </p:spTgt>
                                        </p:tgtEl>
                                        <p:attrNameLst>
                                          <p:attrName>ppt_x</p:attrName>
                                        </p:attrNameLst>
                                      </p:cBhvr>
                                      <p:tavLst>
                                        <p:tav tm="0">
                                          <p:val>
                                            <p:strVal val="#ppt_x"/>
                                          </p:val>
                                        </p:tav>
                                        <p:tav tm="100000">
                                          <p:val>
                                            <p:strVal val="#ppt_x"/>
                                          </p:val>
                                        </p:tav>
                                      </p:tavLst>
                                    </p:anim>
                                    <p:anim calcmode="lin" valueType="num">
                                      <p:cBhvr>
                                        <p:cTn id="63" dur="1000" fill="hold"/>
                                        <p:tgtEl>
                                          <p:spTgt spid="3">
                                            <p:graphicEl>
                                              <a:dgm id="{E6DA02C3-49B7-4EF8-8497-E0A0CD13E7CC}"/>
                                            </p:graphic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graphicEl>
                                              <a:dgm id="{F99DAB91-F93D-44FB-8110-524536743F33}"/>
                                            </p:graphicEl>
                                          </p:spTgt>
                                        </p:tgtEl>
                                        <p:attrNameLst>
                                          <p:attrName>style.visibility</p:attrName>
                                        </p:attrNameLst>
                                      </p:cBhvr>
                                      <p:to>
                                        <p:strVal val="visible"/>
                                      </p:to>
                                    </p:set>
                                    <p:animEffect transition="in" filter="fade">
                                      <p:cBhvr>
                                        <p:cTn id="68" dur="1000"/>
                                        <p:tgtEl>
                                          <p:spTgt spid="3">
                                            <p:graphicEl>
                                              <a:dgm id="{F99DAB91-F93D-44FB-8110-524536743F33}"/>
                                            </p:graphicEl>
                                          </p:spTgt>
                                        </p:tgtEl>
                                      </p:cBhvr>
                                    </p:animEffect>
                                    <p:anim calcmode="lin" valueType="num">
                                      <p:cBhvr>
                                        <p:cTn id="69" dur="1000" fill="hold"/>
                                        <p:tgtEl>
                                          <p:spTgt spid="3">
                                            <p:graphicEl>
                                              <a:dgm id="{F99DAB91-F93D-44FB-8110-524536743F33}"/>
                                            </p:graphicEl>
                                          </p:spTgt>
                                        </p:tgtEl>
                                        <p:attrNameLst>
                                          <p:attrName>ppt_x</p:attrName>
                                        </p:attrNameLst>
                                      </p:cBhvr>
                                      <p:tavLst>
                                        <p:tav tm="0">
                                          <p:val>
                                            <p:strVal val="#ppt_x"/>
                                          </p:val>
                                        </p:tav>
                                        <p:tav tm="100000">
                                          <p:val>
                                            <p:strVal val="#ppt_x"/>
                                          </p:val>
                                        </p:tav>
                                      </p:tavLst>
                                    </p:anim>
                                    <p:anim calcmode="lin" valueType="num">
                                      <p:cBhvr>
                                        <p:cTn id="70" dur="1000" fill="hold"/>
                                        <p:tgtEl>
                                          <p:spTgt spid="3">
                                            <p:graphicEl>
                                              <a:dgm id="{F99DAB91-F93D-44FB-8110-524536743F33}"/>
                                            </p:graphic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graphicEl>
                                              <a:dgm id="{A8C0A3BF-9832-4C47-A791-8F62411ADC6E}"/>
                                            </p:graphicEl>
                                          </p:spTgt>
                                        </p:tgtEl>
                                        <p:attrNameLst>
                                          <p:attrName>style.visibility</p:attrName>
                                        </p:attrNameLst>
                                      </p:cBhvr>
                                      <p:to>
                                        <p:strVal val="visible"/>
                                      </p:to>
                                    </p:set>
                                    <p:animEffect transition="in" filter="fade">
                                      <p:cBhvr>
                                        <p:cTn id="75" dur="1000"/>
                                        <p:tgtEl>
                                          <p:spTgt spid="3">
                                            <p:graphicEl>
                                              <a:dgm id="{A8C0A3BF-9832-4C47-A791-8F62411ADC6E}"/>
                                            </p:graphicEl>
                                          </p:spTgt>
                                        </p:tgtEl>
                                      </p:cBhvr>
                                    </p:animEffect>
                                    <p:anim calcmode="lin" valueType="num">
                                      <p:cBhvr>
                                        <p:cTn id="76" dur="1000" fill="hold"/>
                                        <p:tgtEl>
                                          <p:spTgt spid="3">
                                            <p:graphicEl>
                                              <a:dgm id="{A8C0A3BF-9832-4C47-A791-8F62411ADC6E}"/>
                                            </p:graphicEl>
                                          </p:spTgt>
                                        </p:tgtEl>
                                        <p:attrNameLst>
                                          <p:attrName>ppt_x</p:attrName>
                                        </p:attrNameLst>
                                      </p:cBhvr>
                                      <p:tavLst>
                                        <p:tav tm="0">
                                          <p:val>
                                            <p:strVal val="#ppt_x"/>
                                          </p:val>
                                        </p:tav>
                                        <p:tav tm="100000">
                                          <p:val>
                                            <p:strVal val="#ppt_x"/>
                                          </p:val>
                                        </p:tav>
                                      </p:tavLst>
                                    </p:anim>
                                    <p:anim calcmode="lin" valueType="num">
                                      <p:cBhvr>
                                        <p:cTn id="77" dur="1000" fill="hold"/>
                                        <p:tgtEl>
                                          <p:spTgt spid="3">
                                            <p:graphicEl>
                                              <a:dgm id="{A8C0A3BF-9832-4C47-A791-8F62411ADC6E}"/>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graphicEl>
                                              <a:dgm id="{81DB0AC2-FB68-4EAD-8B1E-184ABFF6104F}"/>
                                            </p:graphicEl>
                                          </p:spTgt>
                                        </p:tgtEl>
                                        <p:attrNameLst>
                                          <p:attrName>style.visibility</p:attrName>
                                        </p:attrNameLst>
                                      </p:cBhvr>
                                      <p:to>
                                        <p:strVal val="visible"/>
                                      </p:to>
                                    </p:set>
                                    <p:animEffect transition="in" filter="fade">
                                      <p:cBhvr>
                                        <p:cTn id="82" dur="1000"/>
                                        <p:tgtEl>
                                          <p:spTgt spid="3">
                                            <p:graphicEl>
                                              <a:dgm id="{81DB0AC2-FB68-4EAD-8B1E-184ABFF6104F}"/>
                                            </p:graphicEl>
                                          </p:spTgt>
                                        </p:tgtEl>
                                      </p:cBhvr>
                                    </p:animEffect>
                                    <p:anim calcmode="lin" valueType="num">
                                      <p:cBhvr>
                                        <p:cTn id="83" dur="1000" fill="hold"/>
                                        <p:tgtEl>
                                          <p:spTgt spid="3">
                                            <p:graphicEl>
                                              <a:dgm id="{81DB0AC2-FB68-4EAD-8B1E-184ABFF6104F}"/>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81DB0AC2-FB68-4EAD-8B1E-184ABFF6104F}"/>
                                            </p:graphic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
                                            <p:graphicEl>
                                              <a:dgm id="{127198C6-97BE-4946-A991-471655077B0E}"/>
                                            </p:graphicEl>
                                          </p:spTgt>
                                        </p:tgtEl>
                                        <p:attrNameLst>
                                          <p:attrName>style.visibility</p:attrName>
                                        </p:attrNameLst>
                                      </p:cBhvr>
                                      <p:to>
                                        <p:strVal val="visible"/>
                                      </p:to>
                                    </p:set>
                                    <p:animEffect transition="in" filter="fade">
                                      <p:cBhvr>
                                        <p:cTn id="89" dur="1000"/>
                                        <p:tgtEl>
                                          <p:spTgt spid="3">
                                            <p:graphicEl>
                                              <a:dgm id="{127198C6-97BE-4946-A991-471655077B0E}"/>
                                            </p:graphicEl>
                                          </p:spTgt>
                                        </p:tgtEl>
                                      </p:cBhvr>
                                    </p:animEffect>
                                    <p:anim calcmode="lin" valueType="num">
                                      <p:cBhvr>
                                        <p:cTn id="90" dur="1000" fill="hold"/>
                                        <p:tgtEl>
                                          <p:spTgt spid="3">
                                            <p:graphicEl>
                                              <a:dgm id="{127198C6-97BE-4946-A991-471655077B0E}"/>
                                            </p:graphicEl>
                                          </p:spTgt>
                                        </p:tgtEl>
                                        <p:attrNameLst>
                                          <p:attrName>ppt_x</p:attrName>
                                        </p:attrNameLst>
                                      </p:cBhvr>
                                      <p:tavLst>
                                        <p:tav tm="0">
                                          <p:val>
                                            <p:strVal val="#ppt_x"/>
                                          </p:val>
                                        </p:tav>
                                        <p:tav tm="100000">
                                          <p:val>
                                            <p:strVal val="#ppt_x"/>
                                          </p:val>
                                        </p:tav>
                                      </p:tavLst>
                                    </p:anim>
                                    <p:anim calcmode="lin" valueType="num">
                                      <p:cBhvr>
                                        <p:cTn id="91" dur="1000" fill="hold"/>
                                        <p:tgtEl>
                                          <p:spTgt spid="3">
                                            <p:graphicEl>
                                              <a:dgm id="{127198C6-97BE-4946-A991-471655077B0E}"/>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
                                            <p:graphicEl>
                                              <a:dgm id="{6E1CBC87-72EE-4352-9206-5F1731C2C383}"/>
                                            </p:graphicEl>
                                          </p:spTgt>
                                        </p:tgtEl>
                                        <p:attrNameLst>
                                          <p:attrName>style.visibility</p:attrName>
                                        </p:attrNameLst>
                                      </p:cBhvr>
                                      <p:to>
                                        <p:strVal val="visible"/>
                                      </p:to>
                                    </p:set>
                                    <p:animEffect transition="in" filter="fade">
                                      <p:cBhvr>
                                        <p:cTn id="96" dur="1000"/>
                                        <p:tgtEl>
                                          <p:spTgt spid="3">
                                            <p:graphicEl>
                                              <a:dgm id="{6E1CBC87-72EE-4352-9206-5F1731C2C383}"/>
                                            </p:graphicEl>
                                          </p:spTgt>
                                        </p:tgtEl>
                                      </p:cBhvr>
                                    </p:animEffect>
                                    <p:anim calcmode="lin" valueType="num">
                                      <p:cBhvr>
                                        <p:cTn id="97" dur="1000" fill="hold"/>
                                        <p:tgtEl>
                                          <p:spTgt spid="3">
                                            <p:graphicEl>
                                              <a:dgm id="{6E1CBC87-72EE-4352-9206-5F1731C2C383}"/>
                                            </p:graphicEl>
                                          </p:spTgt>
                                        </p:tgtEl>
                                        <p:attrNameLst>
                                          <p:attrName>ppt_x</p:attrName>
                                        </p:attrNameLst>
                                      </p:cBhvr>
                                      <p:tavLst>
                                        <p:tav tm="0">
                                          <p:val>
                                            <p:strVal val="#ppt_x"/>
                                          </p:val>
                                        </p:tav>
                                        <p:tav tm="100000">
                                          <p:val>
                                            <p:strVal val="#ppt_x"/>
                                          </p:val>
                                        </p:tav>
                                      </p:tavLst>
                                    </p:anim>
                                    <p:anim calcmode="lin" valueType="num">
                                      <p:cBhvr>
                                        <p:cTn id="98" dur="1000" fill="hold"/>
                                        <p:tgtEl>
                                          <p:spTgt spid="3">
                                            <p:graphicEl>
                                              <a:dgm id="{6E1CBC87-72EE-4352-9206-5F1731C2C38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upload.wikimedia.org/wikipedia/commons/7/7d/Vitamin_A_deficienc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1008"/>
            <a:ext cx="7253881" cy="335699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20</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79512" y="836712"/>
            <a:ext cx="8691637" cy="3139321"/>
          </a:xfrm>
          <a:prstGeom prst="rect">
            <a:avLst/>
          </a:prstGeom>
        </p:spPr>
        <p:txBody>
          <a:bodyPr wrap="square">
            <a:spAutoFit/>
          </a:bodyPr>
          <a:lstStyle/>
          <a:p>
            <a:r>
              <a:rPr lang="en-GB" dirty="0"/>
              <a:t>Many people in the world who have rice as a very </a:t>
            </a:r>
            <a:r>
              <a:rPr lang="en-GB" dirty="0" smtClean="0"/>
              <a:t>major part </a:t>
            </a:r>
            <a:r>
              <a:rPr lang="en-GB" dirty="0"/>
              <a:t>of their diet, suffer from </a:t>
            </a:r>
            <a:r>
              <a:rPr lang="en-GB" b="1" dirty="0"/>
              <a:t>vitamin A deficiency </a:t>
            </a:r>
            <a:r>
              <a:rPr lang="en-GB" dirty="0"/>
              <a:t>(</a:t>
            </a:r>
            <a:r>
              <a:rPr lang="en-GB" dirty="0" smtClean="0"/>
              <a:t>VAD) which </a:t>
            </a:r>
            <a:r>
              <a:rPr lang="en-GB" dirty="0"/>
              <a:t>can lead to blindness. Countries most affected </a:t>
            </a:r>
            <a:r>
              <a:rPr lang="en-GB" dirty="0" smtClean="0"/>
              <a:t>are in </a:t>
            </a:r>
            <a:r>
              <a:rPr lang="en-GB" dirty="0"/>
              <a:t>Africa and South America. </a:t>
            </a:r>
            <a:r>
              <a:rPr lang="en-GB" dirty="0" smtClean="0"/>
              <a:t>Rice </a:t>
            </a:r>
            <a:r>
              <a:rPr lang="en-GB" dirty="0"/>
              <a:t>plants store vitamin A in their leaves but not in </a:t>
            </a:r>
            <a:r>
              <a:rPr lang="en-GB" dirty="0" smtClean="0"/>
              <a:t>the rice </a:t>
            </a:r>
            <a:r>
              <a:rPr lang="en-GB" dirty="0"/>
              <a:t>grains. </a:t>
            </a:r>
            <a:r>
              <a:rPr lang="en-GB" b="1" dirty="0"/>
              <a:t>Golden rice </a:t>
            </a:r>
            <a:r>
              <a:rPr lang="en-GB" dirty="0"/>
              <a:t>is genetically modified by </a:t>
            </a:r>
            <a:r>
              <a:rPr lang="en-GB" dirty="0" smtClean="0"/>
              <a:t>adding genes </a:t>
            </a:r>
            <a:r>
              <a:rPr lang="en-GB" dirty="0"/>
              <a:t>from daffodils and from a bacterium. This allows</a:t>
            </a:r>
          </a:p>
          <a:p>
            <a:r>
              <a:rPr lang="en-GB" dirty="0"/>
              <a:t>the plant to store beta carotene, a precursor of vitamin </a:t>
            </a:r>
            <a:r>
              <a:rPr lang="en-GB" dirty="0" smtClean="0"/>
              <a:t>A, in </a:t>
            </a:r>
            <a:r>
              <a:rPr lang="en-GB" dirty="0"/>
              <a:t>the grains, which causes the yellow colour. A new </a:t>
            </a:r>
            <a:r>
              <a:rPr lang="en-GB" dirty="0" smtClean="0"/>
              <a:t>kind of </a:t>
            </a:r>
            <a:r>
              <a:rPr lang="en-GB" dirty="0"/>
              <a:t>Golden Rice has now been produced, using one </a:t>
            </a:r>
            <a:r>
              <a:rPr lang="en-GB" dirty="0" smtClean="0"/>
              <a:t>gene from </a:t>
            </a:r>
            <a:r>
              <a:rPr lang="en-GB" dirty="0"/>
              <a:t>maize and a bacterium, which contains more </a:t>
            </a:r>
            <a:r>
              <a:rPr lang="en-GB" dirty="0" smtClean="0"/>
              <a:t>than 20 </a:t>
            </a:r>
            <a:r>
              <a:rPr lang="en-GB" dirty="0"/>
              <a:t>times the amount of beta carotene compared to the first</a:t>
            </a:r>
          </a:p>
          <a:p>
            <a:r>
              <a:rPr lang="en-GB" dirty="0"/>
              <a:t>kind of Golden Rice</a:t>
            </a:r>
            <a:r>
              <a:rPr lang="en-GB" dirty="0" smtClean="0"/>
              <a:t>.</a:t>
            </a:r>
          </a:p>
          <a:p>
            <a:endParaRPr lang="en-GB" dirty="0"/>
          </a:p>
        </p:txBody>
      </p:sp>
      <p:grpSp>
        <p:nvGrpSpPr>
          <p:cNvPr id="6" name="Group 5"/>
          <p:cNvGrpSpPr/>
          <p:nvPr/>
        </p:nvGrpSpPr>
        <p:grpSpPr>
          <a:xfrm>
            <a:off x="179512" y="260648"/>
            <a:ext cx="8568953" cy="436976"/>
            <a:chOff x="0" y="3771621"/>
            <a:chExt cx="8568953" cy="436976"/>
          </a:xfrm>
          <a:scene3d>
            <a:camera prst="orthographicFront"/>
            <a:lightRig rig="flat" dir="t"/>
          </a:scene3d>
        </p:grpSpPr>
        <p:sp>
          <p:nvSpPr>
            <p:cNvPr id="7" name="Rounded Rectangle 6"/>
            <p:cNvSpPr/>
            <p:nvPr/>
          </p:nvSpPr>
          <p:spPr>
            <a:xfrm>
              <a:off x="0" y="3771621"/>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3792952"/>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600" kern="1200" smtClean="0"/>
                <a:t>4.4.9 State two examples of the current uses of genetically modified crops or animals.</a:t>
              </a:r>
              <a:endParaRPr lang="en-GB" sz="1600" kern="1200"/>
            </a:p>
          </p:txBody>
        </p:sp>
      </p:grpSp>
      <p:pic>
        <p:nvPicPr>
          <p:cNvPr id="2052" name="Picture 4" descr="http://www.allowgoldenricenow.org/images/golden-r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952" y="4149080"/>
            <a:ext cx="2673961" cy="150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down)">
                                      <p:cBhvr>
                                        <p:cTn id="14" dur="580">
                                          <p:stCondLst>
                                            <p:cond delay="0"/>
                                          </p:stCondLst>
                                        </p:cTn>
                                        <p:tgtEl>
                                          <p:spTgt spid="2050"/>
                                        </p:tgtEl>
                                      </p:cBhvr>
                                    </p:animEffect>
                                    <p:anim calcmode="lin" valueType="num">
                                      <p:cBhvr>
                                        <p:cTn id="15"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0" dur="26">
                                          <p:stCondLst>
                                            <p:cond delay="650"/>
                                          </p:stCondLst>
                                        </p:cTn>
                                        <p:tgtEl>
                                          <p:spTgt spid="2050"/>
                                        </p:tgtEl>
                                      </p:cBhvr>
                                      <p:to x="100000" y="60000"/>
                                    </p:animScale>
                                    <p:animScale>
                                      <p:cBhvr>
                                        <p:cTn id="21" dur="166" decel="50000">
                                          <p:stCondLst>
                                            <p:cond delay="676"/>
                                          </p:stCondLst>
                                        </p:cTn>
                                        <p:tgtEl>
                                          <p:spTgt spid="2050"/>
                                        </p:tgtEl>
                                      </p:cBhvr>
                                      <p:to x="100000" y="100000"/>
                                    </p:animScale>
                                    <p:animScale>
                                      <p:cBhvr>
                                        <p:cTn id="22" dur="26">
                                          <p:stCondLst>
                                            <p:cond delay="1312"/>
                                          </p:stCondLst>
                                        </p:cTn>
                                        <p:tgtEl>
                                          <p:spTgt spid="2050"/>
                                        </p:tgtEl>
                                      </p:cBhvr>
                                      <p:to x="100000" y="80000"/>
                                    </p:animScale>
                                    <p:animScale>
                                      <p:cBhvr>
                                        <p:cTn id="23" dur="166" decel="50000">
                                          <p:stCondLst>
                                            <p:cond delay="1338"/>
                                          </p:stCondLst>
                                        </p:cTn>
                                        <p:tgtEl>
                                          <p:spTgt spid="2050"/>
                                        </p:tgtEl>
                                      </p:cBhvr>
                                      <p:to x="100000" y="100000"/>
                                    </p:animScale>
                                    <p:animScale>
                                      <p:cBhvr>
                                        <p:cTn id="24" dur="26">
                                          <p:stCondLst>
                                            <p:cond delay="1642"/>
                                          </p:stCondLst>
                                        </p:cTn>
                                        <p:tgtEl>
                                          <p:spTgt spid="2050"/>
                                        </p:tgtEl>
                                      </p:cBhvr>
                                      <p:to x="100000" y="90000"/>
                                    </p:animScale>
                                    <p:animScale>
                                      <p:cBhvr>
                                        <p:cTn id="25" dur="166" decel="50000">
                                          <p:stCondLst>
                                            <p:cond delay="1668"/>
                                          </p:stCondLst>
                                        </p:cTn>
                                        <p:tgtEl>
                                          <p:spTgt spid="2050"/>
                                        </p:tgtEl>
                                      </p:cBhvr>
                                      <p:to x="100000" y="100000"/>
                                    </p:animScale>
                                    <p:animScale>
                                      <p:cBhvr>
                                        <p:cTn id="26" dur="26">
                                          <p:stCondLst>
                                            <p:cond delay="1808"/>
                                          </p:stCondLst>
                                        </p:cTn>
                                        <p:tgtEl>
                                          <p:spTgt spid="2050"/>
                                        </p:tgtEl>
                                      </p:cBhvr>
                                      <p:to x="100000" y="95000"/>
                                    </p:animScale>
                                    <p:animScale>
                                      <p:cBhvr>
                                        <p:cTn id="27" dur="166" decel="50000">
                                          <p:stCondLst>
                                            <p:cond delay="1834"/>
                                          </p:stCondLst>
                                        </p:cTn>
                                        <p:tgtEl>
                                          <p:spTgt spid="205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wipe(down)">
                                      <p:cBhvr>
                                        <p:cTn id="32" dur="580">
                                          <p:stCondLst>
                                            <p:cond delay="0"/>
                                          </p:stCondLst>
                                        </p:cTn>
                                        <p:tgtEl>
                                          <p:spTgt spid="2052"/>
                                        </p:tgtEl>
                                      </p:cBhvr>
                                    </p:animEffect>
                                    <p:anim calcmode="lin" valueType="num">
                                      <p:cBhvr>
                                        <p:cTn id="33"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38" dur="26">
                                          <p:stCondLst>
                                            <p:cond delay="650"/>
                                          </p:stCondLst>
                                        </p:cTn>
                                        <p:tgtEl>
                                          <p:spTgt spid="2052"/>
                                        </p:tgtEl>
                                      </p:cBhvr>
                                      <p:to x="100000" y="60000"/>
                                    </p:animScale>
                                    <p:animScale>
                                      <p:cBhvr>
                                        <p:cTn id="39" dur="166" decel="50000">
                                          <p:stCondLst>
                                            <p:cond delay="676"/>
                                          </p:stCondLst>
                                        </p:cTn>
                                        <p:tgtEl>
                                          <p:spTgt spid="2052"/>
                                        </p:tgtEl>
                                      </p:cBhvr>
                                      <p:to x="100000" y="100000"/>
                                    </p:animScale>
                                    <p:animScale>
                                      <p:cBhvr>
                                        <p:cTn id="40" dur="26">
                                          <p:stCondLst>
                                            <p:cond delay="1312"/>
                                          </p:stCondLst>
                                        </p:cTn>
                                        <p:tgtEl>
                                          <p:spTgt spid="2052"/>
                                        </p:tgtEl>
                                      </p:cBhvr>
                                      <p:to x="100000" y="80000"/>
                                    </p:animScale>
                                    <p:animScale>
                                      <p:cBhvr>
                                        <p:cTn id="41" dur="166" decel="50000">
                                          <p:stCondLst>
                                            <p:cond delay="1338"/>
                                          </p:stCondLst>
                                        </p:cTn>
                                        <p:tgtEl>
                                          <p:spTgt spid="2052"/>
                                        </p:tgtEl>
                                      </p:cBhvr>
                                      <p:to x="100000" y="100000"/>
                                    </p:animScale>
                                    <p:animScale>
                                      <p:cBhvr>
                                        <p:cTn id="42" dur="26">
                                          <p:stCondLst>
                                            <p:cond delay="1642"/>
                                          </p:stCondLst>
                                        </p:cTn>
                                        <p:tgtEl>
                                          <p:spTgt spid="2052"/>
                                        </p:tgtEl>
                                      </p:cBhvr>
                                      <p:to x="100000" y="90000"/>
                                    </p:animScale>
                                    <p:animScale>
                                      <p:cBhvr>
                                        <p:cTn id="43" dur="166" decel="50000">
                                          <p:stCondLst>
                                            <p:cond delay="1668"/>
                                          </p:stCondLst>
                                        </p:cTn>
                                        <p:tgtEl>
                                          <p:spTgt spid="2052"/>
                                        </p:tgtEl>
                                      </p:cBhvr>
                                      <p:to x="100000" y="100000"/>
                                    </p:animScale>
                                    <p:animScale>
                                      <p:cBhvr>
                                        <p:cTn id="44" dur="26">
                                          <p:stCondLst>
                                            <p:cond delay="1808"/>
                                          </p:stCondLst>
                                        </p:cTn>
                                        <p:tgtEl>
                                          <p:spTgt spid="2052"/>
                                        </p:tgtEl>
                                      </p:cBhvr>
                                      <p:to x="100000" y="95000"/>
                                    </p:animScale>
                                    <p:animScale>
                                      <p:cBhvr>
                                        <p:cTn id="45"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21</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251520" y="836712"/>
            <a:ext cx="8136904" cy="1477328"/>
          </a:xfrm>
          <a:prstGeom prst="rect">
            <a:avLst/>
          </a:prstGeom>
        </p:spPr>
        <p:txBody>
          <a:bodyPr wrap="square">
            <a:spAutoFit/>
          </a:bodyPr>
          <a:lstStyle/>
          <a:p>
            <a:r>
              <a:rPr lang="en-GB" b="1" dirty="0" err="1"/>
              <a:t>Bt</a:t>
            </a:r>
            <a:r>
              <a:rPr lang="en-GB" b="1" dirty="0"/>
              <a:t> Corn</a:t>
            </a:r>
          </a:p>
          <a:p>
            <a:r>
              <a:rPr lang="en-GB" dirty="0" err="1"/>
              <a:t>Bt</a:t>
            </a:r>
            <a:r>
              <a:rPr lang="en-GB" dirty="0"/>
              <a:t> </a:t>
            </a:r>
            <a:r>
              <a:rPr lang="en-GB" dirty="0" smtClean="0"/>
              <a:t>corn contains </a:t>
            </a:r>
            <a:r>
              <a:rPr lang="en-GB" dirty="0"/>
              <a:t>a gene from the </a:t>
            </a:r>
            <a:r>
              <a:rPr lang="en-GB" i="1" dirty="0" smtClean="0"/>
              <a:t>Bacillus </a:t>
            </a:r>
            <a:r>
              <a:rPr lang="en-GB" i="1" dirty="0" err="1" smtClean="0"/>
              <a:t>thuringiensus</a:t>
            </a:r>
            <a:r>
              <a:rPr lang="en-GB" i="1" dirty="0" smtClean="0"/>
              <a:t> </a:t>
            </a:r>
            <a:r>
              <a:rPr lang="en-GB" dirty="0"/>
              <a:t>which produces a protein that is toxic </a:t>
            </a:r>
            <a:r>
              <a:rPr lang="en-GB" dirty="0" smtClean="0"/>
              <a:t>to specific </a:t>
            </a:r>
            <a:r>
              <a:rPr lang="en-GB" dirty="0"/>
              <a:t>insects, in particular the European corn </a:t>
            </a:r>
            <a:r>
              <a:rPr lang="en-GB" dirty="0" smtClean="0"/>
              <a:t>borer (ECB), </a:t>
            </a:r>
            <a:r>
              <a:rPr lang="en-GB" dirty="0"/>
              <a:t>which, despite its name, is also found</a:t>
            </a:r>
          </a:p>
          <a:p>
            <a:r>
              <a:rPr lang="en-GB" dirty="0"/>
              <a:t>in the US.</a:t>
            </a:r>
            <a:endParaRPr lang="en-GB" dirty="0"/>
          </a:p>
        </p:txBody>
      </p:sp>
      <p:grpSp>
        <p:nvGrpSpPr>
          <p:cNvPr id="6" name="Group 5"/>
          <p:cNvGrpSpPr/>
          <p:nvPr/>
        </p:nvGrpSpPr>
        <p:grpSpPr>
          <a:xfrm>
            <a:off x="251520" y="85174"/>
            <a:ext cx="8568953" cy="607521"/>
            <a:chOff x="0" y="4240278"/>
            <a:chExt cx="8568953" cy="436976"/>
          </a:xfrm>
          <a:scene3d>
            <a:camera prst="orthographicFront"/>
            <a:lightRig rig="flat" dir="t"/>
          </a:scene3d>
        </p:grpSpPr>
        <p:sp>
          <p:nvSpPr>
            <p:cNvPr id="7" name="Rounded Rectangle 6"/>
            <p:cNvSpPr/>
            <p:nvPr/>
          </p:nvSpPr>
          <p:spPr>
            <a:xfrm>
              <a:off x="0" y="4240278"/>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4261609"/>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600" kern="1200" smtClean="0"/>
                <a:t>4.4.10 Discuss the potential benefits and possible harmful effects of one example of genetic modification.</a:t>
              </a:r>
              <a:endParaRPr lang="en-GB" sz="1600" kern="1200"/>
            </a:p>
          </p:txBody>
        </p:sp>
      </p:grpSp>
      <p:sp>
        <p:nvSpPr>
          <p:cNvPr id="3" name="Rectangle 2"/>
          <p:cNvSpPr/>
          <p:nvPr/>
        </p:nvSpPr>
        <p:spPr>
          <a:xfrm>
            <a:off x="254896" y="4983882"/>
            <a:ext cx="8403605" cy="1477328"/>
          </a:xfrm>
          <a:prstGeom prst="rect">
            <a:avLst/>
          </a:prstGeom>
        </p:spPr>
        <p:txBody>
          <a:bodyPr wrap="square">
            <a:spAutoFit/>
          </a:bodyPr>
          <a:lstStyle/>
          <a:p>
            <a:r>
              <a:rPr lang="en-GB" dirty="0"/>
              <a:t>The ECB </a:t>
            </a:r>
            <a:r>
              <a:rPr lang="en-GB" dirty="0" smtClean="0"/>
              <a:t>eats its way through </a:t>
            </a:r>
            <a:r>
              <a:rPr lang="en-GB" dirty="0"/>
              <a:t>stems and leaves of the corn plant </a:t>
            </a:r>
            <a:r>
              <a:rPr lang="en-GB" dirty="0" smtClean="0"/>
              <a:t>and will </a:t>
            </a:r>
            <a:r>
              <a:rPr lang="en-GB" dirty="0"/>
              <a:t>damage vascular bundles and disrupt the transport </a:t>
            </a:r>
            <a:r>
              <a:rPr lang="en-GB" dirty="0" smtClean="0"/>
              <a:t>of water </a:t>
            </a:r>
            <a:r>
              <a:rPr lang="en-GB" dirty="0"/>
              <a:t>and nutrients through the </a:t>
            </a:r>
            <a:r>
              <a:rPr lang="en-GB" dirty="0" smtClean="0"/>
              <a:t>plant. </a:t>
            </a:r>
            <a:r>
              <a:rPr lang="en-GB" dirty="0"/>
              <a:t>It can also </a:t>
            </a:r>
            <a:r>
              <a:rPr lang="en-GB" dirty="0" smtClean="0"/>
              <a:t>weaken the </a:t>
            </a:r>
            <a:r>
              <a:rPr lang="en-GB" dirty="0"/>
              <a:t>stems and leaves so that the plant or leaves may </a:t>
            </a:r>
            <a:r>
              <a:rPr lang="en-GB" dirty="0" smtClean="0"/>
              <a:t>break. Only </a:t>
            </a:r>
            <a:r>
              <a:rPr lang="en-GB" dirty="0"/>
              <a:t>a small part of the damage is </a:t>
            </a:r>
            <a:r>
              <a:rPr lang="en-GB" dirty="0" smtClean="0"/>
              <a:t>caused by </a:t>
            </a:r>
            <a:r>
              <a:rPr lang="en-GB" dirty="0"/>
              <a:t>the ECB eating the corn directly.</a:t>
            </a:r>
            <a:endParaRPr lang="en-GB" dirty="0"/>
          </a:p>
        </p:txBody>
      </p:sp>
      <p:pic>
        <p:nvPicPr>
          <p:cNvPr id="4098" name="Picture 2" descr="http://www.organicgardeninfo.com/images/european-corn-bor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001196"/>
            <a:ext cx="3334680" cy="298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5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down)">
                                      <p:cBhvr>
                                        <p:cTn id="14" dur="580">
                                          <p:stCondLst>
                                            <p:cond delay="0"/>
                                          </p:stCondLst>
                                        </p:cTn>
                                        <p:tgtEl>
                                          <p:spTgt spid="4098"/>
                                        </p:tgtEl>
                                      </p:cBhvr>
                                    </p:animEffect>
                                    <p:anim calcmode="lin" valueType="num">
                                      <p:cBhvr>
                                        <p:cTn id="15"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0" dur="26">
                                          <p:stCondLst>
                                            <p:cond delay="650"/>
                                          </p:stCondLst>
                                        </p:cTn>
                                        <p:tgtEl>
                                          <p:spTgt spid="4098"/>
                                        </p:tgtEl>
                                      </p:cBhvr>
                                      <p:to x="100000" y="60000"/>
                                    </p:animScale>
                                    <p:animScale>
                                      <p:cBhvr>
                                        <p:cTn id="21" dur="166" decel="50000">
                                          <p:stCondLst>
                                            <p:cond delay="676"/>
                                          </p:stCondLst>
                                        </p:cTn>
                                        <p:tgtEl>
                                          <p:spTgt spid="4098"/>
                                        </p:tgtEl>
                                      </p:cBhvr>
                                      <p:to x="100000" y="100000"/>
                                    </p:animScale>
                                    <p:animScale>
                                      <p:cBhvr>
                                        <p:cTn id="22" dur="26">
                                          <p:stCondLst>
                                            <p:cond delay="1312"/>
                                          </p:stCondLst>
                                        </p:cTn>
                                        <p:tgtEl>
                                          <p:spTgt spid="4098"/>
                                        </p:tgtEl>
                                      </p:cBhvr>
                                      <p:to x="100000" y="80000"/>
                                    </p:animScale>
                                    <p:animScale>
                                      <p:cBhvr>
                                        <p:cTn id="23" dur="166" decel="50000">
                                          <p:stCondLst>
                                            <p:cond delay="1338"/>
                                          </p:stCondLst>
                                        </p:cTn>
                                        <p:tgtEl>
                                          <p:spTgt spid="4098"/>
                                        </p:tgtEl>
                                      </p:cBhvr>
                                      <p:to x="100000" y="100000"/>
                                    </p:animScale>
                                    <p:animScale>
                                      <p:cBhvr>
                                        <p:cTn id="24" dur="26">
                                          <p:stCondLst>
                                            <p:cond delay="1642"/>
                                          </p:stCondLst>
                                        </p:cTn>
                                        <p:tgtEl>
                                          <p:spTgt spid="4098"/>
                                        </p:tgtEl>
                                      </p:cBhvr>
                                      <p:to x="100000" y="90000"/>
                                    </p:animScale>
                                    <p:animScale>
                                      <p:cBhvr>
                                        <p:cTn id="25" dur="166" decel="50000">
                                          <p:stCondLst>
                                            <p:cond delay="1668"/>
                                          </p:stCondLst>
                                        </p:cTn>
                                        <p:tgtEl>
                                          <p:spTgt spid="4098"/>
                                        </p:tgtEl>
                                      </p:cBhvr>
                                      <p:to x="100000" y="100000"/>
                                    </p:animScale>
                                    <p:animScale>
                                      <p:cBhvr>
                                        <p:cTn id="26" dur="26">
                                          <p:stCondLst>
                                            <p:cond delay="1808"/>
                                          </p:stCondLst>
                                        </p:cTn>
                                        <p:tgtEl>
                                          <p:spTgt spid="4098"/>
                                        </p:tgtEl>
                                      </p:cBhvr>
                                      <p:to x="100000" y="95000"/>
                                    </p:animScale>
                                    <p:animScale>
                                      <p:cBhvr>
                                        <p:cTn id="27" dur="166" decel="50000">
                                          <p:stCondLst>
                                            <p:cond delay="1834"/>
                                          </p:stCondLst>
                                        </p:cTn>
                                        <p:tgtEl>
                                          <p:spTgt spid="409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251520" y="85174"/>
            <a:ext cx="8568953" cy="607521"/>
            <a:chOff x="0" y="4240278"/>
            <a:chExt cx="8568953" cy="436976"/>
          </a:xfrm>
          <a:scene3d>
            <a:camera prst="orthographicFront"/>
            <a:lightRig rig="flat" dir="t"/>
          </a:scene3d>
        </p:grpSpPr>
        <p:sp>
          <p:nvSpPr>
            <p:cNvPr id="6" name="Rounded Rectangle 5"/>
            <p:cNvSpPr/>
            <p:nvPr/>
          </p:nvSpPr>
          <p:spPr>
            <a:xfrm>
              <a:off x="0" y="4240278"/>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1331" y="4261609"/>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600" kern="1200" smtClean="0"/>
                <a:t>4.4.10 Discuss the potential benefits and possible harmful effects of one example of genetic modification.</a:t>
              </a:r>
              <a:endParaRPr lang="en-GB" sz="1600" kern="1200"/>
            </a:p>
          </p:txBody>
        </p:sp>
      </p:grpSp>
      <p:sp>
        <p:nvSpPr>
          <p:cNvPr id="2" name="Rectangle 1"/>
          <p:cNvSpPr/>
          <p:nvPr/>
        </p:nvSpPr>
        <p:spPr>
          <a:xfrm>
            <a:off x="272851" y="717169"/>
            <a:ext cx="8526291" cy="2308324"/>
          </a:xfrm>
          <a:prstGeom prst="rect">
            <a:avLst/>
          </a:prstGeom>
        </p:spPr>
        <p:txBody>
          <a:bodyPr wrap="square">
            <a:spAutoFit/>
          </a:bodyPr>
          <a:lstStyle/>
          <a:p>
            <a:r>
              <a:rPr lang="en-GB" b="1" dirty="0"/>
              <a:t>Benefits of </a:t>
            </a:r>
            <a:r>
              <a:rPr lang="en-GB" b="1" dirty="0" err="1"/>
              <a:t>Bt</a:t>
            </a:r>
            <a:r>
              <a:rPr lang="en-GB" b="1" dirty="0"/>
              <a:t> corn</a:t>
            </a:r>
          </a:p>
          <a:p>
            <a:pPr marL="285750" indent="-285750">
              <a:buFont typeface="Arial" panose="020B0604020202020204" pitchFamily="34" charset="0"/>
              <a:buChar char="•"/>
            </a:pPr>
            <a:r>
              <a:rPr lang="en-GB" dirty="0"/>
              <a:t>The </a:t>
            </a:r>
            <a:r>
              <a:rPr lang="en-GB" b="1" dirty="0"/>
              <a:t>damage</a:t>
            </a:r>
            <a:r>
              <a:rPr lang="en-GB" dirty="0"/>
              <a:t> caused by the ECB is much </a:t>
            </a:r>
            <a:r>
              <a:rPr lang="en-GB" b="1" dirty="0" smtClean="0"/>
              <a:t>reduced</a:t>
            </a:r>
            <a:r>
              <a:rPr lang="en-GB" dirty="0" smtClean="0"/>
              <a:t>. </a:t>
            </a:r>
          </a:p>
          <a:p>
            <a:pPr marL="285750" indent="-285750">
              <a:buFont typeface="Arial" panose="020B0604020202020204" pitchFamily="34" charset="0"/>
              <a:buChar char="•"/>
            </a:pPr>
            <a:r>
              <a:rPr lang="en-GB" dirty="0" err="1" smtClean="0"/>
              <a:t>Bt</a:t>
            </a:r>
            <a:r>
              <a:rPr lang="en-GB" dirty="0" smtClean="0"/>
              <a:t> </a:t>
            </a:r>
            <a:r>
              <a:rPr lang="en-GB" dirty="0"/>
              <a:t>corn is slightly </a:t>
            </a:r>
            <a:r>
              <a:rPr lang="en-GB" b="1" dirty="0"/>
              <a:t>more expensive</a:t>
            </a:r>
            <a:r>
              <a:rPr lang="en-GB" dirty="0"/>
              <a:t>, but the difference </a:t>
            </a:r>
            <a:r>
              <a:rPr lang="en-GB" dirty="0" smtClean="0"/>
              <a:t>is </a:t>
            </a:r>
            <a:r>
              <a:rPr lang="en-GB" b="1" dirty="0" smtClean="0"/>
              <a:t>less </a:t>
            </a:r>
            <a:r>
              <a:rPr lang="en-GB" b="1" dirty="0"/>
              <a:t>than </a:t>
            </a:r>
            <a:r>
              <a:rPr lang="en-GB" dirty="0"/>
              <a:t>one extra application </a:t>
            </a:r>
            <a:r>
              <a:rPr lang="en-GB" dirty="0" smtClean="0"/>
              <a:t>of </a:t>
            </a:r>
            <a:r>
              <a:rPr lang="en-GB" b="1" dirty="0" smtClean="0"/>
              <a:t>insecticide</a:t>
            </a:r>
            <a:r>
              <a:rPr lang="en-GB" dirty="0" smtClean="0"/>
              <a:t>. </a:t>
            </a:r>
          </a:p>
          <a:p>
            <a:pPr marL="285750" indent="-285750">
              <a:buFont typeface="Arial" panose="020B0604020202020204" pitchFamily="34" charset="0"/>
              <a:buChar char="•"/>
            </a:pPr>
            <a:r>
              <a:rPr lang="en-GB" dirty="0" smtClean="0"/>
              <a:t>Non-</a:t>
            </a:r>
            <a:r>
              <a:rPr lang="en-GB" dirty="0" err="1" smtClean="0"/>
              <a:t>Bt</a:t>
            </a:r>
            <a:r>
              <a:rPr lang="en-GB" dirty="0" smtClean="0"/>
              <a:t> </a:t>
            </a:r>
            <a:r>
              <a:rPr lang="en-GB" dirty="0"/>
              <a:t>corn needs to be checked often for signs </a:t>
            </a:r>
            <a:r>
              <a:rPr lang="en-GB" dirty="0" smtClean="0"/>
              <a:t>of ECB </a:t>
            </a:r>
            <a:r>
              <a:rPr lang="en-GB" dirty="0"/>
              <a:t>- </a:t>
            </a:r>
            <a:r>
              <a:rPr lang="en-GB" b="1" dirty="0"/>
              <a:t>less checking </a:t>
            </a:r>
            <a:r>
              <a:rPr lang="en-GB" dirty="0"/>
              <a:t>needed for </a:t>
            </a:r>
            <a:r>
              <a:rPr lang="en-GB" dirty="0" err="1"/>
              <a:t>Bt</a:t>
            </a:r>
            <a:r>
              <a:rPr lang="en-GB" dirty="0"/>
              <a:t> </a:t>
            </a:r>
            <a:r>
              <a:rPr lang="en-GB" dirty="0" smtClean="0"/>
              <a:t>corn. </a:t>
            </a:r>
          </a:p>
          <a:p>
            <a:pPr marL="285750" indent="-285750">
              <a:buFont typeface="Arial" panose="020B0604020202020204" pitchFamily="34" charset="0"/>
              <a:buChar char="•"/>
            </a:pPr>
            <a:r>
              <a:rPr lang="en-GB" b="1" dirty="0" smtClean="0"/>
              <a:t>Less </a:t>
            </a:r>
            <a:r>
              <a:rPr lang="en-GB" b="1" dirty="0"/>
              <a:t>insecticide </a:t>
            </a:r>
            <a:r>
              <a:rPr lang="en-GB" dirty="0"/>
              <a:t>needed means less impact on </a:t>
            </a:r>
            <a:r>
              <a:rPr lang="en-GB" dirty="0" smtClean="0"/>
              <a:t>the environment </a:t>
            </a:r>
            <a:r>
              <a:rPr lang="en-GB" dirty="0"/>
              <a:t>and lower health risks for the worker(s</a:t>
            </a:r>
            <a:r>
              <a:rPr lang="en-GB" dirty="0" smtClean="0"/>
              <a:t>).</a:t>
            </a:r>
          </a:p>
        </p:txBody>
      </p:sp>
      <p:pic>
        <p:nvPicPr>
          <p:cNvPr id="5122" name="Picture 2" descr="http://www.scq.ubc.ca/wp-content/GMcro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97" y="2924943"/>
            <a:ext cx="4508562" cy="35191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6250" y="3189610"/>
            <a:ext cx="4572000" cy="2862322"/>
          </a:xfrm>
          <a:prstGeom prst="rect">
            <a:avLst/>
          </a:prstGeom>
        </p:spPr>
        <p:txBody>
          <a:bodyPr>
            <a:spAutoFit/>
          </a:bodyPr>
          <a:lstStyle/>
          <a:p>
            <a:pPr marL="285750" indent="-285750">
              <a:buFont typeface="Arial" panose="020B0604020202020204" pitchFamily="34" charset="0"/>
              <a:buChar char="•"/>
            </a:pPr>
            <a:r>
              <a:rPr lang="en-GB" dirty="0"/>
              <a:t>Seems to </a:t>
            </a:r>
            <a:r>
              <a:rPr lang="en-GB" b="1" dirty="0"/>
              <a:t>reduce the infection </a:t>
            </a:r>
            <a:r>
              <a:rPr lang="en-GB" dirty="0"/>
              <a:t>with fungus so </a:t>
            </a:r>
            <a:r>
              <a:rPr lang="en-GB" dirty="0" err="1"/>
              <a:t>mycotoxin</a:t>
            </a:r>
            <a:r>
              <a:rPr lang="en-GB" dirty="0"/>
              <a:t>(poisons produced by fungi) levels are lowered. </a:t>
            </a:r>
            <a:r>
              <a:rPr lang="en-GB" dirty="0" err="1"/>
              <a:t>Mycotoxins</a:t>
            </a:r>
            <a:r>
              <a:rPr lang="en-GB" dirty="0"/>
              <a:t> are difficult to remove by cooking/freezing and may go into the food chain and be found in meat of animals which ate the infected corn. </a:t>
            </a:r>
            <a:r>
              <a:rPr lang="en-GB" dirty="0" err="1"/>
              <a:t>Mycotoxins</a:t>
            </a:r>
            <a:r>
              <a:rPr lang="en-GB" dirty="0"/>
              <a:t> can be a hazard to human and animal health.</a:t>
            </a:r>
            <a:endParaRPr lang="en-GB" dirty="0"/>
          </a:p>
        </p:txBody>
      </p:sp>
    </p:spTree>
    <p:extLst>
      <p:ext uri="{BB962C8B-B14F-4D97-AF65-F5344CB8AC3E}">
        <p14:creationId xmlns:p14="http://schemas.microsoft.com/office/powerpoint/2010/main" val="302056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5122"/>
                                        </p:tgtEl>
                                        <p:attrNameLst>
                                          <p:attrName>style.visibility</p:attrName>
                                        </p:attrNameLst>
                                      </p:cBhvr>
                                      <p:to>
                                        <p:strVal val="visible"/>
                                      </p:to>
                                    </p:set>
                                    <p:animEffect transition="in" filter="wipe(down)">
                                      <p:cBhvr>
                                        <p:cTn id="49" dur="580">
                                          <p:stCondLst>
                                            <p:cond delay="0"/>
                                          </p:stCondLst>
                                        </p:cTn>
                                        <p:tgtEl>
                                          <p:spTgt spid="5122"/>
                                        </p:tgtEl>
                                      </p:cBhvr>
                                    </p:animEffect>
                                    <p:anim calcmode="lin" valueType="num">
                                      <p:cBhvr>
                                        <p:cTn id="50"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55" dur="26">
                                          <p:stCondLst>
                                            <p:cond delay="650"/>
                                          </p:stCondLst>
                                        </p:cTn>
                                        <p:tgtEl>
                                          <p:spTgt spid="5122"/>
                                        </p:tgtEl>
                                      </p:cBhvr>
                                      <p:to x="100000" y="60000"/>
                                    </p:animScale>
                                    <p:animScale>
                                      <p:cBhvr>
                                        <p:cTn id="56" dur="166" decel="50000">
                                          <p:stCondLst>
                                            <p:cond delay="676"/>
                                          </p:stCondLst>
                                        </p:cTn>
                                        <p:tgtEl>
                                          <p:spTgt spid="5122"/>
                                        </p:tgtEl>
                                      </p:cBhvr>
                                      <p:to x="100000" y="100000"/>
                                    </p:animScale>
                                    <p:animScale>
                                      <p:cBhvr>
                                        <p:cTn id="57" dur="26">
                                          <p:stCondLst>
                                            <p:cond delay="1312"/>
                                          </p:stCondLst>
                                        </p:cTn>
                                        <p:tgtEl>
                                          <p:spTgt spid="5122"/>
                                        </p:tgtEl>
                                      </p:cBhvr>
                                      <p:to x="100000" y="80000"/>
                                    </p:animScale>
                                    <p:animScale>
                                      <p:cBhvr>
                                        <p:cTn id="58" dur="166" decel="50000">
                                          <p:stCondLst>
                                            <p:cond delay="1338"/>
                                          </p:stCondLst>
                                        </p:cTn>
                                        <p:tgtEl>
                                          <p:spTgt spid="5122"/>
                                        </p:tgtEl>
                                      </p:cBhvr>
                                      <p:to x="100000" y="100000"/>
                                    </p:animScale>
                                    <p:animScale>
                                      <p:cBhvr>
                                        <p:cTn id="59" dur="26">
                                          <p:stCondLst>
                                            <p:cond delay="1642"/>
                                          </p:stCondLst>
                                        </p:cTn>
                                        <p:tgtEl>
                                          <p:spTgt spid="5122"/>
                                        </p:tgtEl>
                                      </p:cBhvr>
                                      <p:to x="100000" y="90000"/>
                                    </p:animScale>
                                    <p:animScale>
                                      <p:cBhvr>
                                        <p:cTn id="60" dur="166" decel="50000">
                                          <p:stCondLst>
                                            <p:cond delay="1668"/>
                                          </p:stCondLst>
                                        </p:cTn>
                                        <p:tgtEl>
                                          <p:spTgt spid="5122"/>
                                        </p:tgtEl>
                                      </p:cBhvr>
                                      <p:to x="100000" y="100000"/>
                                    </p:animScale>
                                    <p:animScale>
                                      <p:cBhvr>
                                        <p:cTn id="61" dur="26">
                                          <p:stCondLst>
                                            <p:cond delay="1808"/>
                                          </p:stCondLst>
                                        </p:cTn>
                                        <p:tgtEl>
                                          <p:spTgt spid="5122"/>
                                        </p:tgtEl>
                                      </p:cBhvr>
                                      <p:to x="100000" y="95000"/>
                                    </p:animScale>
                                    <p:animScale>
                                      <p:cBhvr>
                                        <p:cTn id="62"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251520" y="85174"/>
            <a:ext cx="8568953" cy="607521"/>
            <a:chOff x="0" y="4240278"/>
            <a:chExt cx="8568953" cy="436976"/>
          </a:xfrm>
          <a:scene3d>
            <a:camera prst="orthographicFront"/>
            <a:lightRig rig="flat" dir="t"/>
          </a:scene3d>
        </p:grpSpPr>
        <p:sp>
          <p:nvSpPr>
            <p:cNvPr id="6" name="Rounded Rectangle 5"/>
            <p:cNvSpPr/>
            <p:nvPr/>
          </p:nvSpPr>
          <p:spPr>
            <a:xfrm>
              <a:off x="0" y="4240278"/>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1331" y="4261609"/>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600" kern="1200" smtClean="0"/>
                <a:t>4.4.10 Discuss the potential benefits and possible harmful effects of one example of genetic modification.</a:t>
              </a:r>
              <a:endParaRPr lang="en-GB" sz="1600" kern="1200"/>
            </a:p>
          </p:txBody>
        </p:sp>
      </p:grpSp>
      <p:sp>
        <p:nvSpPr>
          <p:cNvPr id="2" name="Rectangle 1"/>
          <p:cNvSpPr/>
          <p:nvPr/>
        </p:nvSpPr>
        <p:spPr>
          <a:xfrm>
            <a:off x="179512" y="836712"/>
            <a:ext cx="8619630" cy="3693319"/>
          </a:xfrm>
          <a:prstGeom prst="rect">
            <a:avLst/>
          </a:prstGeom>
        </p:spPr>
        <p:txBody>
          <a:bodyPr wrap="square">
            <a:spAutoFit/>
          </a:bodyPr>
          <a:lstStyle/>
          <a:p>
            <a:r>
              <a:rPr lang="en-GB" b="1" dirty="0"/>
              <a:t>Harmful effects of </a:t>
            </a:r>
            <a:r>
              <a:rPr lang="en-GB" b="1" dirty="0" err="1"/>
              <a:t>Bt</a:t>
            </a:r>
            <a:r>
              <a:rPr lang="en-GB" b="1" dirty="0"/>
              <a:t> corn</a:t>
            </a:r>
          </a:p>
          <a:p>
            <a:pPr marL="285750" indent="-285750">
              <a:buFont typeface="Arial" panose="020B0604020202020204" pitchFamily="34" charset="0"/>
              <a:buChar char="•"/>
            </a:pPr>
            <a:r>
              <a:rPr lang="en-GB" dirty="0"/>
              <a:t>Will also </a:t>
            </a:r>
            <a:r>
              <a:rPr lang="en-GB" b="1" dirty="0"/>
              <a:t>kill some other insects </a:t>
            </a:r>
            <a:r>
              <a:rPr lang="en-GB" dirty="0"/>
              <a:t>(though many are </a:t>
            </a:r>
            <a:r>
              <a:rPr lang="en-GB" dirty="0" smtClean="0"/>
              <a:t>not affected</a:t>
            </a:r>
            <a:r>
              <a:rPr lang="en-GB" dirty="0"/>
              <a:t>).</a:t>
            </a:r>
          </a:p>
          <a:p>
            <a:pPr marL="285750" indent="-285750">
              <a:buFont typeface="Arial" panose="020B0604020202020204" pitchFamily="34" charset="0"/>
              <a:buChar char="•"/>
            </a:pPr>
            <a:r>
              <a:rPr lang="en-GB" dirty="0"/>
              <a:t>Insects may </a:t>
            </a:r>
            <a:r>
              <a:rPr lang="en-GB" b="1" dirty="0"/>
              <a:t>develop resistance </a:t>
            </a:r>
            <a:r>
              <a:rPr lang="en-GB" dirty="0"/>
              <a:t>to </a:t>
            </a:r>
            <a:r>
              <a:rPr lang="en-GB" dirty="0" err="1"/>
              <a:t>Bt</a:t>
            </a:r>
            <a:r>
              <a:rPr lang="en-GB" dirty="0"/>
              <a:t> toxin because </a:t>
            </a:r>
            <a:r>
              <a:rPr lang="en-GB" dirty="0" smtClean="0"/>
              <a:t>they are </a:t>
            </a:r>
            <a:r>
              <a:rPr lang="en-GB" dirty="0"/>
              <a:t>exposed to it all the time.</a:t>
            </a:r>
          </a:p>
          <a:p>
            <a:pPr marL="285750" indent="-285750">
              <a:buFont typeface="Arial" panose="020B0604020202020204" pitchFamily="34" charset="0"/>
              <a:buChar char="•"/>
            </a:pPr>
            <a:r>
              <a:rPr lang="en-GB" dirty="0"/>
              <a:t>Resistant insects also make </a:t>
            </a:r>
            <a:r>
              <a:rPr lang="en-GB" b="1" dirty="0" err="1"/>
              <a:t>Bt</a:t>
            </a:r>
            <a:r>
              <a:rPr lang="en-GB" b="1" dirty="0"/>
              <a:t> spray useless </a:t>
            </a:r>
            <a:r>
              <a:rPr lang="en-GB" dirty="0" smtClean="0"/>
              <a:t>as insecticide </a:t>
            </a:r>
            <a:r>
              <a:rPr lang="en-GB" dirty="0"/>
              <a:t>(</a:t>
            </a:r>
            <a:r>
              <a:rPr lang="en-GB" dirty="0" err="1"/>
              <a:t>Bt</a:t>
            </a:r>
            <a:r>
              <a:rPr lang="en-GB" dirty="0"/>
              <a:t> spray is considered to be relatively </a:t>
            </a:r>
            <a:r>
              <a:rPr lang="en-GB" dirty="0" smtClean="0"/>
              <a:t>safe for </a:t>
            </a:r>
            <a:r>
              <a:rPr lang="en-GB" dirty="0"/>
              <a:t>humans and the environment).</a:t>
            </a:r>
          </a:p>
          <a:p>
            <a:pPr marL="285750" indent="-285750">
              <a:buFont typeface="Arial" panose="020B0604020202020204" pitchFamily="34" charset="0"/>
              <a:buChar char="•"/>
            </a:pPr>
            <a:r>
              <a:rPr lang="en-GB" dirty="0"/>
              <a:t>It is difficult to prevent </a:t>
            </a:r>
            <a:r>
              <a:rPr lang="en-GB" b="1" dirty="0"/>
              <a:t>pollen</a:t>
            </a:r>
            <a:r>
              <a:rPr lang="en-GB" dirty="0"/>
              <a:t> (with the </a:t>
            </a:r>
            <a:r>
              <a:rPr lang="en-GB" dirty="0" err="1"/>
              <a:t>Bt</a:t>
            </a:r>
            <a:r>
              <a:rPr lang="en-GB" dirty="0"/>
              <a:t> gene) </a:t>
            </a:r>
            <a:r>
              <a:rPr lang="en-GB" dirty="0" smtClean="0"/>
              <a:t>from travelling </a:t>
            </a:r>
            <a:r>
              <a:rPr lang="en-GB" dirty="0"/>
              <a:t>outside the field where the </a:t>
            </a:r>
            <a:r>
              <a:rPr lang="en-GB" dirty="0" err="1"/>
              <a:t>Bt</a:t>
            </a:r>
            <a:r>
              <a:rPr lang="en-GB" dirty="0"/>
              <a:t> corn is </a:t>
            </a:r>
            <a:r>
              <a:rPr lang="en-GB" dirty="0" smtClean="0"/>
              <a:t>grown.</a:t>
            </a:r>
            <a:endParaRPr lang="en-GB" dirty="0"/>
          </a:p>
          <a:p>
            <a:r>
              <a:rPr lang="en-GB" dirty="0" smtClean="0"/>
              <a:t>	- </a:t>
            </a:r>
            <a:r>
              <a:rPr lang="en-GB" dirty="0"/>
              <a:t>it may </a:t>
            </a:r>
            <a:r>
              <a:rPr lang="en-GB" b="1" dirty="0"/>
              <a:t>fertilise non-</a:t>
            </a:r>
            <a:r>
              <a:rPr lang="en-GB" b="1" dirty="0" err="1"/>
              <a:t>Bt</a:t>
            </a:r>
            <a:r>
              <a:rPr lang="en-GB" b="1" dirty="0"/>
              <a:t> corn </a:t>
            </a:r>
            <a:r>
              <a:rPr lang="en-GB" dirty="0"/>
              <a:t>e.g. organically </a:t>
            </a:r>
            <a:r>
              <a:rPr lang="en-GB" dirty="0" smtClean="0"/>
              <a:t>grown corn </a:t>
            </a:r>
            <a:r>
              <a:rPr lang="en-GB" dirty="0"/>
              <a:t>which can </a:t>
            </a:r>
            <a:r>
              <a:rPr lang="en-GB" dirty="0" smtClean="0"/>
              <a:t>	then </a:t>
            </a:r>
            <a:r>
              <a:rPr lang="en-GB" dirty="0"/>
              <a:t>no longer be sold as </a:t>
            </a:r>
            <a:r>
              <a:rPr lang="en-GB" dirty="0" smtClean="0"/>
              <a:t>organic corn</a:t>
            </a:r>
            <a:r>
              <a:rPr lang="en-GB" dirty="0"/>
              <a:t>.</a:t>
            </a:r>
          </a:p>
          <a:p>
            <a:r>
              <a:rPr lang="en-GB" dirty="0" smtClean="0"/>
              <a:t>	- </a:t>
            </a:r>
            <a:r>
              <a:rPr lang="en-GB" dirty="0"/>
              <a:t>it may </a:t>
            </a:r>
            <a:r>
              <a:rPr lang="en-GB" b="1" dirty="0"/>
              <a:t>fertilise wild relatives </a:t>
            </a:r>
            <a:r>
              <a:rPr lang="en-GB" dirty="0"/>
              <a:t>and make </a:t>
            </a:r>
            <a:r>
              <a:rPr lang="en-GB" dirty="0" smtClean="0"/>
              <a:t>them more </a:t>
            </a:r>
            <a:r>
              <a:rPr lang="en-GB" dirty="0"/>
              <a:t>resistant to </a:t>
            </a:r>
            <a:r>
              <a:rPr lang="en-GB" dirty="0" smtClean="0"/>
              <a:t>	insects </a:t>
            </a:r>
            <a:r>
              <a:rPr lang="en-GB" dirty="0"/>
              <a:t>and have them </a:t>
            </a:r>
            <a:r>
              <a:rPr lang="en-GB" dirty="0" smtClean="0"/>
              <a:t>dominate the </a:t>
            </a:r>
            <a:r>
              <a:rPr lang="en-GB" dirty="0"/>
              <a:t>niche they live in. This would </a:t>
            </a:r>
            <a:r>
              <a:rPr lang="en-GB" dirty="0" smtClean="0"/>
              <a:t>	result in </a:t>
            </a:r>
            <a:r>
              <a:rPr lang="en-GB" b="1" dirty="0" smtClean="0"/>
              <a:t>loss of biodiversity</a:t>
            </a:r>
            <a:r>
              <a:rPr lang="en-GB" b="1" dirty="0"/>
              <a:t>.</a:t>
            </a:r>
            <a:endParaRPr lang="en-GB" b="1" dirty="0"/>
          </a:p>
        </p:txBody>
      </p:sp>
      <p:sp>
        <p:nvSpPr>
          <p:cNvPr id="3" name="TextBox 2"/>
          <p:cNvSpPr txBox="1"/>
          <p:nvPr/>
        </p:nvSpPr>
        <p:spPr>
          <a:xfrm>
            <a:off x="3827126" y="5087566"/>
            <a:ext cx="1324402" cy="769441"/>
          </a:xfrm>
          <a:prstGeom prst="rect">
            <a:avLst/>
          </a:prstGeom>
          <a:noFill/>
        </p:spPr>
        <p:txBody>
          <a:bodyPr wrap="none" rtlCol="0">
            <a:spAutoFit/>
          </a:bodyPr>
          <a:lstStyle/>
          <a:p>
            <a:r>
              <a:rPr lang="en-GB" sz="4400" dirty="0" smtClean="0">
                <a:hlinkClick r:id="rId2"/>
              </a:rPr>
              <a:t>LINK</a:t>
            </a:r>
            <a:endParaRPr lang="en-GB" dirty="0"/>
          </a:p>
        </p:txBody>
      </p:sp>
    </p:spTree>
    <p:extLst>
      <p:ext uri="{BB962C8B-B14F-4D97-AF65-F5344CB8AC3E}">
        <p14:creationId xmlns:p14="http://schemas.microsoft.com/office/powerpoint/2010/main" val="42166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267662" y="1052736"/>
            <a:ext cx="8460432" cy="646331"/>
          </a:xfrm>
          <a:prstGeom prst="rect">
            <a:avLst/>
          </a:prstGeom>
        </p:spPr>
        <p:txBody>
          <a:bodyPr wrap="square">
            <a:spAutoFit/>
          </a:bodyPr>
          <a:lstStyle/>
          <a:p>
            <a:pPr algn="ctr"/>
            <a:r>
              <a:rPr lang="en-GB" dirty="0"/>
              <a:t>A </a:t>
            </a:r>
            <a:r>
              <a:rPr lang="en-GB" b="1" dirty="0"/>
              <a:t>clone </a:t>
            </a:r>
            <a:r>
              <a:rPr lang="en-GB" dirty="0"/>
              <a:t>is a group of genetically identical organisms or </a:t>
            </a:r>
            <a:r>
              <a:rPr lang="en-GB" dirty="0" smtClean="0"/>
              <a:t>a group </a:t>
            </a:r>
            <a:r>
              <a:rPr lang="en-GB" dirty="0"/>
              <a:t>of cells derived from a single parent cell.</a:t>
            </a:r>
            <a:endParaRPr lang="en-GB" dirty="0"/>
          </a:p>
        </p:txBody>
      </p:sp>
      <p:grpSp>
        <p:nvGrpSpPr>
          <p:cNvPr id="6" name="Group 5"/>
          <p:cNvGrpSpPr/>
          <p:nvPr/>
        </p:nvGrpSpPr>
        <p:grpSpPr>
          <a:xfrm>
            <a:off x="296511" y="188640"/>
            <a:ext cx="8568953" cy="436976"/>
            <a:chOff x="0" y="4708935"/>
            <a:chExt cx="8568953" cy="436976"/>
          </a:xfrm>
          <a:scene3d>
            <a:camera prst="orthographicFront"/>
            <a:lightRig rig="flat" dir="t"/>
          </a:scene3d>
        </p:grpSpPr>
        <p:sp>
          <p:nvSpPr>
            <p:cNvPr id="7" name="Rounded Rectangle 6"/>
            <p:cNvSpPr/>
            <p:nvPr/>
          </p:nvSpPr>
          <p:spPr>
            <a:xfrm>
              <a:off x="0" y="4708935"/>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4730266"/>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3200" kern="1200" smtClean="0"/>
                <a:t>4.4.11 Define </a:t>
              </a:r>
              <a:r>
                <a:rPr lang="en-GB" sz="3200" i="1" kern="1200" smtClean="0"/>
                <a:t>clone</a:t>
              </a:r>
              <a:r>
                <a:rPr lang="en-GB" sz="3200" kern="1200" smtClean="0"/>
                <a:t>. </a:t>
              </a:r>
              <a:endParaRPr lang="en-GB" sz="3200" kern="1200"/>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77" y="3068960"/>
            <a:ext cx="4844175" cy="26642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227" y="2019104"/>
            <a:ext cx="2785614" cy="3714152"/>
          </a:xfrm>
          <a:prstGeom prst="rect">
            <a:avLst/>
          </a:prstGeom>
        </p:spPr>
      </p:pic>
    </p:spTree>
    <p:extLst>
      <p:ext uri="{BB962C8B-B14F-4D97-AF65-F5344CB8AC3E}">
        <p14:creationId xmlns:p14="http://schemas.microsoft.com/office/powerpoint/2010/main" val="307337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266192" y="188640"/>
            <a:ext cx="8568953" cy="436976"/>
            <a:chOff x="0" y="5177591"/>
            <a:chExt cx="8568953" cy="436976"/>
          </a:xfrm>
          <a:scene3d>
            <a:camera prst="orthographicFront"/>
            <a:lightRig rig="flat" dir="t"/>
          </a:scene3d>
        </p:grpSpPr>
        <p:sp>
          <p:nvSpPr>
            <p:cNvPr id="6" name="Rounded Rectangle 5"/>
            <p:cNvSpPr/>
            <p:nvPr/>
          </p:nvSpPr>
          <p:spPr>
            <a:xfrm>
              <a:off x="0" y="5177591"/>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1331" y="5198922"/>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smtClean="0"/>
                <a:t>4.4.12 Outline a technique for cloning using differentiated animal cells.</a:t>
              </a:r>
              <a:endParaRPr lang="en-GB" kern="1200"/>
            </a:p>
          </p:txBody>
        </p:sp>
      </p:grpSp>
      <p:sp>
        <p:nvSpPr>
          <p:cNvPr id="2" name="Rectangle 1"/>
          <p:cNvSpPr/>
          <p:nvPr/>
        </p:nvSpPr>
        <p:spPr>
          <a:xfrm>
            <a:off x="266192" y="591584"/>
            <a:ext cx="8582351" cy="5355312"/>
          </a:xfrm>
          <a:prstGeom prst="rect">
            <a:avLst/>
          </a:prstGeom>
        </p:spPr>
        <p:txBody>
          <a:bodyPr wrap="square">
            <a:spAutoFit/>
          </a:bodyPr>
          <a:lstStyle/>
          <a:p>
            <a:r>
              <a:rPr lang="en-GB" dirty="0"/>
              <a:t>Cloning is a controversial issue. The technique for </a:t>
            </a:r>
            <a:r>
              <a:rPr lang="en-GB" dirty="0" smtClean="0"/>
              <a:t>cloning using </a:t>
            </a:r>
            <a:r>
              <a:rPr lang="en-GB" dirty="0"/>
              <a:t>differentiated cells is mostly </a:t>
            </a:r>
            <a:r>
              <a:rPr lang="en-GB" b="1" dirty="0"/>
              <a:t>somatic cell </a:t>
            </a:r>
            <a:r>
              <a:rPr lang="en-GB" b="1" dirty="0" smtClean="0"/>
              <a:t>nuclear transfer </a:t>
            </a:r>
            <a:r>
              <a:rPr lang="en-GB" b="1" dirty="0"/>
              <a:t>(SCNT) </a:t>
            </a:r>
            <a:r>
              <a:rPr lang="en-GB" dirty="0"/>
              <a:t>but the use made of the produced </a:t>
            </a:r>
            <a:r>
              <a:rPr lang="en-GB" dirty="0" smtClean="0"/>
              <a:t>cells can </a:t>
            </a:r>
            <a:r>
              <a:rPr lang="en-GB" dirty="0"/>
              <a:t>be quite different. Generally reproductive cloning </a:t>
            </a:r>
            <a:r>
              <a:rPr lang="en-GB" dirty="0" smtClean="0"/>
              <a:t>and therapeutic </a:t>
            </a:r>
            <a:r>
              <a:rPr lang="en-GB" dirty="0"/>
              <a:t>cloning are discussed separately.</a:t>
            </a:r>
          </a:p>
          <a:p>
            <a:endParaRPr lang="en-GB" b="1" dirty="0" smtClean="0"/>
          </a:p>
          <a:p>
            <a:r>
              <a:rPr lang="en-GB" b="1" dirty="0" smtClean="0"/>
              <a:t>Reproductive </a:t>
            </a:r>
            <a:r>
              <a:rPr lang="en-GB" b="1" dirty="0"/>
              <a:t>cloning</a:t>
            </a:r>
          </a:p>
          <a:p>
            <a:r>
              <a:rPr lang="en-GB" dirty="0"/>
              <a:t>Reproductive cloning creates a </a:t>
            </a:r>
            <a:r>
              <a:rPr lang="en-GB" dirty="0" smtClean="0"/>
              <a:t>new individual</a:t>
            </a:r>
            <a:r>
              <a:rPr lang="en-GB" dirty="0"/>
              <a:t>. The best known example </a:t>
            </a:r>
            <a:r>
              <a:rPr lang="en-GB" dirty="0" smtClean="0"/>
              <a:t>is Dolly </a:t>
            </a:r>
            <a:r>
              <a:rPr lang="en-GB" dirty="0"/>
              <a:t>the </a:t>
            </a:r>
            <a:r>
              <a:rPr lang="en-GB" dirty="0" smtClean="0"/>
              <a:t>sheep. The </a:t>
            </a:r>
            <a:r>
              <a:rPr lang="en-GB" dirty="0"/>
              <a:t>technique used to create </a:t>
            </a:r>
            <a:r>
              <a:rPr lang="en-GB" dirty="0" smtClean="0"/>
              <a:t>Dolly is </a:t>
            </a:r>
            <a:r>
              <a:rPr lang="en-GB" dirty="0"/>
              <a:t>known as SCNT. The concept </a:t>
            </a:r>
            <a:r>
              <a:rPr lang="en-GB" dirty="0" smtClean="0"/>
              <a:t>is relatively simple.</a:t>
            </a:r>
          </a:p>
          <a:p>
            <a:pPr marL="285750" indent="-285750">
              <a:buFont typeface="Arial" panose="020B0604020202020204" pitchFamily="34" charset="0"/>
              <a:buChar char="•"/>
            </a:pPr>
            <a:r>
              <a:rPr lang="en-GB" dirty="0" smtClean="0"/>
              <a:t>First </a:t>
            </a:r>
            <a:r>
              <a:rPr lang="en-GB" dirty="0"/>
              <a:t>you take a </a:t>
            </a:r>
            <a:r>
              <a:rPr lang="en-GB" dirty="0" smtClean="0"/>
              <a:t>nucleus from </a:t>
            </a:r>
            <a:r>
              <a:rPr lang="en-GB" dirty="0"/>
              <a:t>a somatic (body) cell. In the case</a:t>
            </a:r>
          </a:p>
          <a:p>
            <a:pPr marL="285750" indent="-285750">
              <a:buFont typeface="Arial" panose="020B0604020202020204" pitchFamily="34" charset="0"/>
              <a:buChar char="•"/>
            </a:pPr>
            <a:r>
              <a:rPr lang="en-GB" dirty="0"/>
              <a:t>of Dolly, it was the nucleus from a </a:t>
            </a:r>
            <a:r>
              <a:rPr lang="en-GB" dirty="0" smtClean="0"/>
              <a:t>cell in </a:t>
            </a:r>
            <a:r>
              <a:rPr lang="en-GB" dirty="0"/>
              <a:t>the udder of her “mother”. The </a:t>
            </a:r>
            <a:r>
              <a:rPr lang="en-GB" dirty="0" smtClean="0"/>
              <a:t>rest of </a:t>
            </a:r>
            <a:r>
              <a:rPr lang="en-GB" dirty="0"/>
              <a:t>the cell is no longer needed. </a:t>
            </a:r>
            <a:endParaRPr lang="en-GB" dirty="0" smtClean="0"/>
          </a:p>
          <a:p>
            <a:pPr marL="285750" indent="-285750">
              <a:buFont typeface="Arial" panose="020B0604020202020204" pitchFamily="34" charset="0"/>
              <a:buChar char="•"/>
            </a:pPr>
            <a:r>
              <a:rPr lang="en-GB" dirty="0" smtClean="0"/>
              <a:t>The nucleus </a:t>
            </a:r>
            <a:r>
              <a:rPr lang="en-GB" dirty="0"/>
              <a:t>is then removed from an </a:t>
            </a:r>
            <a:r>
              <a:rPr lang="en-GB" dirty="0" smtClean="0"/>
              <a:t>egg cell </a:t>
            </a:r>
            <a:r>
              <a:rPr lang="en-GB" dirty="0"/>
              <a:t>and replaced with the </a:t>
            </a:r>
            <a:r>
              <a:rPr lang="en-GB" dirty="0" smtClean="0"/>
              <a:t>nucleus from </a:t>
            </a:r>
            <a:r>
              <a:rPr lang="en-GB" dirty="0"/>
              <a:t>the somatic cell. </a:t>
            </a:r>
            <a:endParaRPr lang="en-GB" dirty="0" smtClean="0"/>
          </a:p>
          <a:p>
            <a:r>
              <a:rPr lang="en-GB" dirty="0" smtClean="0"/>
              <a:t>A </a:t>
            </a:r>
            <a:r>
              <a:rPr lang="en-GB" dirty="0"/>
              <a:t>small </a:t>
            </a:r>
            <a:r>
              <a:rPr lang="en-GB" dirty="0" smtClean="0"/>
              <a:t>and brief </a:t>
            </a:r>
            <a:r>
              <a:rPr lang="en-GB" dirty="0"/>
              <a:t>electric shock is used to </a:t>
            </a:r>
            <a:r>
              <a:rPr lang="en-GB" dirty="0" smtClean="0"/>
              <a:t>make the </a:t>
            </a:r>
            <a:r>
              <a:rPr lang="en-GB" dirty="0"/>
              <a:t>cell start dividing. Once it </a:t>
            </a:r>
            <a:r>
              <a:rPr lang="en-GB" dirty="0" smtClean="0"/>
              <a:t>has grown </a:t>
            </a:r>
            <a:r>
              <a:rPr lang="en-GB" dirty="0"/>
              <a:t>into a group of cells, it can </a:t>
            </a:r>
            <a:r>
              <a:rPr lang="en-GB" dirty="0" smtClean="0"/>
              <a:t>be implanted </a:t>
            </a:r>
            <a:r>
              <a:rPr lang="en-GB" dirty="0"/>
              <a:t>into a uterus where it </a:t>
            </a:r>
            <a:r>
              <a:rPr lang="en-GB" dirty="0" smtClean="0"/>
              <a:t>will grow </a:t>
            </a:r>
            <a:r>
              <a:rPr lang="en-GB" dirty="0"/>
              <a:t>into a new individual, </a:t>
            </a:r>
            <a:r>
              <a:rPr lang="en-GB" dirty="0" smtClean="0"/>
              <a:t>having the </a:t>
            </a:r>
            <a:r>
              <a:rPr lang="en-GB" dirty="0"/>
              <a:t>same genetic material in its </a:t>
            </a:r>
            <a:r>
              <a:rPr lang="en-GB" dirty="0" smtClean="0"/>
              <a:t>nuclei as </a:t>
            </a:r>
            <a:r>
              <a:rPr lang="en-GB" dirty="0"/>
              <a:t>the individual who donated </a:t>
            </a:r>
            <a:r>
              <a:rPr lang="en-GB" dirty="0" smtClean="0"/>
              <a:t>the nucleus. </a:t>
            </a:r>
            <a:r>
              <a:rPr lang="en-GB" b="1" dirty="0" smtClean="0"/>
              <a:t>The </a:t>
            </a:r>
            <a:r>
              <a:rPr lang="en-GB" b="1" dirty="0"/>
              <a:t>mitochondrial DNA will come from </a:t>
            </a:r>
            <a:r>
              <a:rPr lang="en-GB" b="1" dirty="0" smtClean="0"/>
              <a:t>the donor </a:t>
            </a:r>
            <a:r>
              <a:rPr lang="en-GB" b="1" dirty="0"/>
              <a:t>of the egg cell.</a:t>
            </a:r>
            <a:endParaRPr lang="en-GB" b="1" dirty="0"/>
          </a:p>
        </p:txBody>
      </p:sp>
      <p:sp>
        <p:nvSpPr>
          <p:cNvPr id="3" name="TextBox 2"/>
          <p:cNvSpPr txBox="1"/>
          <p:nvPr/>
        </p:nvSpPr>
        <p:spPr>
          <a:xfrm>
            <a:off x="5364088" y="5805264"/>
            <a:ext cx="805029" cy="461665"/>
          </a:xfrm>
          <a:prstGeom prst="rect">
            <a:avLst/>
          </a:prstGeom>
          <a:noFill/>
        </p:spPr>
        <p:txBody>
          <a:bodyPr wrap="none" rtlCol="0">
            <a:spAutoFit/>
          </a:bodyPr>
          <a:lstStyle/>
          <a:p>
            <a:r>
              <a:rPr lang="en-GB" sz="2400" dirty="0" smtClean="0">
                <a:hlinkClick r:id="rId2"/>
              </a:rPr>
              <a:t>LINK</a:t>
            </a:r>
            <a:endParaRPr lang="en-GB" dirty="0"/>
          </a:p>
        </p:txBody>
      </p:sp>
    </p:spTree>
    <p:extLst>
      <p:ext uri="{BB962C8B-B14F-4D97-AF65-F5344CB8AC3E}">
        <p14:creationId xmlns:p14="http://schemas.microsoft.com/office/powerpoint/2010/main" val="396107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wipe(down)">
                                      <p:cBhvr>
                                        <p:cTn id="56" dur="580">
                                          <p:stCondLst>
                                            <p:cond delay="0"/>
                                          </p:stCondLst>
                                        </p:cTn>
                                        <p:tgtEl>
                                          <p:spTgt spid="3">
                                            <p:txEl>
                                              <p:pRg st="0" end="0"/>
                                            </p:txEl>
                                          </p:spTgt>
                                        </p:tgtEl>
                                      </p:cBhvr>
                                    </p:animEffect>
                                    <p:anim calcmode="lin" valueType="num">
                                      <p:cBhvr>
                                        <p:cTn id="5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0" end="0"/>
                                            </p:txEl>
                                          </p:spTgt>
                                        </p:tgtEl>
                                      </p:cBhvr>
                                      <p:to x="100000" y="60000"/>
                                    </p:animScale>
                                    <p:animScale>
                                      <p:cBhvr>
                                        <p:cTn id="63" dur="166" decel="50000">
                                          <p:stCondLst>
                                            <p:cond delay="676"/>
                                          </p:stCondLst>
                                        </p:cTn>
                                        <p:tgtEl>
                                          <p:spTgt spid="3">
                                            <p:txEl>
                                              <p:pRg st="0" end="0"/>
                                            </p:txEl>
                                          </p:spTgt>
                                        </p:tgtEl>
                                      </p:cBhvr>
                                      <p:to x="100000" y="100000"/>
                                    </p:animScale>
                                    <p:animScale>
                                      <p:cBhvr>
                                        <p:cTn id="64" dur="26">
                                          <p:stCondLst>
                                            <p:cond delay="1312"/>
                                          </p:stCondLst>
                                        </p:cTn>
                                        <p:tgtEl>
                                          <p:spTgt spid="3">
                                            <p:txEl>
                                              <p:pRg st="0" end="0"/>
                                            </p:txEl>
                                          </p:spTgt>
                                        </p:tgtEl>
                                      </p:cBhvr>
                                      <p:to x="100000" y="80000"/>
                                    </p:animScale>
                                    <p:animScale>
                                      <p:cBhvr>
                                        <p:cTn id="65" dur="166" decel="50000">
                                          <p:stCondLst>
                                            <p:cond delay="1338"/>
                                          </p:stCondLst>
                                        </p:cTn>
                                        <p:tgtEl>
                                          <p:spTgt spid="3">
                                            <p:txEl>
                                              <p:pRg st="0" end="0"/>
                                            </p:txEl>
                                          </p:spTgt>
                                        </p:tgtEl>
                                      </p:cBhvr>
                                      <p:to x="100000" y="100000"/>
                                    </p:animScale>
                                    <p:animScale>
                                      <p:cBhvr>
                                        <p:cTn id="66" dur="26">
                                          <p:stCondLst>
                                            <p:cond delay="1642"/>
                                          </p:stCondLst>
                                        </p:cTn>
                                        <p:tgtEl>
                                          <p:spTgt spid="3">
                                            <p:txEl>
                                              <p:pRg st="0" end="0"/>
                                            </p:txEl>
                                          </p:spTgt>
                                        </p:tgtEl>
                                      </p:cBhvr>
                                      <p:to x="100000" y="90000"/>
                                    </p:animScale>
                                    <p:animScale>
                                      <p:cBhvr>
                                        <p:cTn id="67" dur="166" decel="50000">
                                          <p:stCondLst>
                                            <p:cond delay="1668"/>
                                          </p:stCondLst>
                                        </p:cTn>
                                        <p:tgtEl>
                                          <p:spTgt spid="3">
                                            <p:txEl>
                                              <p:pRg st="0" end="0"/>
                                            </p:txEl>
                                          </p:spTgt>
                                        </p:tgtEl>
                                      </p:cBhvr>
                                      <p:to x="100000" y="100000"/>
                                    </p:animScale>
                                    <p:animScale>
                                      <p:cBhvr>
                                        <p:cTn id="68" dur="26">
                                          <p:stCondLst>
                                            <p:cond delay="1808"/>
                                          </p:stCondLst>
                                        </p:cTn>
                                        <p:tgtEl>
                                          <p:spTgt spid="3">
                                            <p:txEl>
                                              <p:pRg st="0" end="0"/>
                                            </p:txEl>
                                          </p:spTgt>
                                        </p:tgtEl>
                                      </p:cBhvr>
                                      <p:to x="100000" y="95000"/>
                                    </p:animScale>
                                    <p:animScale>
                                      <p:cBhvr>
                                        <p:cTn id="69"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26</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pic>
        <p:nvPicPr>
          <p:cNvPr id="6146" name="Picture 2" descr="http://media-1.web.britannica.com/eb-media/10/70110-050-BBE15F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3" y="332656"/>
            <a:ext cx="9108481"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976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27</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37567" y="836712"/>
            <a:ext cx="8856984" cy="3970318"/>
          </a:xfrm>
          <a:prstGeom prst="rect">
            <a:avLst/>
          </a:prstGeom>
        </p:spPr>
        <p:txBody>
          <a:bodyPr wrap="square">
            <a:spAutoFit/>
          </a:bodyPr>
          <a:lstStyle/>
          <a:p>
            <a:r>
              <a:rPr lang="en-GB" b="1" dirty="0"/>
              <a:t>Therapeutic cloning</a:t>
            </a:r>
          </a:p>
          <a:p>
            <a:r>
              <a:rPr lang="en-GB" dirty="0"/>
              <a:t>Therapeutic cloning involves </a:t>
            </a:r>
            <a:r>
              <a:rPr lang="en-GB" b="1" dirty="0"/>
              <a:t>stem cell research</a:t>
            </a:r>
            <a:r>
              <a:rPr lang="en-GB" dirty="0"/>
              <a:t>. </a:t>
            </a:r>
            <a:r>
              <a:rPr lang="en-GB" dirty="0" smtClean="0"/>
              <a:t>In therapeutic </a:t>
            </a:r>
            <a:r>
              <a:rPr lang="en-GB" dirty="0"/>
              <a:t>cloning, </a:t>
            </a:r>
            <a:r>
              <a:rPr lang="en-GB" b="1" dirty="0"/>
              <a:t>human embryos are </a:t>
            </a:r>
            <a:r>
              <a:rPr lang="en-GB" b="1" dirty="0" smtClean="0"/>
              <a:t>produced </a:t>
            </a:r>
            <a:r>
              <a:rPr lang="en-GB" dirty="0" smtClean="0"/>
              <a:t>and </a:t>
            </a:r>
            <a:r>
              <a:rPr lang="en-GB" dirty="0"/>
              <a:t>allowed to grow for a few days into a small ball </a:t>
            </a:r>
            <a:r>
              <a:rPr lang="en-GB" dirty="0" smtClean="0"/>
              <a:t>of cells</a:t>
            </a:r>
            <a:r>
              <a:rPr lang="en-GB" dirty="0"/>
              <a:t>. These cells are not yet specialised (totipotent </a:t>
            </a:r>
            <a:r>
              <a:rPr lang="en-GB" dirty="0" smtClean="0"/>
              <a:t>or pluripotent</a:t>
            </a:r>
            <a:r>
              <a:rPr lang="en-GB" dirty="0"/>
              <a:t>) and when SCNT is used, </a:t>
            </a:r>
            <a:r>
              <a:rPr lang="en-GB" b="1" dirty="0"/>
              <a:t>the cells can </a:t>
            </a:r>
            <a:r>
              <a:rPr lang="en-GB" b="1" dirty="0" smtClean="0"/>
              <a:t>grow into </a:t>
            </a:r>
            <a:r>
              <a:rPr lang="en-GB" b="1" dirty="0"/>
              <a:t>any of a large number different specialised </a:t>
            </a:r>
            <a:r>
              <a:rPr lang="en-GB" b="1" dirty="0" smtClean="0"/>
              <a:t>tissues</a:t>
            </a:r>
            <a:r>
              <a:rPr lang="en-GB" dirty="0" smtClean="0"/>
              <a:t>. Other </a:t>
            </a:r>
            <a:r>
              <a:rPr lang="en-GB" dirty="0"/>
              <a:t>sources of stem cells are cells from the </a:t>
            </a:r>
            <a:r>
              <a:rPr lang="en-GB" dirty="0" smtClean="0"/>
              <a:t>umbilical cord </a:t>
            </a:r>
            <a:r>
              <a:rPr lang="en-GB" dirty="0"/>
              <a:t>or cells from aborted </a:t>
            </a:r>
            <a:r>
              <a:rPr lang="en-GB" dirty="0" smtClean="0"/>
              <a:t>foetuses.</a:t>
            </a:r>
          </a:p>
          <a:p>
            <a:endParaRPr lang="en-GB" dirty="0"/>
          </a:p>
          <a:p>
            <a:r>
              <a:rPr lang="en-GB" dirty="0"/>
              <a:t>Therapeutic cloning often aims at cell therapy </a:t>
            </a:r>
            <a:r>
              <a:rPr lang="en-GB" dirty="0" smtClean="0"/>
              <a:t>where </a:t>
            </a:r>
            <a:r>
              <a:rPr lang="en-GB" b="1" dirty="0" smtClean="0"/>
              <a:t>diseased </a:t>
            </a:r>
            <a:r>
              <a:rPr lang="en-GB" b="1" dirty="0"/>
              <a:t>cells are replaced with healthy ones</a:t>
            </a:r>
            <a:r>
              <a:rPr lang="en-GB" dirty="0"/>
              <a:t>. Cell </a:t>
            </a:r>
            <a:r>
              <a:rPr lang="en-GB" dirty="0" smtClean="0"/>
              <a:t>therapy is </a:t>
            </a:r>
            <a:r>
              <a:rPr lang="en-GB" dirty="0"/>
              <a:t>used for people suffering from Parkinson‘s </a:t>
            </a:r>
            <a:r>
              <a:rPr lang="en-GB" dirty="0" smtClean="0"/>
              <a:t>disease but </a:t>
            </a:r>
            <a:r>
              <a:rPr lang="en-GB" dirty="0"/>
              <a:t>may also be possible when a patient has spinal </a:t>
            </a:r>
            <a:r>
              <a:rPr lang="en-GB" dirty="0" smtClean="0"/>
              <a:t>cord injury. Bone </a:t>
            </a:r>
            <a:r>
              <a:rPr lang="en-GB" dirty="0"/>
              <a:t>marrow transplants for patients with </a:t>
            </a:r>
            <a:r>
              <a:rPr lang="en-GB" dirty="0" smtClean="0"/>
              <a:t>leukaemia, new </a:t>
            </a:r>
            <a:r>
              <a:rPr lang="en-GB" dirty="0"/>
              <a:t>skin cells for burn victims and to grow new </a:t>
            </a:r>
            <a:r>
              <a:rPr lang="en-GB" dirty="0" smtClean="0"/>
              <a:t>corneas for </a:t>
            </a:r>
            <a:r>
              <a:rPr lang="en-GB" dirty="0"/>
              <a:t>some forms of visual impairments are examples </a:t>
            </a:r>
            <a:r>
              <a:rPr lang="en-GB" dirty="0" smtClean="0"/>
              <a:t>of therapeutic </a:t>
            </a:r>
            <a:r>
              <a:rPr lang="en-GB" dirty="0"/>
              <a:t>cloning already in use.</a:t>
            </a:r>
            <a:endParaRPr lang="en-GB" dirty="0"/>
          </a:p>
        </p:txBody>
      </p:sp>
      <p:grpSp>
        <p:nvGrpSpPr>
          <p:cNvPr id="6" name="Group 5"/>
          <p:cNvGrpSpPr/>
          <p:nvPr/>
        </p:nvGrpSpPr>
        <p:grpSpPr>
          <a:xfrm>
            <a:off x="266192" y="188640"/>
            <a:ext cx="8568953" cy="436976"/>
            <a:chOff x="0" y="5177591"/>
            <a:chExt cx="8568953" cy="436976"/>
          </a:xfrm>
          <a:scene3d>
            <a:camera prst="orthographicFront"/>
            <a:lightRig rig="flat" dir="t"/>
          </a:scene3d>
        </p:grpSpPr>
        <p:sp>
          <p:nvSpPr>
            <p:cNvPr id="7" name="Rounded Rectangle 6"/>
            <p:cNvSpPr/>
            <p:nvPr/>
          </p:nvSpPr>
          <p:spPr>
            <a:xfrm>
              <a:off x="0" y="5177591"/>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5198922"/>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smtClean="0"/>
                <a:t>4.4.12 Outline a technique for cloning using differentiated animal cells.</a:t>
              </a:r>
              <a:endParaRPr lang="en-GB" kern="1200"/>
            </a:p>
          </p:txBody>
        </p:sp>
      </p:grpSp>
    </p:spTree>
    <p:extLst>
      <p:ext uri="{BB962C8B-B14F-4D97-AF65-F5344CB8AC3E}">
        <p14:creationId xmlns:p14="http://schemas.microsoft.com/office/powerpoint/2010/main" val="221236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28</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265943" y="836712"/>
            <a:ext cx="8820472" cy="5078313"/>
          </a:xfrm>
          <a:prstGeom prst="rect">
            <a:avLst/>
          </a:prstGeom>
        </p:spPr>
        <p:txBody>
          <a:bodyPr wrap="square">
            <a:spAutoFit/>
          </a:bodyPr>
          <a:lstStyle/>
          <a:p>
            <a:r>
              <a:rPr lang="en-GB" dirty="0"/>
              <a:t>A large number of websites can be found on the </a:t>
            </a:r>
            <a:r>
              <a:rPr lang="en-GB" b="1" dirty="0" smtClean="0"/>
              <a:t>ethical issues </a:t>
            </a:r>
            <a:r>
              <a:rPr lang="en-GB" b="1" dirty="0"/>
              <a:t>of cloning</a:t>
            </a:r>
            <a:r>
              <a:rPr lang="en-GB" dirty="0"/>
              <a:t>.</a:t>
            </a:r>
          </a:p>
          <a:p>
            <a:r>
              <a:rPr lang="en-GB" dirty="0"/>
              <a:t>Arguments in favour of therapeutic cloning focus </a:t>
            </a:r>
            <a:r>
              <a:rPr lang="en-GB" dirty="0" smtClean="0"/>
              <a:t>on: </a:t>
            </a:r>
          </a:p>
          <a:p>
            <a:pPr marL="285750" indent="-285750">
              <a:buFont typeface="Arial" panose="020B0604020202020204" pitchFamily="34" charset="0"/>
              <a:buChar char="•"/>
            </a:pPr>
            <a:r>
              <a:rPr lang="en-GB" dirty="0" smtClean="0"/>
              <a:t>the </a:t>
            </a:r>
            <a:r>
              <a:rPr lang="en-GB" dirty="0"/>
              <a:t>ability to cure serious diseases with cell </a:t>
            </a:r>
            <a:r>
              <a:rPr lang="en-GB" dirty="0" smtClean="0"/>
              <a:t>therapy: currently leukaemia </a:t>
            </a:r>
            <a:r>
              <a:rPr lang="en-GB" dirty="0"/>
              <a:t>and in the future possibly </a:t>
            </a:r>
            <a:r>
              <a:rPr lang="en-GB" dirty="0" smtClean="0"/>
              <a:t>cancer and </a:t>
            </a:r>
            <a:r>
              <a:rPr lang="en-GB" dirty="0"/>
              <a:t>diabetes.</a:t>
            </a:r>
          </a:p>
          <a:p>
            <a:endParaRPr lang="en-GB" dirty="0" smtClean="0"/>
          </a:p>
          <a:p>
            <a:r>
              <a:rPr lang="en-GB" dirty="0" smtClean="0"/>
              <a:t>Some </a:t>
            </a:r>
            <a:r>
              <a:rPr lang="en-GB" dirty="0"/>
              <a:t>of the concerns raised about therapeutic </a:t>
            </a:r>
            <a:r>
              <a:rPr lang="en-GB" dirty="0" smtClean="0"/>
              <a:t>cloning relate </a:t>
            </a:r>
            <a:r>
              <a:rPr lang="en-GB" dirty="0"/>
              <a:t>to :</a:t>
            </a:r>
          </a:p>
          <a:p>
            <a:pPr marL="285750" indent="-285750">
              <a:buFont typeface="Arial" panose="020B0604020202020204" pitchFamily="34" charset="0"/>
              <a:buChar char="•"/>
            </a:pPr>
            <a:r>
              <a:rPr lang="en-GB" dirty="0"/>
              <a:t>fears of it leading to reproductive cloning;</a:t>
            </a:r>
          </a:p>
          <a:p>
            <a:pPr marL="285750" indent="-285750">
              <a:buFont typeface="Arial" panose="020B0604020202020204" pitchFamily="34" charset="0"/>
              <a:buChar char="•"/>
            </a:pPr>
            <a:r>
              <a:rPr lang="en-GB" dirty="0"/>
              <a:t>use of embryonic stem cells involves the creation </a:t>
            </a:r>
            <a:r>
              <a:rPr lang="en-GB" dirty="0" smtClean="0"/>
              <a:t>and destruction </a:t>
            </a:r>
            <a:r>
              <a:rPr lang="en-GB" dirty="0"/>
              <a:t>of human embryos (although it is </a:t>
            </a:r>
            <a:r>
              <a:rPr lang="en-GB" dirty="0" smtClean="0"/>
              <a:t>possible to </a:t>
            </a:r>
            <a:r>
              <a:rPr lang="en-GB" dirty="0"/>
              <a:t>use embryos left over from IVF treatment </a:t>
            </a:r>
            <a:r>
              <a:rPr lang="en-GB" dirty="0" smtClean="0"/>
              <a:t>which would </a:t>
            </a:r>
            <a:r>
              <a:rPr lang="en-GB" dirty="0"/>
              <a:t>be destroyed anyway);</a:t>
            </a:r>
          </a:p>
          <a:p>
            <a:pPr marL="285750" indent="-285750">
              <a:buFont typeface="Arial" panose="020B0604020202020204" pitchFamily="34" charset="0"/>
              <a:buChar char="•"/>
            </a:pPr>
            <a:r>
              <a:rPr lang="en-GB" dirty="0"/>
              <a:t>embryonic stem cells are capable of many </a:t>
            </a:r>
            <a:r>
              <a:rPr lang="en-GB" dirty="0" smtClean="0"/>
              <a:t>divisions and </a:t>
            </a:r>
            <a:r>
              <a:rPr lang="en-GB" dirty="0"/>
              <a:t>may turn </a:t>
            </a:r>
            <a:r>
              <a:rPr lang="en-GB" dirty="0" smtClean="0"/>
              <a:t>into tumours.</a:t>
            </a:r>
          </a:p>
          <a:p>
            <a:r>
              <a:rPr lang="en-GB" dirty="0" smtClean="0"/>
              <a:t> </a:t>
            </a:r>
          </a:p>
          <a:p>
            <a:r>
              <a:rPr lang="en-GB" dirty="0" smtClean="0"/>
              <a:t>Ethical </a:t>
            </a:r>
            <a:r>
              <a:rPr lang="en-GB" dirty="0"/>
              <a:t>aspects of cloning are difficult to discuss since </a:t>
            </a:r>
            <a:r>
              <a:rPr lang="en-GB" b="1" dirty="0" smtClean="0"/>
              <a:t>a lot </a:t>
            </a:r>
            <a:r>
              <a:rPr lang="en-GB" b="1" dirty="0"/>
              <a:t>of the benefits are currently not yet realised</a:t>
            </a:r>
            <a:r>
              <a:rPr lang="en-GB" dirty="0"/>
              <a:t>. They </a:t>
            </a:r>
            <a:r>
              <a:rPr lang="en-GB" dirty="0" smtClean="0"/>
              <a:t>are potential </a:t>
            </a:r>
            <a:r>
              <a:rPr lang="en-GB" dirty="0"/>
              <a:t>benefits. Likewise, some of the disadvantages </a:t>
            </a:r>
            <a:r>
              <a:rPr lang="en-GB" dirty="0" smtClean="0"/>
              <a:t>are </a:t>
            </a:r>
            <a:r>
              <a:rPr lang="en-GB" dirty="0"/>
              <a:t>still unknown because we are not (yet?) cloning at a large</a:t>
            </a:r>
          </a:p>
          <a:p>
            <a:r>
              <a:rPr lang="en-GB" dirty="0"/>
              <a:t>scale. This could be an argument for </a:t>
            </a:r>
            <a:r>
              <a:rPr lang="en-GB" b="1" dirty="0"/>
              <a:t>carefully </a:t>
            </a:r>
            <a:r>
              <a:rPr lang="en-GB" b="1" dirty="0" smtClean="0"/>
              <a:t>monitoring and </a:t>
            </a:r>
            <a:r>
              <a:rPr lang="en-GB" b="1" dirty="0"/>
              <a:t>regularly evaluating the results </a:t>
            </a:r>
            <a:r>
              <a:rPr lang="en-GB" dirty="0"/>
              <a:t>of any </a:t>
            </a:r>
            <a:r>
              <a:rPr lang="en-GB" dirty="0" smtClean="0"/>
              <a:t>technological advances</a:t>
            </a:r>
            <a:r>
              <a:rPr lang="en-GB" dirty="0"/>
              <a:t>.</a:t>
            </a:r>
            <a:endParaRPr lang="en-GB" dirty="0"/>
          </a:p>
        </p:txBody>
      </p:sp>
      <p:grpSp>
        <p:nvGrpSpPr>
          <p:cNvPr id="6" name="Group 5"/>
          <p:cNvGrpSpPr/>
          <p:nvPr/>
        </p:nvGrpSpPr>
        <p:grpSpPr>
          <a:xfrm>
            <a:off x="231234" y="188640"/>
            <a:ext cx="8568953" cy="436976"/>
            <a:chOff x="0" y="5646248"/>
            <a:chExt cx="8568953" cy="436976"/>
          </a:xfrm>
          <a:scene3d>
            <a:camera prst="orthographicFront"/>
            <a:lightRig rig="flat" dir="t"/>
          </a:scene3d>
        </p:grpSpPr>
        <p:sp>
          <p:nvSpPr>
            <p:cNvPr id="7" name="Rounded Rectangle 6"/>
            <p:cNvSpPr/>
            <p:nvPr/>
          </p:nvSpPr>
          <p:spPr>
            <a:xfrm>
              <a:off x="0" y="5646248"/>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5667579"/>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2000" kern="1200" smtClean="0"/>
                <a:t>4.4.13 Discuss the ethical issues of therapeutic cloning in humans.</a:t>
              </a:r>
              <a:endParaRPr lang="en-GB" sz="2000" kern="1200"/>
            </a:p>
          </p:txBody>
        </p:sp>
      </p:grpSp>
      <p:sp>
        <p:nvSpPr>
          <p:cNvPr id="3" name="TextBox 2"/>
          <p:cNvSpPr txBox="1"/>
          <p:nvPr/>
        </p:nvSpPr>
        <p:spPr>
          <a:xfrm>
            <a:off x="1190886" y="5915025"/>
            <a:ext cx="6649648" cy="646331"/>
          </a:xfrm>
          <a:prstGeom prst="rect">
            <a:avLst/>
          </a:prstGeom>
          <a:noFill/>
        </p:spPr>
        <p:txBody>
          <a:bodyPr wrap="square" rtlCol="0">
            <a:spAutoFit/>
          </a:bodyPr>
          <a:lstStyle/>
          <a:p>
            <a:r>
              <a:rPr lang="en-GB" b="1" dirty="0" smtClean="0">
                <a:solidFill>
                  <a:schemeClr val="accent1"/>
                </a:solidFill>
              </a:rPr>
              <a:t>Please remember all the discussions we had in class, the IB accepts any other valid example)</a:t>
            </a:r>
            <a:endParaRPr lang="en-GB" b="1" dirty="0">
              <a:solidFill>
                <a:schemeClr val="accent1"/>
              </a:solidFill>
            </a:endParaRPr>
          </a:p>
        </p:txBody>
      </p:sp>
    </p:spTree>
    <p:extLst>
      <p:ext uri="{BB962C8B-B14F-4D97-AF65-F5344CB8AC3E}">
        <p14:creationId xmlns:p14="http://schemas.microsoft.com/office/powerpoint/2010/main" val="165810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Effect transition="in" filter="fade">
                                      <p:cBhvr>
                                        <p:cTn id="70" dur="1000"/>
                                        <p:tgtEl>
                                          <p:spTgt spid="2">
                                            <p:txEl>
                                              <p:pRg st="10" end="10"/>
                                            </p:txEl>
                                          </p:spTgt>
                                        </p:tgtEl>
                                      </p:cBhvr>
                                    </p:animEffect>
                                    <p:anim calcmode="lin" valueType="num">
                                      <p:cBhvr>
                                        <p:cTn id="7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down)">
                                      <p:cBhvr>
                                        <p:cTn id="77" dur="580">
                                          <p:stCondLst>
                                            <p:cond delay="0"/>
                                          </p:stCondLst>
                                        </p:cTn>
                                        <p:tgtEl>
                                          <p:spTgt spid="3"/>
                                        </p:tgtEl>
                                      </p:cBhvr>
                                    </p:animEffect>
                                    <p:anim calcmode="lin" valueType="num">
                                      <p:cBhvr>
                                        <p:cTn id="7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gtEl>
                                      </p:cBhvr>
                                      <p:to x="100000" y="60000"/>
                                    </p:animScale>
                                    <p:animScale>
                                      <p:cBhvr>
                                        <p:cTn id="84" dur="166" decel="50000">
                                          <p:stCondLst>
                                            <p:cond delay="676"/>
                                          </p:stCondLst>
                                        </p:cTn>
                                        <p:tgtEl>
                                          <p:spTgt spid="3"/>
                                        </p:tgtEl>
                                      </p:cBhvr>
                                      <p:to x="100000" y="100000"/>
                                    </p:animScale>
                                    <p:animScale>
                                      <p:cBhvr>
                                        <p:cTn id="85" dur="26">
                                          <p:stCondLst>
                                            <p:cond delay="1312"/>
                                          </p:stCondLst>
                                        </p:cTn>
                                        <p:tgtEl>
                                          <p:spTgt spid="3"/>
                                        </p:tgtEl>
                                      </p:cBhvr>
                                      <p:to x="100000" y="80000"/>
                                    </p:animScale>
                                    <p:animScale>
                                      <p:cBhvr>
                                        <p:cTn id="86" dur="166" decel="50000">
                                          <p:stCondLst>
                                            <p:cond delay="1338"/>
                                          </p:stCondLst>
                                        </p:cTn>
                                        <p:tgtEl>
                                          <p:spTgt spid="3"/>
                                        </p:tgtEl>
                                      </p:cBhvr>
                                      <p:to x="100000" y="100000"/>
                                    </p:animScale>
                                    <p:animScale>
                                      <p:cBhvr>
                                        <p:cTn id="87" dur="26">
                                          <p:stCondLst>
                                            <p:cond delay="1642"/>
                                          </p:stCondLst>
                                        </p:cTn>
                                        <p:tgtEl>
                                          <p:spTgt spid="3"/>
                                        </p:tgtEl>
                                      </p:cBhvr>
                                      <p:to x="100000" y="90000"/>
                                    </p:animScale>
                                    <p:animScale>
                                      <p:cBhvr>
                                        <p:cTn id="88" dur="166" decel="50000">
                                          <p:stCondLst>
                                            <p:cond delay="1668"/>
                                          </p:stCondLst>
                                        </p:cTn>
                                        <p:tgtEl>
                                          <p:spTgt spid="3"/>
                                        </p:tgtEl>
                                      </p:cBhvr>
                                      <p:to x="100000" y="100000"/>
                                    </p:animScale>
                                    <p:animScale>
                                      <p:cBhvr>
                                        <p:cTn id="89" dur="26">
                                          <p:stCondLst>
                                            <p:cond delay="1808"/>
                                          </p:stCondLst>
                                        </p:cTn>
                                        <p:tgtEl>
                                          <p:spTgt spid="3"/>
                                        </p:tgtEl>
                                      </p:cBhvr>
                                      <p:to x="100000" y="95000"/>
                                    </p:animScale>
                                    <p:animScale>
                                      <p:cBhvr>
                                        <p:cTn id="9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Topic 4: </a:t>
            </a:r>
            <a:r>
              <a:rPr lang="en-GB" dirty="0" smtClean="0">
                <a:solidFill>
                  <a:schemeClr val="bg1">
                    <a:lumMod val="65000"/>
                  </a:schemeClr>
                </a:solidFill>
              </a:rPr>
              <a:t>Genetics</a:t>
            </a:r>
            <a:endParaRPr lang="en-GB" dirty="0">
              <a:solidFill>
                <a:schemeClr val="bg1">
                  <a:lumMod val="65000"/>
                </a:schemeClr>
              </a:solidFill>
            </a:endParaRPr>
          </a:p>
        </p:txBody>
      </p:sp>
      <p:sp>
        <p:nvSpPr>
          <p:cNvPr id="3" name="Subtitle 2"/>
          <p:cNvSpPr>
            <a:spLocks noGrp="1"/>
          </p:cNvSpPr>
          <p:nvPr>
            <p:ph type="subTitle" idx="1"/>
          </p:nvPr>
        </p:nvSpPr>
        <p:spPr>
          <a:xfrm>
            <a:off x="4753302" y="4581128"/>
            <a:ext cx="3419098" cy="936104"/>
          </a:xfrm>
        </p:spPr>
        <p:txBody>
          <a:bodyPr>
            <a:noAutofit/>
          </a:bodyPr>
          <a:lstStyle/>
          <a:p>
            <a:r>
              <a:rPr lang="en-GB" sz="2400" dirty="0" smtClean="0">
                <a:solidFill>
                  <a:srgbClr val="C00000"/>
                </a:solidFill>
              </a:rPr>
              <a:t>4.4 Genetic Engineering and Biotechnology</a:t>
            </a:r>
            <a:endParaRPr lang="en-GB" sz="24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6550" cy="914400"/>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US" dirty="0" smtClean="0"/>
              <a:t>IB Biology SFP - Mark Polko</a:t>
            </a:r>
            <a:endParaRPr lang="en-US" dirty="0"/>
          </a:p>
        </p:txBody>
      </p:sp>
      <p:sp>
        <p:nvSpPr>
          <p:cNvPr id="8" name="Slide Number Placeholder 7"/>
          <p:cNvSpPr>
            <a:spLocks noGrp="1"/>
          </p:cNvSpPr>
          <p:nvPr>
            <p:ph type="sldNum" sz="quarter" idx="12"/>
          </p:nvPr>
        </p:nvSpPr>
        <p:spPr/>
        <p:txBody>
          <a:bodyPr/>
          <a:lstStyle/>
          <a:p>
            <a:fld id="{6E2D2B3B-882E-40F3-A32F-6DD516915044}" type="slidenum">
              <a:rPr lang="en-US" smtClean="0"/>
              <a:pPr/>
              <a:t>29</a:t>
            </a:fld>
            <a:endParaRPr lang="en-US" dirty="0"/>
          </a:p>
        </p:txBody>
      </p:sp>
      <p:sp>
        <p:nvSpPr>
          <p:cNvPr id="10" name="Rectangle 9"/>
          <p:cNvSpPr/>
          <p:nvPr/>
        </p:nvSpPr>
        <p:spPr>
          <a:xfrm>
            <a:off x="4644008" y="0"/>
            <a:ext cx="3528392" cy="2276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178" y="-1"/>
            <a:ext cx="3674230" cy="239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303" y="2561844"/>
            <a:ext cx="3576096" cy="27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178" y="304823"/>
            <a:ext cx="1088504" cy="239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896" y="180594"/>
            <a:ext cx="1160512" cy="239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www.earthtimes.org/nsimages/files/genetic_engineering_gm_encyclopaed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896" y="180594"/>
            <a:ext cx="3391122" cy="226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229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8" name="Group 7"/>
          <p:cNvGrpSpPr/>
          <p:nvPr/>
        </p:nvGrpSpPr>
        <p:grpSpPr>
          <a:xfrm>
            <a:off x="266192" y="188640"/>
            <a:ext cx="8568953" cy="720080"/>
            <a:chOff x="0" y="22367"/>
            <a:chExt cx="8568953" cy="436976"/>
          </a:xfrm>
          <a:scene3d>
            <a:camera prst="orthographicFront"/>
            <a:lightRig rig="flat" dir="t"/>
          </a:scene3d>
        </p:grpSpPr>
        <p:sp>
          <p:nvSpPr>
            <p:cNvPr id="13" name="Rounded Rectangle 12"/>
            <p:cNvSpPr/>
            <p:nvPr/>
          </p:nvSpPr>
          <p:spPr>
            <a:xfrm>
              <a:off x="0" y="22367"/>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4" name="Rounded Rectangle 4"/>
            <p:cNvSpPr/>
            <p:nvPr/>
          </p:nvSpPr>
          <p:spPr>
            <a:xfrm>
              <a:off x="21331" y="43698"/>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600" kern="1200" smtClean="0"/>
                <a:t>4.4.1 Outline the use of polymerase chain reaction (PCR) to copy and amplify minute quantities of DNA.</a:t>
              </a:r>
              <a:endParaRPr lang="en-GB" sz="1600" kern="1200"/>
            </a:p>
          </p:txBody>
        </p:sp>
      </p:grpSp>
      <p:sp>
        <p:nvSpPr>
          <p:cNvPr id="2" name="Rectangle 1"/>
          <p:cNvSpPr/>
          <p:nvPr/>
        </p:nvSpPr>
        <p:spPr>
          <a:xfrm>
            <a:off x="242273" y="1124744"/>
            <a:ext cx="4688483" cy="3970318"/>
          </a:xfrm>
          <a:prstGeom prst="rect">
            <a:avLst/>
          </a:prstGeom>
        </p:spPr>
        <p:txBody>
          <a:bodyPr wrap="square">
            <a:spAutoFit/>
          </a:bodyPr>
          <a:lstStyle/>
          <a:p>
            <a:r>
              <a:rPr lang="en-GB" dirty="0"/>
              <a:t>PCR stands for </a:t>
            </a:r>
            <a:r>
              <a:rPr lang="en-GB" b="1" dirty="0"/>
              <a:t>polymerase chain reaction.</a:t>
            </a:r>
            <a:r>
              <a:rPr lang="en-GB" dirty="0"/>
              <a:t> </a:t>
            </a:r>
            <a:r>
              <a:rPr lang="en-GB" dirty="0" smtClean="0"/>
              <a:t>When researchers </a:t>
            </a:r>
            <a:r>
              <a:rPr lang="en-GB" dirty="0"/>
              <a:t>want to study a particular sequence of </a:t>
            </a:r>
            <a:r>
              <a:rPr lang="en-GB" dirty="0" smtClean="0"/>
              <a:t>DNA, they </a:t>
            </a:r>
            <a:r>
              <a:rPr lang="en-GB" dirty="0"/>
              <a:t>need many (identical) copies of it. The </a:t>
            </a:r>
            <a:r>
              <a:rPr lang="en-GB" dirty="0" smtClean="0"/>
              <a:t>traditional method </a:t>
            </a:r>
            <a:r>
              <a:rPr lang="en-GB" dirty="0"/>
              <a:t>of cloning (using plasmids) takes a lot of time </a:t>
            </a:r>
            <a:r>
              <a:rPr lang="en-GB" dirty="0" smtClean="0"/>
              <a:t>and work</a:t>
            </a:r>
            <a:r>
              <a:rPr lang="en-GB" dirty="0"/>
              <a:t>.</a:t>
            </a:r>
          </a:p>
          <a:p>
            <a:r>
              <a:rPr lang="en-GB" dirty="0"/>
              <a:t>Instead, a ‘</a:t>
            </a:r>
            <a:r>
              <a:rPr lang="en-GB" b="1" dirty="0"/>
              <a:t>photocopier for DNA</a:t>
            </a:r>
            <a:r>
              <a:rPr lang="en-GB" dirty="0"/>
              <a:t>’ is used, which </a:t>
            </a:r>
            <a:r>
              <a:rPr lang="en-GB" dirty="0" smtClean="0"/>
              <a:t>is essentially </a:t>
            </a:r>
            <a:r>
              <a:rPr lang="en-GB" dirty="0"/>
              <a:t>what the PCR does. It uses enzymes to </a:t>
            </a:r>
            <a:r>
              <a:rPr lang="en-GB" dirty="0" smtClean="0"/>
              <a:t>replicate DNA </a:t>
            </a:r>
            <a:r>
              <a:rPr lang="en-GB" dirty="0"/>
              <a:t>so no living organisms (e.g. bacteria or yeast) </a:t>
            </a:r>
            <a:r>
              <a:rPr lang="en-GB" dirty="0" smtClean="0"/>
              <a:t>are required</a:t>
            </a:r>
            <a:r>
              <a:rPr lang="en-GB" dirty="0"/>
              <a:t>. The process for PCR was developed in 1983 </a:t>
            </a:r>
            <a:r>
              <a:rPr lang="en-GB" dirty="0" smtClean="0"/>
              <a:t>by </a:t>
            </a:r>
            <a:r>
              <a:rPr lang="en-GB" dirty="0" err="1" smtClean="0"/>
              <a:t>Kary</a:t>
            </a:r>
            <a:r>
              <a:rPr lang="en-GB" dirty="0" smtClean="0"/>
              <a:t> </a:t>
            </a:r>
            <a:r>
              <a:rPr lang="en-GB" dirty="0"/>
              <a:t>Mullis who received a Nobel prize in 1993 for </a:t>
            </a:r>
            <a:r>
              <a:rPr lang="en-GB" dirty="0" smtClean="0"/>
              <a:t>his work</a:t>
            </a:r>
            <a:r>
              <a:rPr lang="en-GB" dirty="0"/>
              <a:t>.</a:t>
            </a:r>
          </a:p>
        </p:txBody>
      </p:sp>
      <p:pic>
        <p:nvPicPr>
          <p:cNvPr id="2050" name="Picture 2" descr="http://scienceblogs.com/insolence/wp-content/blogs.dir/445/files/2012/04/i-2b771ce908cdcfd17c0a348b0076e511-PC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756" y="908720"/>
            <a:ext cx="41433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down)">
                                      <p:cBhvr>
                                        <p:cTn id="14" dur="580">
                                          <p:stCondLst>
                                            <p:cond delay="0"/>
                                          </p:stCondLst>
                                        </p:cTn>
                                        <p:tgtEl>
                                          <p:spTgt spid="2050"/>
                                        </p:tgtEl>
                                      </p:cBhvr>
                                    </p:animEffect>
                                    <p:anim calcmode="lin" valueType="num">
                                      <p:cBhvr>
                                        <p:cTn id="15"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0" dur="26">
                                          <p:stCondLst>
                                            <p:cond delay="650"/>
                                          </p:stCondLst>
                                        </p:cTn>
                                        <p:tgtEl>
                                          <p:spTgt spid="2050"/>
                                        </p:tgtEl>
                                      </p:cBhvr>
                                      <p:to x="100000" y="60000"/>
                                    </p:animScale>
                                    <p:animScale>
                                      <p:cBhvr>
                                        <p:cTn id="21" dur="166" decel="50000">
                                          <p:stCondLst>
                                            <p:cond delay="676"/>
                                          </p:stCondLst>
                                        </p:cTn>
                                        <p:tgtEl>
                                          <p:spTgt spid="2050"/>
                                        </p:tgtEl>
                                      </p:cBhvr>
                                      <p:to x="100000" y="100000"/>
                                    </p:animScale>
                                    <p:animScale>
                                      <p:cBhvr>
                                        <p:cTn id="22" dur="26">
                                          <p:stCondLst>
                                            <p:cond delay="1312"/>
                                          </p:stCondLst>
                                        </p:cTn>
                                        <p:tgtEl>
                                          <p:spTgt spid="2050"/>
                                        </p:tgtEl>
                                      </p:cBhvr>
                                      <p:to x="100000" y="80000"/>
                                    </p:animScale>
                                    <p:animScale>
                                      <p:cBhvr>
                                        <p:cTn id="23" dur="166" decel="50000">
                                          <p:stCondLst>
                                            <p:cond delay="1338"/>
                                          </p:stCondLst>
                                        </p:cTn>
                                        <p:tgtEl>
                                          <p:spTgt spid="2050"/>
                                        </p:tgtEl>
                                      </p:cBhvr>
                                      <p:to x="100000" y="100000"/>
                                    </p:animScale>
                                    <p:animScale>
                                      <p:cBhvr>
                                        <p:cTn id="24" dur="26">
                                          <p:stCondLst>
                                            <p:cond delay="1642"/>
                                          </p:stCondLst>
                                        </p:cTn>
                                        <p:tgtEl>
                                          <p:spTgt spid="2050"/>
                                        </p:tgtEl>
                                      </p:cBhvr>
                                      <p:to x="100000" y="90000"/>
                                    </p:animScale>
                                    <p:animScale>
                                      <p:cBhvr>
                                        <p:cTn id="25" dur="166" decel="50000">
                                          <p:stCondLst>
                                            <p:cond delay="1668"/>
                                          </p:stCondLst>
                                        </p:cTn>
                                        <p:tgtEl>
                                          <p:spTgt spid="2050"/>
                                        </p:tgtEl>
                                      </p:cBhvr>
                                      <p:to x="100000" y="100000"/>
                                    </p:animScale>
                                    <p:animScale>
                                      <p:cBhvr>
                                        <p:cTn id="26" dur="26">
                                          <p:stCondLst>
                                            <p:cond delay="1808"/>
                                          </p:stCondLst>
                                        </p:cTn>
                                        <p:tgtEl>
                                          <p:spTgt spid="2050"/>
                                        </p:tgtEl>
                                      </p:cBhvr>
                                      <p:to x="100000" y="95000"/>
                                    </p:animScale>
                                    <p:animScale>
                                      <p:cBhvr>
                                        <p:cTn id="27"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246197" y="1196752"/>
            <a:ext cx="8640960" cy="4801314"/>
          </a:xfrm>
          <a:prstGeom prst="rect">
            <a:avLst/>
          </a:prstGeom>
        </p:spPr>
        <p:txBody>
          <a:bodyPr wrap="square">
            <a:spAutoFit/>
          </a:bodyPr>
          <a:lstStyle/>
          <a:p>
            <a:r>
              <a:rPr lang="en-GB" b="1" dirty="0"/>
              <a:t>The principle of </a:t>
            </a:r>
            <a:r>
              <a:rPr lang="en-GB" b="1" dirty="0" smtClean="0"/>
              <a:t>PCR </a:t>
            </a:r>
          </a:p>
          <a:p>
            <a:pPr marL="285750" indent="-285750">
              <a:buFont typeface="Arial" panose="020B0604020202020204" pitchFamily="34" charset="0"/>
              <a:buChar char="•"/>
            </a:pPr>
            <a:r>
              <a:rPr lang="en-GB" dirty="0" smtClean="0"/>
              <a:t>The </a:t>
            </a:r>
            <a:r>
              <a:rPr lang="en-GB" dirty="0"/>
              <a:t>desired DNA is </a:t>
            </a:r>
            <a:r>
              <a:rPr lang="en-GB" b="1" dirty="0"/>
              <a:t>heated which breaks the </a:t>
            </a:r>
            <a:r>
              <a:rPr lang="en-GB" b="1" dirty="0" smtClean="0"/>
              <a:t>hydrogen bonds </a:t>
            </a:r>
            <a:r>
              <a:rPr lang="en-GB" dirty="0"/>
              <a:t>between the strands of the double helix so </a:t>
            </a:r>
            <a:r>
              <a:rPr lang="en-GB" dirty="0" smtClean="0"/>
              <a:t>that they </a:t>
            </a:r>
            <a:r>
              <a:rPr lang="en-GB" dirty="0"/>
              <a:t>separate. </a:t>
            </a:r>
            <a:endParaRPr lang="en-GB" dirty="0" smtClean="0"/>
          </a:p>
          <a:p>
            <a:pPr marL="285750" indent="-285750">
              <a:buFont typeface="Arial" panose="020B0604020202020204" pitchFamily="34" charset="0"/>
              <a:buChar char="•"/>
            </a:pPr>
            <a:r>
              <a:rPr lang="en-GB" b="1" dirty="0" smtClean="0"/>
              <a:t>Primers </a:t>
            </a:r>
            <a:r>
              <a:rPr lang="en-GB" b="1" dirty="0"/>
              <a:t>are added </a:t>
            </a:r>
            <a:r>
              <a:rPr lang="en-GB" dirty="0"/>
              <a:t>to start the </a:t>
            </a:r>
            <a:r>
              <a:rPr lang="en-GB" dirty="0" smtClean="0"/>
              <a:t>process of </a:t>
            </a:r>
            <a:r>
              <a:rPr lang="en-GB" b="1" dirty="0"/>
              <a:t>DNA </a:t>
            </a:r>
            <a:r>
              <a:rPr lang="en-GB" b="1" dirty="0" smtClean="0"/>
              <a:t>replication</a:t>
            </a:r>
            <a:r>
              <a:rPr lang="en-GB" dirty="0" smtClean="0"/>
              <a:t>. </a:t>
            </a:r>
          </a:p>
          <a:p>
            <a:pPr marL="285750" indent="-285750">
              <a:buFont typeface="Arial" panose="020B0604020202020204" pitchFamily="34" charset="0"/>
              <a:buChar char="•"/>
            </a:pPr>
            <a:r>
              <a:rPr lang="en-GB" dirty="0" smtClean="0"/>
              <a:t>As </a:t>
            </a:r>
            <a:r>
              <a:rPr lang="en-GB" dirty="0"/>
              <a:t>the mixture </a:t>
            </a:r>
            <a:r>
              <a:rPr lang="en-GB" dirty="0" smtClean="0"/>
              <a:t>is </a:t>
            </a:r>
            <a:r>
              <a:rPr lang="en-GB" b="1" dirty="0" smtClean="0"/>
              <a:t>cooled</a:t>
            </a:r>
            <a:r>
              <a:rPr lang="en-GB" dirty="0"/>
              <a:t>, the </a:t>
            </a:r>
            <a:r>
              <a:rPr lang="en-GB" b="1" dirty="0"/>
              <a:t>primers bond </a:t>
            </a:r>
            <a:r>
              <a:rPr lang="en-GB" dirty="0"/>
              <a:t>to the original, but now </a:t>
            </a:r>
            <a:r>
              <a:rPr lang="en-GB" dirty="0" smtClean="0"/>
              <a:t>single stranded</a:t>
            </a:r>
            <a:r>
              <a:rPr lang="en-GB" dirty="0"/>
              <a:t>, DNA molecules (through hydrogen </a:t>
            </a:r>
            <a:r>
              <a:rPr lang="en-GB" dirty="0" smtClean="0"/>
              <a:t>bonding between </a:t>
            </a:r>
            <a:r>
              <a:rPr lang="en-GB" dirty="0"/>
              <a:t>complementary base pairs). </a:t>
            </a:r>
            <a:endParaRPr lang="en-GB" dirty="0" smtClean="0"/>
          </a:p>
          <a:p>
            <a:pPr marL="285750" indent="-285750">
              <a:buFont typeface="Arial" panose="020B0604020202020204" pitchFamily="34" charset="0"/>
              <a:buChar char="•"/>
            </a:pPr>
            <a:r>
              <a:rPr lang="en-GB" b="1" dirty="0" smtClean="0"/>
              <a:t>Nucleotides </a:t>
            </a:r>
            <a:r>
              <a:rPr lang="en-GB" dirty="0"/>
              <a:t>and </a:t>
            </a:r>
            <a:r>
              <a:rPr lang="en-GB" dirty="0" smtClean="0"/>
              <a:t>a thermo stable </a:t>
            </a:r>
            <a:r>
              <a:rPr lang="en-GB" b="1" dirty="0"/>
              <a:t>DNA polymerase </a:t>
            </a:r>
            <a:r>
              <a:rPr lang="en-GB" dirty="0"/>
              <a:t>are </a:t>
            </a:r>
            <a:r>
              <a:rPr lang="en-GB" b="1" dirty="0"/>
              <a:t>added</a:t>
            </a:r>
            <a:r>
              <a:rPr lang="en-GB" b="1" dirty="0" smtClean="0"/>
              <a:t>.</a:t>
            </a:r>
          </a:p>
          <a:p>
            <a:pPr marL="285750" indent="-285750">
              <a:buFont typeface="Arial" panose="020B0604020202020204" pitchFamily="34" charset="0"/>
              <a:buChar char="•"/>
            </a:pPr>
            <a:r>
              <a:rPr lang="en-GB" b="1" dirty="0" smtClean="0"/>
              <a:t>The </a:t>
            </a:r>
            <a:r>
              <a:rPr lang="en-GB" b="1" dirty="0"/>
              <a:t>nucleotides </a:t>
            </a:r>
            <a:r>
              <a:rPr lang="en-GB" dirty="0"/>
              <a:t>will </a:t>
            </a:r>
            <a:r>
              <a:rPr lang="en-GB" b="1" dirty="0"/>
              <a:t>bond with the ‘exposed’ organic </a:t>
            </a:r>
            <a:r>
              <a:rPr lang="en-GB" b="1" dirty="0" smtClean="0"/>
              <a:t>bases </a:t>
            </a:r>
            <a:r>
              <a:rPr lang="en-GB" dirty="0" smtClean="0"/>
              <a:t>of </a:t>
            </a:r>
            <a:r>
              <a:rPr lang="en-GB" dirty="0"/>
              <a:t>the single stranded DNA (again through </a:t>
            </a:r>
            <a:r>
              <a:rPr lang="en-GB" dirty="0" smtClean="0"/>
              <a:t>hydrogen bonding </a:t>
            </a:r>
            <a:r>
              <a:rPr lang="en-GB" dirty="0"/>
              <a:t>between complementary base pairs) and </a:t>
            </a:r>
            <a:r>
              <a:rPr lang="en-GB" dirty="0" smtClean="0"/>
              <a:t>the </a:t>
            </a:r>
            <a:r>
              <a:rPr lang="en-GB" b="1" dirty="0" smtClean="0"/>
              <a:t>DNA </a:t>
            </a:r>
            <a:r>
              <a:rPr lang="en-GB" b="1" dirty="0"/>
              <a:t>polymerase will then join them into a DNA </a:t>
            </a:r>
            <a:r>
              <a:rPr lang="en-GB" b="1" dirty="0" smtClean="0"/>
              <a:t>strand</a:t>
            </a:r>
            <a:r>
              <a:rPr lang="en-GB" dirty="0" smtClean="0"/>
              <a:t>. </a:t>
            </a:r>
          </a:p>
          <a:p>
            <a:pPr marL="285750" indent="-285750">
              <a:buFont typeface="Arial" panose="020B0604020202020204" pitchFamily="34" charset="0"/>
              <a:buChar char="•"/>
            </a:pPr>
            <a:r>
              <a:rPr lang="en-GB" dirty="0" smtClean="0"/>
              <a:t>This </a:t>
            </a:r>
            <a:r>
              <a:rPr lang="en-GB" dirty="0"/>
              <a:t>way, </a:t>
            </a:r>
            <a:r>
              <a:rPr lang="en-GB" b="1" dirty="0"/>
              <a:t>each of the original strands has formed a </a:t>
            </a:r>
            <a:r>
              <a:rPr lang="en-GB" b="1" dirty="0" smtClean="0"/>
              <a:t>new complementary </a:t>
            </a:r>
            <a:r>
              <a:rPr lang="en-GB" b="1" dirty="0"/>
              <a:t>strand</a:t>
            </a:r>
            <a:r>
              <a:rPr lang="en-GB" dirty="0"/>
              <a:t>. These </a:t>
            </a:r>
            <a:r>
              <a:rPr lang="en-GB" b="1" dirty="0"/>
              <a:t>strands </a:t>
            </a:r>
            <a:r>
              <a:rPr lang="en-GB" dirty="0"/>
              <a:t>can be </a:t>
            </a:r>
            <a:r>
              <a:rPr lang="en-GB" b="1" dirty="0" smtClean="0"/>
              <a:t>heated and </a:t>
            </a:r>
            <a:r>
              <a:rPr lang="en-GB" b="1" dirty="0"/>
              <a:t>separated </a:t>
            </a:r>
            <a:r>
              <a:rPr lang="en-GB" dirty="0"/>
              <a:t>and will function as a </a:t>
            </a:r>
            <a:r>
              <a:rPr lang="en-GB" b="1" dirty="0"/>
              <a:t>template</a:t>
            </a:r>
            <a:r>
              <a:rPr lang="en-GB" dirty="0"/>
              <a:t> </a:t>
            </a:r>
            <a:r>
              <a:rPr lang="en-GB" dirty="0" smtClean="0"/>
              <a:t>for more </a:t>
            </a:r>
            <a:r>
              <a:rPr lang="en-GB" dirty="0"/>
              <a:t>DNA strands to be formed. A large amount </a:t>
            </a:r>
            <a:r>
              <a:rPr lang="en-GB" dirty="0" smtClean="0"/>
              <a:t>of identical </a:t>
            </a:r>
            <a:r>
              <a:rPr lang="en-GB" dirty="0"/>
              <a:t>copies of the original DNA can </a:t>
            </a:r>
            <a:r>
              <a:rPr lang="en-GB" dirty="0" smtClean="0"/>
              <a:t>therefore be </a:t>
            </a:r>
            <a:r>
              <a:rPr lang="en-GB" dirty="0"/>
              <a:t>made quickly. </a:t>
            </a:r>
            <a:endParaRPr lang="en-GB" dirty="0" smtClean="0"/>
          </a:p>
          <a:p>
            <a:pPr marL="285750" indent="-285750">
              <a:buFont typeface="Arial" panose="020B0604020202020204" pitchFamily="34" charset="0"/>
              <a:buChar char="•"/>
            </a:pPr>
            <a:r>
              <a:rPr lang="en-GB" b="1" dirty="0" smtClean="0"/>
              <a:t>The </a:t>
            </a:r>
            <a:r>
              <a:rPr lang="en-GB" b="1" dirty="0"/>
              <a:t>DNA is </a:t>
            </a:r>
            <a:r>
              <a:rPr lang="en-GB" b="1" dirty="0" smtClean="0"/>
              <a:t>exponentially amplified</a:t>
            </a:r>
            <a:r>
              <a:rPr lang="en-GB" b="1" dirty="0"/>
              <a:t>. </a:t>
            </a:r>
          </a:p>
        </p:txBody>
      </p:sp>
      <p:grpSp>
        <p:nvGrpSpPr>
          <p:cNvPr id="6" name="Group 5"/>
          <p:cNvGrpSpPr/>
          <p:nvPr/>
        </p:nvGrpSpPr>
        <p:grpSpPr>
          <a:xfrm>
            <a:off x="266192" y="188640"/>
            <a:ext cx="8568953" cy="720080"/>
            <a:chOff x="0" y="22367"/>
            <a:chExt cx="8568953" cy="436976"/>
          </a:xfrm>
          <a:scene3d>
            <a:camera prst="orthographicFront"/>
            <a:lightRig rig="flat" dir="t"/>
          </a:scene3d>
        </p:grpSpPr>
        <p:sp>
          <p:nvSpPr>
            <p:cNvPr id="7" name="Rounded Rectangle 6"/>
            <p:cNvSpPr/>
            <p:nvPr/>
          </p:nvSpPr>
          <p:spPr>
            <a:xfrm>
              <a:off x="0" y="22367"/>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43698"/>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sz="1600" kern="1200" smtClean="0"/>
                <a:t>4.4.1 Outline the use of polymerase chain reaction (PCR) to copy and amplify minute quantities of DNA.</a:t>
              </a:r>
              <a:endParaRPr lang="en-GB" sz="1600" kern="1200"/>
            </a:p>
          </p:txBody>
        </p:sp>
      </p:grpSp>
      <p:sp>
        <p:nvSpPr>
          <p:cNvPr id="9" name="TextBox 8"/>
          <p:cNvSpPr txBox="1"/>
          <p:nvPr/>
        </p:nvSpPr>
        <p:spPr>
          <a:xfrm>
            <a:off x="2282416" y="5998066"/>
            <a:ext cx="4536504" cy="646331"/>
          </a:xfrm>
          <a:prstGeom prst="rect">
            <a:avLst/>
          </a:prstGeom>
          <a:noFill/>
        </p:spPr>
        <p:txBody>
          <a:bodyPr wrap="square" rtlCol="0">
            <a:spAutoFit/>
          </a:bodyPr>
          <a:lstStyle/>
          <a:p>
            <a:pPr algn="ctr"/>
            <a:r>
              <a:rPr lang="en-GB" dirty="0" smtClean="0">
                <a:hlinkClick r:id="rId2"/>
              </a:rPr>
              <a:t>Lets go to the website to do a virtual lab session</a:t>
            </a:r>
            <a:endParaRPr lang="en-GB" dirty="0"/>
          </a:p>
        </p:txBody>
      </p:sp>
    </p:spTree>
    <p:extLst>
      <p:ext uri="{BB962C8B-B14F-4D97-AF65-F5344CB8AC3E}">
        <p14:creationId xmlns:p14="http://schemas.microsoft.com/office/powerpoint/2010/main" val="31641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80">
                                          <p:stCondLst>
                                            <p:cond delay="0"/>
                                          </p:stCondLst>
                                        </p:cTn>
                                        <p:tgtEl>
                                          <p:spTgt spid="9"/>
                                        </p:tgtEl>
                                      </p:cBhvr>
                                    </p:animEffect>
                                    <p:anim calcmode="lin" valueType="num">
                                      <p:cBhvr>
                                        <p:cTn id="6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9" dur="26">
                                          <p:stCondLst>
                                            <p:cond delay="650"/>
                                          </p:stCondLst>
                                        </p:cTn>
                                        <p:tgtEl>
                                          <p:spTgt spid="9"/>
                                        </p:tgtEl>
                                      </p:cBhvr>
                                      <p:to x="100000" y="60000"/>
                                    </p:animScale>
                                    <p:animScale>
                                      <p:cBhvr>
                                        <p:cTn id="70" dur="166" decel="50000">
                                          <p:stCondLst>
                                            <p:cond delay="676"/>
                                          </p:stCondLst>
                                        </p:cTn>
                                        <p:tgtEl>
                                          <p:spTgt spid="9"/>
                                        </p:tgtEl>
                                      </p:cBhvr>
                                      <p:to x="100000" y="100000"/>
                                    </p:animScale>
                                    <p:animScale>
                                      <p:cBhvr>
                                        <p:cTn id="71" dur="26">
                                          <p:stCondLst>
                                            <p:cond delay="1312"/>
                                          </p:stCondLst>
                                        </p:cTn>
                                        <p:tgtEl>
                                          <p:spTgt spid="9"/>
                                        </p:tgtEl>
                                      </p:cBhvr>
                                      <p:to x="100000" y="80000"/>
                                    </p:animScale>
                                    <p:animScale>
                                      <p:cBhvr>
                                        <p:cTn id="72" dur="166" decel="50000">
                                          <p:stCondLst>
                                            <p:cond delay="1338"/>
                                          </p:stCondLst>
                                        </p:cTn>
                                        <p:tgtEl>
                                          <p:spTgt spid="9"/>
                                        </p:tgtEl>
                                      </p:cBhvr>
                                      <p:to x="100000" y="100000"/>
                                    </p:animScale>
                                    <p:animScale>
                                      <p:cBhvr>
                                        <p:cTn id="73" dur="26">
                                          <p:stCondLst>
                                            <p:cond delay="1642"/>
                                          </p:stCondLst>
                                        </p:cTn>
                                        <p:tgtEl>
                                          <p:spTgt spid="9"/>
                                        </p:tgtEl>
                                      </p:cBhvr>
                                      <p:to x="100000" y="90000"/>
                                    </p:animScale>
                                    <p:animScale>
                                      <p:cBhvr>
                                        <p:cTn id="74" dur="166" decel="50000">
                                          <p:stCondLst>
                                            <p:cond delay="1668"/>
                                          </p:stCondLst>
                                        </p:cTn>
                                        <p:tgtEl>
                                          <p:spTgt spid="9"/>
                                        </p:tgtEl>
                                      </p:cBhvr>
                                      <p:to x="100000" y="100000"/>
                                    </p:animScale>
                                    <p:animScale>
                                      <p:cBhvr>
                                        <p:cTn id="75" dur="26">
                                          <p:stCondLst>
                                            <p:cond delay="1808"/>
                                          </p:stCondLst>
                                        </p:cTn>
                                        <p:tgtEl>
                                          <p:spTgt spid="9"/>
                                        </p:tgtEl>
                                      </p:cBhvr>
                                      <p:to x="100000" y="95000"/>
                                    </p:animScale>
                                    <p:animScale>
                                      <p:cBhvr>
                                        <p:cTn id="7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www.science.fau.edu/chemistry/mari/biochemlab/05_0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3738128"/>
            <a:ext cx="3168352" cy="307432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07504" y="980728"/>
            <a:ext cx="8712968" cy="2862322"/>
          </a:xfrm>
          <a:prstGeom prst="rect">
            <a:avLst/>
          </a:prstGeom>
        </p:spPr>
        <p:txBody>
          <a:bodyPr wrap="square">
            <a:spAutoFit/>
          </a:bodyPr>
          <a:lstStyle/>
          <a:p>
            <a:r>
              <a:rPr lang="en-GB" b="1" dirty="0">
                <a:solidFill>
                  <a:srgbClr val="FF0000"/>
                </a:solidFill>
              </a:rPr>
              <a:t>Gel electrophoresis </a:t>
            </a:r>
            <a:r>
              <a:rPr lang="en-GB" dirty="0"/>
              <a:t>is a process commonly used </a:t>
            </a:r>
            <a:r>
              <a:rPr lang="en-GB" dirty="0" smtClean="0"/>
              <a:t>in biochemistry</a:t>
            </a:r>
            <a:r>
              <a:rPr lang="en-GB" dirty="0"/>
              <a:t>. Electrophoresis is a technique </a:t>
            </a:r>
            <a:r>
              <a:rPr lang="en-GB" b="1" dirty="0"/>
              <a:t>used </a:t>
            </a:r>
            <a:r>
              <a:rPr lang="en-GB" b="1" dirty="0" smtClean="0"/>
              <a:t>to separate </a:t>
            </a:r>
            <a:r>
              <a:rPr lang="en-GB" b="1" dirty="0"/>
              <a:t>large molecules </a:t>
            </a:r>
            <a:r>
              <a:rPr lang="en-GB" dirty="0"/>
              <a:t>(nucleic acids or proteins) </a:t>
            </a:r>
            <a:r>
              <a:rPr lang="en-GB" b="1" dirty="0" smtClean="0"/>
              <a:t>based on </a:t>
            </a:r>
            <a:r>
              <a:rPr lang="en-GB" b="1" dirty="0"/>
              <a:t>their different rates of movement in an electric </a:t>
            </a:r>
            <a:r>
              <a:rPr lang="en-GB" b="1" dirty="0" smtClean="0"/>
              <a:t>field caused </a:t>
            </a:r>
            <a:r>
              <a:rPr lang="en-GB" b="1" dirty="0"/>
              <a:t>by a combination of their charge and their size</a:t>
            </a:r>
            <a:r>
              <a:rPr lang="en-GB" dirty="0" smtClean="0"/>
              <a:t>.</a:t>
            </a:r>
          </a:p>
          <a:p>
            <a:endParaRPr lang="en-GB" dirty="0"/>
          </a:p>
          <a:p>
            <a:r>
              <a:rPr lang="en-GB" dirty="0"/>
              <a:t>A gel is prepared into a thin layer and placed in the </a:t>
            </a:r>
            <a:r>
              <a:rPr lang="en-GB" dirty="0" smtClean="0"/>
              <a:t>container. </a:t>
            </a:r>
            <a:r>
              <a:rPr lang="en-GB" dirty="0"/>
              <a:t>Then some holes are made on </a:t>
            </a:r>
            <a:r>
              <a:rPr lang="en-GB" dirty="0" smtClean="0"/>
              <a:t>one side </a:t>
            </a:r>
            <a:r>
              <a:rPr lang="en-GB" dirty="0"/>
              <a:t>where the molecular biologist will place the </a:t>
            </a:r>
            <a:r>
              <a:rPr lang="en-GB" dirty="0" smtClean="0"/>
              <a:t>samples. Often </a:t>
            </a:r>
            <a:r>
              <a:rPr lang="en-GB" dirty="0"/>
              <a:t>at least one of them will be an unknown sample. </a:t>
            </a:r>
            <a:r>
              <a:rPr lang="en-GB" dirty="0" smtClean="0"/>
              <a:t>The others </a:t>
            </a:r>
            <a:r>
              <a:rPr lang="en-GB" dirty="0"/>
              <a:t>can contain (mixtures of) known molecules. </a:t>
            </a:r>
            <a:r>
              <a:rPr lang="en-GB" dirty="0" smtClean="0"/>
              <a:t>Then the </a:t>
            </a:r>
            <a:r>
              <a:rPr lang="en-GB" dirty="0"/>
              <a:t>equipment is connected to a source of electricity. </a:t>
            </a:r>
            <a:r>
              <a:rPr lang="en-GB" dirty="0" smtClean="0"/>
              <a:t>The gel </a:t>
            </a:r>
            <a:r>
              <a:rPr lang="en-GB" dirty="0"/>
              <a:t>will conduct electricity. </a:t>
            </a:r>
            <a:endParaRPr lang="en-GB" dirty="0" smtClean="0"/>
          </a:p>
        </p:txBody>
      </p:sp>
      <p:grpSp>
        <p:nvGrpSpPr>
          <p:cNvPr id="6" name="Group 5"/>
          <p:cNvGrpSpPr/>
          <p:nvPr/>
        </p:nvGrpSpPr>
        <p:grpSpPr>
          <a:xfrm>
            <a:off x="179511" y="260648"/>
            <a:ext cx="8568953" cy="720080"/>
            <a:chOff x="0" y="491024"/>
            <a:chExt cx="8568953" cy="436976"/>
          </a:xfrm>
          <a:scene3d>
            <a:camera prst="orthographicFront"/>
            <a:lightRig rig="flat" dir="t"/>
          </a:scene3d>
        </p:grpSpPr>
        <p:sp>
          <p:nvSpPr>
            <p:cNvPr id="7" name="Rounded Rectangle 6"/>
            <p:cNvSpPr/>
            <p:nvPr/>
          </p:nvSpPr>
          <p:spPr>
            <a:xfrm>
              <a:off x="0" y="491024"/>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512355"/>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smtClean="0"/>
                <a:t>4.4.2 State that, in gel electrophoresis, fragments of DNA move in an electric field and are separated according to their size.</a:t>
              </a:r>
              <a:endParaRPr lang="en-GB" kern="1200"/>
            </a:p>
          </p:txBody>
        </p:sp>
      </p:grpSp>
      <p:sp>
        <p:nvSpPr>
          <p:cNvPr id="3" name="Rectangle 2"/>
          <p:cNvSpPr/>
          <p:nvPr/>
        </p:nvSpPr>
        <p:spPr>
          <a:xfrm>
            <a:off x="167561" y="3611262"/>
            <a:ext cx="6006870" cy="2862322"/>
          </a:xfrm>
          <a:prstGeom prst="rect">
            <a:avLst/>
          </a:prstGeom>
        </p:spPr>
        <p:txBody>
          <a:bodyPr wrap="square">
            <a:spAutoFit/>
          </a:bodyPr>
          <a:lstStyle/>
          <a:p>
            <a:endParaRPr lang="en-GB" dirty="0"/>
          </a:p>
          <a:p>
            <a:r>
              <a:rPr lang="en-GB" dirty="0"/>
              <a:t>Depending on the charge of the molecules, </a:t>
            </a:r>
            <a:r>
              <a:rPr lang="en-GB" b="1" dirty="0"/>
              <a:t>they will be attracted more or less</a:t>
            </a:r>
            <a:r>
              <a:rPr lang="en-GB" dirty="0"/>
              <a:t> to the other side. </a:t>
            </a:r>
            <a:r>
              <a:rPr lang="en-GB" b="1" dirty="0"/>
              <a:t>DNA fragments are slightly negative and will move towards the positive electrode </a:t>
            </a:r>
            <a:r>
              <a:rPr lang="en-GB" dirty="0"/>
              <a:t>(anode). So they will start to move through the gel. The speed with which they move will depend on how strong the attraction force is, but also on the size of the molecule</a:t>
            </a:r>
            <a:r>
              <a:rPr lang="en-GB" b="1" dirty="0"/>
              <a:t>. Larger molecules will move more slowly through the gel than smaller molecules</a:t>
            </a:r>
            <a:endParaRPr lang="en-GB" dirty="0"/>
          </a:p>
        </p:txBody>
      </p:sp>
    </p:spTree>
    <p:extLst>
      <p:ext uri="{BB962C8B-B14F-4D97-AF65-F5344CB8AC3E}">
        <p14:creationId xmlns:p14="http://schemas.microsoft.com/office/powerpoint/2010/main" val="272552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80">
                                          <p:stCondLst>
                                            <p:cond delay="0"/>
                                          </p:stCondLst>
                                        </p:cTn>
                                        <p:tgtEl>
                                          <p:spTgt spid="1026"/>
                                        </p:tgtEl>
                                      </p:cBhvr>
                                    </p:animEffect>
                                    <p:anim calcmode="lin" valueType="num">
                                      <p:cBhvr>
                                        <p:cTn id="29"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4" dur="26">
                                          <p:stCondLst>
                                            <p:cond delay="650"/>
                                          </p:stCondLst>
                                        </p:cTn>
                                        <p:tgtEl>
                                          <p:spTgt spid="1026"/>
                                        </p:tgtEl>
                                      </p:cBhvr>
                                      <p:to x="100000" y="60000"/>
                                    </p:animScale>
                                    <p:animScale>
                                      <p:cBhvr>
                                        <p:cTn id="35" dur="166" decel="50000">
                                          <p:stCondLst>
                                            <p:cond delay="676"/>
                                          </p:stCondLst>
                                        </p:cTn>
                                        <p:tgtEl>
                                          <p:spTgt spid="1026"/>
                                        </p:tgtEl>
                                      </p:cBhvr>
                                      <p:to x="100000" y="100000"/>
                                    </p:animScale>
                                    <p:animScale>
                                      <p:cBhvr>
                                        <p:cTn id="36" dur="26">
                                          <p:stCondLst>
                                            <p:cond delay="1312"/>
                                          </p:stCondLst>
                                        </p:cTn>
                                        <p:tgtEl>
                                          <p:spTgt spid="1026"/>
                                        </p:tgtEl>
                                      </p:cBhvr>
                                      <p:to x="100000" y="80000"/>
                                    </p:animScale>
                                    <p:animScale>
                                      <p:cBhvr>
                                        <p:cTn id="37" dur="166" decel="50000">
                                          <p:stCondLst>
                                            <p:cond delay="1338"/>
                                          </p:stCondLst>
                                        </p:cTn>
                                        <p:tgtEl>
                                          <p:spTgt spid="1026"/>
                                        </p:tgtEl>
                                      </p:cBhvr>
                                      <p:to x="100000" y="100000"/>
                                    </p:animScale>
                                    <p:animScale>
                                      <p:cBhvr>
                                        <p:cTn id="38" dur="26">
                                          <p:stCondLst>
                                            <p:cond delay="1642"/>
                                          </p:stCondLst>
                                        </p:cTn>
                                        <p:tgtEl>
                                          <p:spTgt spid="1026"/>
                                        </p:tgtEl>
                                      </p:cBhvr>
                                      <p:to x="100000" y="90000"/>
                                    </p:animScale>
                                    <p:animScale>
                                      <p:cBhvr>
                                        <p:cTn id="39" dur="166" decel="50000">
                                          <p:stCondLst>
                                            <p:cond delay="1668"/>
                                          </p:stCondLst>
                                        </p:cTn>
                                        <p:tgtEl>
                                          <p:spTgt spid="1026"/>
                                        </p:tgtEl>
                                      </p:cBhvr>
                                      <p:to x="100000" y="100000"/>
                                    </p:animScale>
                                    <p:animScale>
                                      <p:cBhvr>
                                        <p:cTn id="40" dur="26">
                                          <p:stCondLst>
                                            <p:cond delay="1808"/>
                                          </p:stCondLst>
                                        </p:cTn>
                                        <p:tgtEl>
                                          <p:spTgt spid="1026"/>
                                        </p:tgtEl>
                                      </p:cBhvr>
                                      <p:to x="100000" y="95000"/>
                                    </p:animScale>
                                    <p:animScale>
                                      <p:cBhvr>
                                        <p:cTn id="41"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6</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79511" y="1124744"/>
            <a:ext cx="8352928" cy="2585323"/>
          </a:xfrm>
          <a:prstGeom prst="rect">
            <a:avLst/>
          </a:prstGeom>
        </p:spPr>
        <p:txBody>
          <a:bodyPr wrap="square">
            <a:spAutoFit/>
          </a:bodyPr>
          <a:lstStyle/>
          <a:p>
            <a:r>
              <a:rPr lang="en-GB" dirty="0"/>
              <a:t>When the molecules have moved through the gel, </a:t>
            </a:r>
            <a:r>
              <a:rPr lang="en-GB" dirty="0" smtClean="0"/>
              <a:t>the equipment </a:t>
            </a:r>
            <a:r>
              <a:rPr lang="en-GB" dirty="0"/>
              <a:t>is turned off and the gel removed. </a:t>
            </a:r>
            <a:r>
              <a:rPr lang="en-GB" dirty="0" smtClean="0"/>
              <a:t>Sometimes </a:t>
            </a:r>
            <a:r>
              <a:rPr lang="en-GB" b="1" dirty="0" smtClean="0"/>
              <a:t>the </a:t>
            </a:r>
            <a:r>
              <a:rPr lang="en-GB" b="1" dirty="0"/>
              <a:t>gel then needs to be stained</a:t>
            </a:r>
            <a:r>
              <a:rPr lang="en-GB" dirty="0"/>
              <a:t> to show the spots to </a:t>
            </a:r>
            <a:r>
              <a:rPr lang="en-GB" dirty="0" smtClean="0"/>
              <a:t>where the </a:t>
            </a:r>
            <a:r>
              <a:rPr lang="en-GB" dirty="0"/>
              <a:t>molecules have travelled. </a:t>
            </a:r>
            <a:r>
              <a:rPr lang="en-GB" b="1" dirty="0"/>
              <a:t>If a spot of the </a:t>
            </a:r>
            <a:r>
              <a:rPr lang="en-GB" b="1" dirty="0" smtClean="0"/>
              <a:t>unknown sample </a:t>
            </a:r>
            <a:r>
              <a:rPr lang="en-GB" b="1" dirty="0"/>
              <a:t>has travelled exactly the same distance as one </a:t>
            </a:r>
            <a:r>
              <a:rPr lang="en-GB" b="1" dirty="0" smtClean="0"/>
              <a:t>of the </a:t>
            </a:r>
            <a:r>
              <a:rPr lang="en-GB" b="1" dirty="0"/>
              <a:t>known molecules, they are likely to be the same</a:t>
            </a:r>
            <a:r>
              <a:rPr lang="en-GB" b="1" dirty="0" smtClean="0"/>
              <a:t>.</a:t>
            </a:r>
          </a:p>
          <a:p>
            <a:endParaRPr lang="en-GB" dirty="0"/>
          </a:p>
          <a:p>
            <a:r>
              <a:rPr lang="en-GB" dirty="0"/>
              <a:t>PCR can be used to increase the size of a sample </a:t>
            </a:r>
            <a:r>
              <a:rPr lang="en-GB" dirty="0" smtClean="0"/>
              <a:t>and then </a:t>
            </a:r>
            <a:r>
              <a:rPr lang="en-GB" dirty="0"/>
              <a:t>gel electrophoresis can be used to </a:t>
            </a:r>
            <a:r>
              <a:rPr lang="en-GB" b="1" dirty="0"/>
              <a:t>compare </a:t>
            </a:r>
            <a:r>
              <a:rPr lang="en-GB" b="1" dirty="0" smtClean="0"/>
              <a:t>the sections </a:t>
            </a:r>
            <a:r>
              <a:rPr lang="en-GB" b="1" dirty="0"/>
              <a:t>of DNA with the DNA of various suspects in </a:t>
            </a:r>
            <a:r>
              <a:rPr lang="en-GB" b="1" dirty="0" smtClean="0"/>
              <a:t>an investigation.</a:t>
            </a:r>
            <a:endParaRPr lang="en-GB" b="1" dirty="0"/>
          </a:p>
        </p:txBody>
      </p:sp>
      <p:grpSp>
        <p:nvGrpSpPr>
          <p:cNvPr id="6" name="Group 5"/>
          <p:cNvGrpSpPr/>
          <p:nvPr/>
        </p:nvGrpSpPr>
        <p:grpSpPr>
          <a:xfrm>
            <a:off x="179511" y="260648"/>
            <a:ext cx="8568953" cy="720080"/>
            <a:chOff x="0" y="491024"/>
            <a:chExt cx="8568953" cy="436976"/>
          </a:xfrm>
          <a:scene3d>
            <a:camera prst="orthographicFront"/>
            <a:lightRig rig="flat" dir="t"/>
          </a:scene3d>
        </p:grpSpPr>
        <p:sp>
          <p:nvSpPr>
            <p:cNvPr id="7" name="Rounded Rectangle 6"/>
            <p:cNvSpPr/>
            <p:nvPr/>
          </p:nvSpPr>
          <p:spPr>
            <a:xfrm>
              <a:off x="0" y="491024"/>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512355"/>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smtClean="0"/>
                <a:t>4.4.2 State that, in gel electrophoresis, fragments of DNA move in an electric field and are separated according to their size.</a:t>
              </a:r>
              <a:endParaRPr lang="en-GB" kern="1200"/>
            </a:p>
          </p:txBody>
        </p:sp>
      </p:grpSp>
      <p:sp>
        <p:nvSpPr>
          <p:cNvPr id="9" name="TextBox 8"/>
          <p:cNvSpPr txBox="1"/>
          <p:nvPr/>
        </p:nvSpPr>
        <p:spPr>
          <a:xfrm>
            <a:off x="179511" y="5301208"/>
            <a:ext cx="4536504" cy="646331"/>
          </a:xfrm>
          <a:prstGeom prst="rect">
            <a:avLst/>
          </a:prstGeom>
          <a:noFill/>
        </p:spPr>
        <p:txBody>
          <a:bodyPr wrap="square" rtlCol="0">
            <a:spAutoFit/>
          </a:bodyPr>
          <a:lstStyle/>
          <a:p>
            <a:pPr algn="ctr"/>
            <a:r>
              <a:rPr lang="en-GB" dirty="0" smtClean="0">
                <a:hlinkClick r:id="rId2"/>
              </a:rPr>
              <a:t>Lets go to the website to do a virtual lab session</a:t>
            </a:r>
            <a:endParaRPr lang="en-GB" dirty="0"/>
          </a:p>
        </p:txBody>
      </p:sp>
      <p:pic>
        <p:nvPicPr>
          <p:cNvPr id="2050" name="Picture 2" descr="http://upload.wikimedia.org/wikipedia/commons/6/60/Gel_electrophoresis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627022"/>
            <a:ext cx="3960440" cy="297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wipe(down)">
                                      <p:cBhvr>
                                        <p:cTn id="39" dur="580">
                                          <p:stCondLst>
                                            <p:cond delay="0"/>
                                          </p:stCondLst>
                                        </p:cTn>
                                        <p:tgtEl>
                                          <p:spTgt spid="2050"/>
                                        </p:tgtEl>
                                      </p:cBhvr>
                                    </p:animEffect>
                                    <p:anim calcmode="lin" valueType="num">
                                      <p:cBhvr>
                                        <p:cTn id="40"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0"/>
                                        </p:tgtEl>
                                      </p:cBhvr>
                                      <p:to x="100000" y="60000"/>
                                    </p:animScale>
                                    <p:animScale>
                                      <p:cBhvr>
                                        <p:cTn id="46" dur="166" decel="50000">
                                          <p:stCondLst>
                                            <p:cond delay="676"/>
                                          </p:stCondLst>
                                        </p:cTn>
                                        <p:tgtEl>
                                          <p:spTgt spid="2050"/>
                                        </p:tgtEl>
                                      </p:cBhvr>
                                      <p:to x="100000" y="100000"/>
                                    </p:animScale>
                                    <p:animScale>
                                      <p:cBhvr>
                                        <p:cTn id="47" dur="26">
                                          <p:stCondLst>
                                            <p:cond delay="1312"/>
                                          </p:stCondLst>
                                        </p:cTn>
                                        <p:tgtEl>
                                          <p:spTgt spid="2050"/>
                                        </p:tgtEl>
                                      </p:cBhvr>
                                      <p:to x="100000" y="80000"/>
                                    </p:animScale>
                                    <p:animScale>
                                      <p:cBhvr>
                                        <p:cTn id="48" dur="166" decel="50000">
                                          <p:stCondLst>
                                            <p:cond delay="1338"/>
                                          </p:stCondLst>
                                        </p:cTn>
                                        <p:tgtEl>
                                          <p:spTgt spid="2050"/>
                                        </p:tgtEl>
                                      </p:cBhvr>
                                      <p:to x="100000" y="100000"/>
                                    </p:animScale>
                                    <p:animScale>
                                      <p:cBhvr>
                                        <p:cTn id="49" dur="26">
                                          <p:stCondLst>
                                            <p:cond delay="1642"/>
                                          </p:stCondLst>
                                        </p:cTn>
                                        <p:tgtEl>
                                          <p:spTgt spid="2050"/>
                                        </p:tgtEl>
                                      </p:cBhvr>
                                      <p:to x="100000" y="90000"/>
                                    </p:animScale>
                                    <p:animScale>
                                      <p:cBhvr>
                                        <p:cTn id="50" dur="166" decel="50000">
                                          <p:stCondLst>
                                            <p:cond delay="1668"/>
                                          </p:stCondLst>
                                        </p:cTn>
                                        <p:tgtEl>
                                          <p:spTgt spid="2050"/>
                                        </p:tgtEl>
                                      </p:cBhvr>
                                      <p:to x="100000" y="100000"/>
                                    </p:animScale>
                                    <p:animScale>
                                      <p:cBhvr>
                                        <p:cTn id="51" dur="26">
                                          <p:stCondLst>
                                            <p:cond delay="1808"/>
                                          </p:stCondLst>
                                        </p:cTn>
                                        <p:tgtEl>
                                          <p:spTgt spid="2050"/>
                                        </p:tgtEl>
                                      </p:cBhvr>
                                      <p:to x="100000" y="95000"/>
                                    </p:animScale>
                                    <p:animScale>
                                      <p:cBhvr>
                                        <p:cTn id="52"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7</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IB Biology SFP - Mark Polko</a:t>
            </a:r>
            <a:endParaRPr lang="en-US" dirty="0"/>
          </a:p>
        </p:txBody>
      </p:sp>
      <p:sp>
        <p:nvSpPr>
          <p:cNvPr id="2" name="Rectangle 1"/>
          <p:cNvSpPr/>
          <p:nvPr/>
        </p:nvSpPr>
        <p:spPr>
          <a:xfrm>
            <a:off x="0" y="803416"/>
            <a:ext cx="9036496" cy="5909310"/>
          </a:xfrm>
          <a:prstGeom prst="rect">
            <a:avLst/>
          </a:prstGeom>
        </p:spPr>
        <p:txBody>
          <a:bodyPr wrap="square">
            <a:spAutoFit/>
          </a:bodyPr>
          <a:lstStyle/>
          <a:p>
            <a:r>
              <a:rPr lang="en-GB" dirty="0"/>
              <a:t>DNA profiling is also known as </a:t>
            </a:r>
            <a:r>
              <a:rPr lang="en-GB" b="1" dirty="0"/>
              <a:t>DNA fingerprinting</a:t>
            </a:r>
            <a:r>
              <a:rPr lang="en-GB" dirty="0"/>
              <a:t>. </a:t>
            </a:r>
            <a:r>
              <a:rPr lang="en-GB" dirty="0" smtClean="0"/>
              <a:t>It is </a:t>
            </a:r>
            <a:r>
              <a:rPr lang="en-GB" dirty="0"/>
              <a:t>a technique that compares DNA from different </a:t>
            </a:r>
            <a:r>
              <a:rPr lang="en-GB" dirty="0" smtClean="0"/>
              <a:t>sources without </a:t>
            </a:r>
            <a:r>
              <a:rPr lang="en-GB" dirty="0"/>
              <a:t>mapping the entire genome since that would </a:t>
            </a:r>
            <a:r>
              <a:rPr lang="en-GB" dirty="0" smtClean="0"/>
              <a:t>take a </a:t>
            </a:r>
            <a:r>
              <a:rPr lang="en-GB" dirty="0"/>
              <a:t>long time</a:t>
            </a:r>
            <a:r>
              <a:rPr lang="en-GB" dirty="0" smtClean="0"/>
              <a:t>.</a:t>
            </a:r>
          </a:p>
          <a:p>
            <a:endParaRPr lang="en-GB" dirty="0"/>
          </a:p>
          <a:p>
            <a:r>
              <a:rPr lang="en-GB" b="1" dirty="0"/>
              <a:t>DNA profiling </a:t>
            </a:r>
            <a:r>
              <a:rPr lang="en-GB" dirty="0"/>
              <a:t>is used to compare the DNA of a </a:t>
            </a:r>
            <a:r>
              <a:rPr lang="en-GB" dirty="0" smtClean="0"/>
              <a:t>suspect with</a:t>
            </a:r>
            <a:r>
              <a:rPr lang="en-GB" dirty="0"/>
              <a:t>, for example, blood found at a crime scene or </a:t>
            </a:r>
            <a:r>
              <a:rPr lang="en-GB" dirty="0" smtClean="0"/>
              <a:t>to compare </a:t>
            </a:r>
            <a:r>
              <a:rPr lang="en-GB" dirty="0"/>
              <a:t>the DNA of a child with that of an adult </a:t>
            </a:r>
            <a:r>
              <a:rPr lang="en-GB" dirty="0" smtClean="0"/>
              <a:t>who could </a:t>
            </a:r>
            <a:r>
              <a:rPr lang="en-GB" dirty="0"/>
              <a:t>be the parent</a:t>
            </a:r>
            <a:r>
              <a:rPr lang="en-GB" dirty="0" smtClean="0"/>
              <a:t>.</a:t>
            </a:r>
          </a:p>
          <a:p>
            <a:endParaRPr lang="en-GB" dirty="0"/>
          </a:p>
          <a:p>
            <a:r>
              <a:rPr lang="en-GB" dirty="0"/>
              <a:t>When a small amount of DNA is found, for example, </a:t>
            </a:r>
            <a:r>
              <a:rPr lang="en-GB" dirty="0" smtClean="0"/>
              <a:t>in a </a:t>
            </a:r>
            <a:r>
              <a:rPr lang="en-GB" dirty="0"/>
              <a:t>spot of blood on a crime scene, the polymerase </a:t>
            </a:r>
            <a:r>
              <a:rPr lang="en-GB" dirty="0" smtClean="0"/>
              <a:t>chain reaction </a:t>
            </a:r>
            <a:r>
              <a:rPr lang="en-GB" dirty="0"/>
              <a:t>(PCR) can be used to </a:t>
            </a:r>
            <a:r>
              <a:rPr lang="en-GB" b="1" dirty="0"/>
              <a:t>increase the amount </a:t>
            </a:r>
            <a:r>
              <a:rPr lang="en-GB" b="1" dirty="0" smtClean="0"/>
              <a:t>of DNA</a:t>
            </a:r>
            <a:r>
              <a:rPr lang="en-GB" dirty="0"/>
              <a:t>. The two strands of the DNA double helix </a:t>
            </a:r>
            <a:r>
              <a:rPr lang="en-GB" dirty="0" smtClean="0"/>
              <a:t>are separated</a:t>
            </a:r>
            <a:r>
              <a:rPr lang="en-GB" dirty="0"/>
              <a:t>. Restriction enzymes (or endonucleases, </a:t>
            </a:r>
            <a:r>
              <a:rPr lang="en-GB" i="1" dirty="0" smtClean="0"/>
              <a:t>see Topic </a:t>
            </a:r>
            <a:r>
              <a:rPr lang="en-GB" i="1" dirty="0"/>
              <a:t>4.4.8</a:t>
            </a:r>
            <a:r>
              <a:rPr lang="en-GB" dirty="0"/>
              <a:t>), which will cut between specific sequences </a:t>
            </a:r>
            <a:r>
              <a:rPr lang="en-GB" dirty="0" smtClean="0"/>
              <a:t>of organic </a:t>
            </a:r>
            <a:r>
              <a:rPr lang="en-GB" dirty="0"/>
              <a:t>bases, are used to </a:t>
            </a:r>
            <a:r>
              <a:rPr lang="en-GB" b="1" dirty="0"/>
              <a:t>cut the DNA into sections</a:t>
            </a:r>
            <a:r>
              <a:rPr lang="en-GB" dirty="0"/>
              <a:t>. </a:t>
            </a:r>
            <a:r>
              <a:rPr lang="en-GB" dirty="0" smtClean="0"/>
              <a:t>The sections </a:t>
            </a:r>
            <a:r>
              <a:rPr lang="en-GB" dirty="0"/>
              <a:t>will differ in size and charge and are </a:t>
            </a:r>
            <a:r>
              <a:rPr lang="en-GB" dirty="0" smtClean="0"/>
              <a:t>separated using </a:t>
            </a:r>
            <a:r>
              <a:rPr lang="en-GB" dirty="0"/>
              <a:t>gel electrophoresis. The same treatment is used </a:t>
            </a:r>
            <a:r>
              <a:rPr lang="en-GB" dirty="0" smtClean="0"/>
              <a:t>on every </a:t>
            </a:r>
            <a:r>
              <a:rPr lang="en-GB" dirty="0"/>
              <a:t>sample</a:t>
            </a:r>
            <a:r>
              <a:rPr lang="en-GB" dirty="0" smtClean="0"/>
              <a:t>.</a:t>
            </a:r>
          </a:p>
          <a:p>
            <a:endParaRPr lang="en-GB" dirty="0"/>
          </a:p>
          <a:p>
            <a:r>
              <a:rPr lang="en-GB" dirty="0"/>
              <a:t>The gel electrophoresis will separate the sections </a:t>
            </a:r>
            <a:r>
              <a:rPr lang="en-GB" dirty="0" smtClean="0"/>
              <a:t>of DNA </a:t>
            </a:r>
            <a:r>
              <a:rPr lang="en-GB" dirty="0"/>
              <a:t>according to size and charge. </a:t>
            </a:r>
            <a:r>
              <a:rPr lang="en-GB" b="1" dirty="0"/>
              <a:t>This creates a </a:t>
            </a:r>
            <a:r>
              <a:rPr lang="en-GB" b="1" dirty="0" smtClean="0"/>
              <a:t>pattern of </a:t>
            </a:r>
            <a:r>
              <a:rPr lang="en-GB" b="1" dirty="0"/>
              <a:t>stripes and bands</a:t>
            </a:r>
            <a:r>
              <a:rPr lang="en-GB" dirty="0"/>
              <a:t>, </a:t>
            </a:r>
            <a:r>
              <a:rPr lang="en-GB" dirty="0" smtClean="0"/>
              <a:t>determined </a:t>
            </a:r>
            <a:r>
              <a:rPr lang="en-GB" dirty="0"/>
              <a:t>by the sequence of </a:t>
            </a:r>
            <a:r>
              <a:rPr lang="en-GB" dirty="0" smtClean="0"/>
              <a:t>the organic </a:t>
            </a:r>
            <a:r>
              <a:rPr lang="en-GB" dirty="0"/>
              <a:t>bases. As every person’s DNA is unique (</a:t>
            </a:r>
            <a:r>
              <a:rPr lang="en-GB" dirty="0" smtClean="0"/>
              <a:t>except monozygotic </a:t>
            </a:r>
            <a:r>
              <a:rPr lang="en-GB" dirty="0"/>
              <a:t>or </a:t>
            </a:r>
            <a:r>
              <a:rPr lang="en-GB" dirty="0" smtClean="0"/>
              <a:t>identical </a:t>
            </a:r>
            <a:r>
              <a:rPr lang="en-GB" dirty="0"/>
              <a:t>twins), it would be highly </a:t>
            </a:r>
            <a:r>
              <a:rPr lang="en-GB" dirty="0" smtClean="0"/>
              <a:t>unlikely that </a:t>
            </a:r>
            <a:r>
              <a:rPr lang="en-GB" dirty="0"/>
              <a:t>two different people would produce the exact </a:t>
            </a:r>
            <a:r>
              <a:rPr lang="en-GB" dirty="0" smtClean="0"/>
              <a:t>same pattern </a:t>
            </a:r>
            <a:r>
              <a:rPr lang="en-GB" dirty="0"/>
              <a:t>of DNA sections on the gel.</a:t>
            </a:r>
          </a:p>
        </p:txBody>
      </p:sp>
      <p:grpSp>
        <p:nvGrpSpPr>
          <p:cNvPr id="6" name="Group 5"/>
          <p:cNvGrpSpPr/>
          <p:nvPr/>
        </p:nvGrpSpPr>
        <p:grpSpPr>
          <a:xfrm>
            <a:off x="125759" y="154630"/>
            <a:ext cx="8568953" cy="682082"/>
            <a:chOff x="0" y="1428337"/>
            <a:chExt cx="8568953" cy="436976"/>
          </a:xfrm>
          <a:scene3d>
            <a:camera prst="orthographicFront"/>
            <a:lightRig rig="flat" dir="t"/>
          </a:scene3d>
        </p:grpSpPr>
        <p:sp>
          <p:nvSpPr>
            <p:cNvPr id="7" name="Rounded Rectangle 6"/>
            <p:cNvSpPr/>
            <p:nvPr/>
          </p:nvSpPr>
          <p:spPr>
            <a:xfrm>
              <a:off x="0" y="1428337"/>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1449668"/>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smtClean="0"/>
                <a:t>4.4.4 Describe the application of DNA profiling to determine paternity and also in forensic investigations.</a:t>
              </a:r>
              <a:endParaRPr lang="en-GB" kern="1200"/>
            </a:p>
          </p:txBody>
        </p:sp>
      </p:grpSp>
    </p:spTree>
    <p:extLst>
      <p:ext uri="{BB962C8B-B14F-4D97-AF65-F5344CB8AC3E}">
        <p14:creationId xmlns:p14="http://schemas.microsoft.com/office/powerpoint/2010/main" val="16785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8</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pic>
        <p:nvPicPr>
          <p:cNvPr id="3074" name="Picture 2" descr="http://missbakersbiologyclasswiki.wikispaces.com/file/view/Picture2.png/32638361/Pic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268758"/>
            <a:ext cx="4305892" cy="514931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25759" y="2"/>
            <a:ext cx="8886654" cy="726891"/>
            <a:chOff x="0" y="1428338"/>
            <a:chExt cx="8568953" cy="415644"/>
          </a:xfrm>
          <a:scene3d>
            <a:camera prst="orthographicFront"/>
            <a:lightRig rig="flat" dir="t"/>
          </a:scene3d>
        </p:grpSpPr>
        <p:sp>
          <p:nvSpPr>
            <p:cNvPr id="7" name="Rounded Rectangle 6"/>
            <p:cNvSpPr/>
            <p:nvPr/>
          </p:nvSpPr>
          <p:spPr>
            <a:xfrm>
              <a:off x="0" y="1428338"/>
              <a:ext cx="8568953" cy="31374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1331" y="1449668"/>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dirty="0" smtClean="0"/>
                <a:t>4.4.4 Describe the application of DNA profiling to determine paternity and also in forensic investigations.</a:t>
              </a:r>
              <a:endParaRPr lang="en-GB" kern="1200" dirty="0"/>
            </a:p>
          </p:txBody>
        </p:sp>
      </p:grpSp>
      <p:sp>
        <p:nvSpPr>
          <p:cNvPr id="2" name="Rectangle 1"/>
          <p:cNvSpPr/>
          <p:nvPr/>
        </p:nvSpPr>
        <p:spPr>
          <a:xfrm>
            <a:off x="2051720" y="2132856"/>
            <a:ext cx="1224136" cy="4285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186099" y="2285255"/>
            <a:ext cx="1224136" cy="4285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40582" y="2151345"/>
            <a:ext cx="1224136" cy="4285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580112" y="2132856"/>
            <a:ext cx="1224136" cy="4285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516216" y="1268758"/>
            <a:ext cx="2496196" cy="369332"/>
          </a:xfrm>
          <a:prstGeom prst="rect">
            <a:avLst/>
          </a:prstGeom>
          <a:noFill/>
        </p:spPr>
        <p:txBody>
          <a:bodyPr wrap="none" rtlCol="0">
            <a:spAutoFit/>
          </a:bodyPr>
          <a:lstStyle/>
          <a:p>
            <a:r>
              <a:rPr lang="en-GB" dirty="0" smtClean="0">
                <a:hlinkClick r:id="rId3"/>
              </a:rPr>
              <a:t>Lets do a virtual lab</a:t>
            </a:r>
            <a:r>
              <a:rPr lang="en-GB" dirty="0" smtClean="0"/>
              <a:t>!!</a:t>
            </a:r>
            <a:endParaRPr lang="en-GB" dirty="0"/>
          </a:p>
        </p:txBody>
      </p:sp>
      <p:sp>
        <p:nvSpPr>
          <p:cNvPr id="14" name="TextBox 13"/>
          <p:cNvSpPr txBox="1"/>
          <p:nvPr/>
        </p:nvSpPr>
        <p:spPr>
          <a:xfrm>
            <a:off x="34330" y="920814"/>
            <a:ext cx="3241526" cy="954107"/>
          </a:xfrm>
          <a:prstGeom prst="rect">
            <a:avLst/>
          </a:prstGeom>
          <a:noFill/>
        </p:spPr>
        <p:txBody>
          <a:bodyPr wrap="square" rtlCol="0">
            <a:spAutoFit/>
          </a:bodyPr>
          <a:lstStyle/>
          <a:p>
            <a:r>
              <a:rPr lang="en-GB" sz="2800" dirty="0" smtClean="0"/>
              <a:t>Crime scene investigation</a:t>
            </a:r>
            <a:endParaRPr lang="en-GB" sz="2800" dirty="0"/>
          </a:p>
        </p:txBody>
      </p:sp>
      <p:grpSp>
        <p:nvGrpSpPr>
          <p:cNvPr id="15" name="Group 14"/>
          <p:cNvGrpSpPr/>
          <p:nvPr/>
        </p:nvGrpSpPr>
        <p:grpSpPr>
          <a:xfrm>
            <a:off x="125758" y="593461"/>
            <a:ext cx="8886654" cy="465342"/>
            <a:chOff x="0" y="1896994"/>
            <a:chExt cx="8568953" cy="436976"/>
          </a:xfrm>
          <a:scene3d>
            <a:camera prst="orthographicFront"/>
            <a:lightRig rig="flat" dir="t"/>
          </a:scene3d>
        </p:grpSpPr>
        <p:sp>
          <p:nvSpPr>
            <p:cNvPr id="16" name="Rounded Rectangle 15"/>
            <p:cNvSpPr/>
            <p:nvPr/>
          </p:nvSpPr>
          <p:spPr>
            <a:xfrm>
              <a:off x="0" y="1896994"/>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4"/>
            <p:cNvSpPr/>
            <p:nvPr/>
          </p:nvSpPr>
          <p:spPr>
            <a:xfrm>
              <a:off x="21331" y="1918325"/>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dirty="0" smtClean="0"/>
                <a:t>4.4.5 Analyse DNA profiles to draw conclusions about paternity or forensic investigations.</a:t>
              </a:r>
              <a:endParaRPr lang="en-GB" kern="1200" dirty="0"/>
            </a:p>
          </p:txBody>
        </p:sp>
      </p:grpSp>
    </p:spTree>
    <p:extLst>
      <p:ext uri="{BB962C8B-B14F-4D97-AF65-F5344CB8AC3E}">
        <p14:creationId xmlns:p14="http://schemas.microsoft.com/office/powerpoint/2010/main" val="33959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1"/>
                                        </p:tgtEl>
                                      </p:cBhvr>
                                    </p:animEffect>
                                    <p:anim calcmode="lin" valueType="num">
                                      <p:cBhvr>
                                        <p:cTn id="21" dur="1000"/>
                                        <p:tgtEl>
                                          <p:spTgt spid="11"/>
                                        </p:tgtEl>
                                        <p:attrNameLst>
                                          <p:attrName>ppt_x</p:attrName>
                                        </p:attrNameLst>
                                      </p:cBhvr>
                                      <p:tavLst>
                                        <p:tav tm="0">
                                          <p:val>
                                            <p:strVal val="ppt_x"/>
                                          </p:val>
                                        </p:tav>
                                        <p:tav tm="100000">
                                          <p:val>
                                            <p:strVal val="ppt_x"/>
                                          </p:val>
                                        </p:tav>
                                      </p:tavLst>
                                    </p:anim>
                                    <p:anim calcmode="lin" valueType="num">
                                      <p:cBhvr>
                                        <p:cTn id="22" dur="1000"/>
                                        <p:tgtEl>
                                          <p:spTgt spid="11"/>
                                        </p:tgtEl>
                                        <p:attrNameLst>
                                          <p:attrName>ppt_y</p:attrName>
                                        </p:attrNameLst>
                                      </p:cBhvr>
                                      <p:tavLst>
                                        <p:tav tm="0">
                                          <p:val>
                                            <p:strVal val="ppt_y"/>
                                          </p:val>
                                        </p:tav>
                                        <p:tav tm="100000">
                                          <p:val>
                                            <p:strVal val="ppt_y+.1"/>
                                          </p:val>
                                        </p:tav>
                                      </p:tavLst>
                                    </p:anim>
                                    <p:set>
                                      <p:cBhvr>
                                        <p:cTn id="23" dur="1" fill="hold">
                                          <p:stCondLst>
                                            <p:cond delay="9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12"/>
                                        </p:tgtEl>
                                      </p:cBhvr>
                                    </p:animEffect>
                                    <p:anim calcmode="lin" valueType="num">
                                      <p:cBhvr>
                                        <p:cTn id="28" dur="1000"/>
                                        <p:tgtEl>
                                          <p:spTgt spid="12"/>
                                        </p:tgtEl>
                                        <p:attrNameLst>
                                          <p:attrName>ppt_x</p:attrName>
                                        </p:attrNameLst>
                                      </p:cBhvr>
                                      <p:tavLst>
                                        <p:tav tm="0">
                                          <p:val>
                                            <p:strVal val="ppt_x"/>
                                          </p:val>
                                        </p:tav>
                                        <p:tav tm="100000">
                                          <p:val>
                                            <p:strVal val="ppt_x"/>
                                          </p:val>
                                        </p:tav>
                                      </p:tavLst>
                                    </p:anim>
                                    <p:anim calcmode="lin" valueType="num">
                                      <p:cBhvr>
                                        <p:cTn id="29" dur="1000"/>
                                        <p:tgtEl>
                                          <p:spTgt spid="12"/>
                                        </p:tgtEl>
                                        <p:attrNameLst>
                                          <p:attrName>ppt_y</p:attrName>
                                        </p:attrNameLst>
                                      </p:cBhvr>
                                      <p:tavLst>
                                        <p:tav tm="0">
                                          <p:val>
                                            <p:strVal val="ppt_y"/>
                                          </p:val>
                                        </p:tav>
                                        <p:tav tm="100000">
                                          <p:val>
                                            <p:strVal val="ppt_y+.1"/>
                                          </p:val>
                                        </p:tav>
                                      </p:tavLst>
                                    </p:anim>
                                    <p:set>
                                      <p:cBhvr>
                                        <p:cTn id="30" dur="1" fill="hold">
                                          <p:stCondLst>
                                            <p:cond delay="9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anim calcmode="lin" valueType="num">
                                      <p:cBhvr>
                                        <p:cTn id="36" dur="2000" fill="hold"/>
                                        <p:tgtEl>
                                          <p:spTgt spid="13"/>
                                        </p:tgtEl>
                                        <p:attrNameLst>
                                          <p:attrName>ppt_w</p:attrName>
                                        </p:attrNameLst>
                                      </p:cBhvr>
                                      <p:tavLst>
                                        <p:tav tm="0" fmla="#ppt_w*sin(2.5*pi*$)">
                                          <p:val>
                                            <p:fltVal val="0"/>
                                          </p:val>
                                        </p:tav>
                                        <p:tav tm="100000">
                                          <p:val>
                                            <p:fltVal val="1"/>
                                          </p:val>
                                        </p:tav>
                                      </p:tavLst>
                                    </p:anim>
                                    <p:anim calcmode="lin" valueType="num">
                                      <p:cBhvr>
                                        <p:cTn id="3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9</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pic>
        <p:nvPicPr>
          <p:cNvPr id="4100" name="Picture 4" descr="http://faculty.ycp.edu/~kkleiner/fieldnaturalhistory/fnhimages/DNA&amp;RNA/Paternity_test_Rflp_larg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196752"/>
            <a:ext cx="3657600" cy="49244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76974" y="1835958"/>
            <a:ext cx="1224136" cy="4285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801110" y="1835956"/>
            <a:ext cx="1193438" cy="4285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004048" y="1835957"/>
            <a:ext cx="1425352" cy="4285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51521" y="3036287"/>
            <a:ext cx="2160240" cy="1200329"/>
          </a:xfrm>
          <a:prstGeom prst="rect">
            <a:avLst/>
          </a:prstGeom>
          <a:noFill/>
        </p:spPr>
        <p:txBody>
          <a:bodyPr wrap="square" rtlCol="0">
            <a:spAutoFit/>
          </a:bodyPr>
          <a:lstStyle/>
          <a:p>
            <a:r>
              <a:rPr lang="en-GB" sz="3600" dirty="0" smtClean="0"/>
              <a:t>Paternity test</a:t>
            </a:r>
            <a:endParaRPr lang="en-GB" sz="3600" dirty="0"/>
          </a:p>
        </p:txBody>
      </p:sp>
      <p:grpSp>
        <p:nvGrpSpPr>
          <p:cNvPr id="13" name="Group 12"/>
          <p:cNvGrpSpPr/>
          <p:nvPr/>
        </p:nvGrpSpPr>
        <p:grpSpPr>
          <a:xfrm>
            <a:off x="125759" y="2"/>
            <a:ext cx="8886654" cy="726891"/>
            <a:chOff x="0" y="1428338"/>
            <a:chExt cx="8568953" cy="415644"/>
          </a:xfrm>
          <a:scene3d>
            <a:camera prst="orthographicFront"/>
            <a:lightRig rig="flat" dir="t"/>
          </a:scene3d>
        </p:grpSpPr>
        <p:sp>
          <p:nvSpPr>
            <p:cNvPr id="14" name="Rounded Rectangle 13"/>
            <p:cNvSpPr/>
            <p:nvPr/>
          </p:nvSpPr>
          <p:spPr>
            <a:xfrm>
              <a:off x="0" y="1428338"/>
              <a:ext cx="8568953" cy="31374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4"/>
            <p:cNvSpPr/>
            <p:nvPr/>
          </p:nvSpPr>
          <p:spPr>
            <a:xfrm>
              <a:off x="21331" y="1449668"/>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dirty="0" smtClean="0"/>
                <a:t>4.4.4 Describe the application of DNA profiling to determine paternity and also in forensic investigations.</a:t>
              </a:r>
              <a:endParaRPr lang="en-GB" kern="1200" dirty="0"/>
            </a:p>
          </p:txBody>
        </p:sp>
      </p:grpSp>
      <p:grpSp>
        <p:nvGrpSpPr>
          <p:cNvPr id="16" name="Group 15"/>
          <p:cNvGrpSpPr/>
          <p:nvPr/>
        </p:nvGrpSpPr>
        <p:grpSpPr>
          <a:xfrm>
            <a:off x="125758" y="593461"/>
            <a:ext cx="8886654" cy="465342"/>
            <a:chOff x="0" y="1896994"/>
            <a:chExt cx="8568953" cy="436976"/>
          </a:xfrm>
          <a:scene3d>
            <a:camera prst="orthographicFront"/>
            <a:lightRig rig="flat" dir="t"/>
          </a:scene3d>
        </p:grpSpPr>
        <p:sp>
          <p:nvSpPr>
            <p:cNvPr id="17" name="Rounded Rectangle 16"/>
            <p:cNvSpPr/>
            <p:nvPr/>
          </p:nvSpPr>
          <p:spPr>
            <a:xfrm>
              <a:off x="0" y="1896994"/>
              <a:ext cx="8568953" cy="43697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8" name="Rounded Rectangle 4"/>
            <p:cNvSpPr/>
            <p:nvPr/>
          </p:nvSpPr>
          <p:spPr>
            <a:xfrm>
              <a:off x="21331" y="1918325"/>
              <a:ext cx="8526291" cy="394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GB" kern="1200" dirty="0" smtClean="0"/>
                <a:t>4.4.5 Analyse DNA profiles to draw conclusions about paternity or forensic investigations.</a:t>
              </a:r>
              <a:endParaRPr lang="en-GB" kern="1200" dirty="0"/>
            </a:p>
          </p:txBody>
        </p:sp>
      </p:grpSp>
    </p:spTree>
    <p:extLst>
      <p:ext uri="{BB962C8B-B14F-4D97-AF65-F5344CB8AC3E}">
        <p14:creationId xmlns:p14="http://schemas.microsoft.com/office/powerpoint/2010/main" val="5358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11"/>
                                        </p:tgtEl>
                                      </p:cBhvr>
                                    </p:animEffect>
                                    <p:anim calcmode="lin" valueType="num">
                                      <p:cBhvr>
                                        <p:cTn id="14" dur="1000"/>
                                        <p:tgtEl>
                                          <p:spTgt spid="11"/>
                                        </p:tgtEl>
                                        <p:attrNameLst>
                                          <p:attrName>ppt_x</p:attrName>
                                        </p:attrNameLst>
                                      </p:cBhvr>
                                      <p:tavLst>
                                        <p:tav tm="0">
                                          <p:val>
                                            <p:strVal val="ppt_x"/>
                                          </p:val>
                                        </p:tav>
                                        <p:tav tm="100000">
                                          <p:val>
                                            <p:strVal val="ppt_x"/>
                                          </p:val>
                                        </p:tav>
                                      </p:tavLst>
                                    </p:anim>
                                    <p:anim calcmode="lin" valueType="num">
                                      <p:cBhvr>
                                        <p:cTn id="15" dur="1000"/>
                                        <p:tgtEl>
                                          <p:spTgt spid="11"/>
                                        </p:tgtEl>
                                        <p:attrNameLst>
                                          <p:attrName>ppt_y</p:attrName>
                                        </p:attrNameLst>
                                      </p:cBhvr>
                                      <p:tavLst>
                                        <p:tav tm="0">
                                          <p:val>
                                            <p:strVal val="ppt_y"/>
                                          </p:val>
                                        </p:tav>
                                        <p:tav tm="100000">
                                          <p:val>
                                            <p:strVal val="ppt_y+.1"/>
                                          </p:val>
                                        </p:tav>
                                      </p:tavLst>
                                    </p:anim>
                                    <p:set>
                                      <p:cBhvr>
                                        <p:cTn id="16" dur="1" fill="hold">
                                          <p:stCondLst>
                                            <p:cond delay="9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MP</Template>
  <TotalTime>32351</TotalTime>
  <Words>4030</Words>
  <Application>Microsoft Office PowerPoint</Application>
  <PresentationFormat>On-screen Show (4:3)</PresentationFormat>
  <Paragraphs>228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Template MP</vt:lpstr>
      <vt:lpstr>Topic 4: Genetics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4: Genetics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Mark Polko</cp:lastModifiedBy>
  <cp:revision>348</cp:revision>
  <dcterms:created xsi:type="dcterms:W3CDTF">2013-08-21T17:54:09Z</dcterms:created>
  <dcterms:modified xsi:type="dcterms:W3CDTF">2014-03-20T18:08:18Z</dcterms:modified>
</cp:coreProperties>
</file>