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0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26E87-1753-BD41-BBCD-D96AA32B5EDC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58CF06A-9A22-D840-9BD7-C23F271A464C}">
      <dgm:prSet/>
      <dgm:spPr/>
      <dgm:t>
        <a:bodyPr/>
        <a:lstStyle/>
        <a:p>
          <a:pPr rtl="0"/>
          <a:r>
            <a:rPr lang="en-US" baseline="30000" dirty="0" smtClean="0"/>
            <a:t>5.3.1Outline how population size is affected by </a:t>
          </a:r>
          <a:r>
            <a:rPr lang="en-US" baseline="30000" dirty="0" err="1" smtClean="0"/>
            <a:t>natality</a:t>
          </a:r>
          <a:r>
            <a:rPr lang="en-US" baseline="30000" dirty="0" smtClean="0"/>
            <a:t>,</a:t>
          </a:r>
          <a:r>
            <a:rPr lang="en-US" dirty="0" smtClean="0"/>
            <a:t> </a:t>
          </a:r>
          <a:r>
            <a:rPr lang="en-US" baseline="30000" dirty="0" smtClean="0"/>
            <a:t>immigration, mortality and emigration.</a:t>
          </a:r>
          <a:endParaRPr lang="en-US" dirty="0"/>
        </a:p>
      </dgm:t>
    </dgm:pt>
    <dgm:pt modelId="{5A211B67-49FF-1B44-BBC8-02773CAB3CA9}" type="parTrans" cxnId="{D663B2E9-6CEB-6D4A-A3E3-63813928AF5F}">
      <dgm:prSet/>
      <dgm:spPr/>
      <dgm:t>
        <a:bodyPr/>
        <a:lstStyle/>
        <a:p>
          <a:endParaRPr lang="en-US"/>
        </a:p>
      </dgm:t>
    </dgm:pt>
    <dgm:pt modelId="{BD657E7B-9757-8545-864F-1106E5E7A90D}" type="sibTrans" cxnId="{D663B2E9-6CEB-6D4A-A3E3-63813928AF5F}">
      <dgm:prSet/>
      <dgm:spPr/>
      <dgm:t>
        <a:bodyPr/>
        <a:lstStyle/>
        <a:p>
          <a:endParaRPr lang="en-US"/>
        </a:p>
      </dgm:t>
    </dgm:pt>
    <dgm:pt modelId="{6FD0471C-199B-6247-A8B3-4AE3C08EF1DE}">
      <dgm:prSet/>
      <dgm:spPr/>
      <dgm:t>
        <a:bodyPr/>
        <a:lstStyle/>
        <a:p>
          <a:pPr rtl="0"/>
          <a:r>
            <a:rPr lang="en-US" baseline="30000" smtClean="0"/>
            <a:t>5.3.2 Draw and label a graph showing a sigmoid (S-shaped) population growth curve.</a:t>
          </a:r>
          <a:endParaRPr lang="en-US"/>
        </a:p>
      </dgm:t>
    </dgm:pt>
    <dgm:pt modelId="{E5460AF2-50C4-5644-9468-4EE33C50E4E0}" type="parTrans" cxnId="{1B7F20D8-22C8-744D-B41D-555502D8A10A}">
      <dgm:prSet/>
      <dgm:spPr/>
      <dgm:t>
        <a:bodyPr/>
        <a:lstStyle/>
        <a:p>
          <a:endParaRPr lang="en-US"/>
        </a:p>
      </dgm:t>
    </dgm:pt>
    <dgm:pt modelId="{0621B849-76AA-834C-9082-D263B8DC3C99}" type="sibTrans" cxnId="{1B7F20D8-22C8-744D-B41D-555502D8A10A}">
      <dgm:prSet/>
      <dgm:spPr/>
      <dgm:t>
        <a:bodyPr/>
        <a:lstStyle/>
        <a:p>
          <a:endParaRPr lang="en-US"/>
        </a:p>
      </dgm:t>
    </dgm:pt>
    <dgm:pt modelId="{4A315EB3-0183-3E43-BBCE-0D2FFB55C1C0}">
      <dgm:prSet/>
      <dgm:spPr/>
      <dgm:t>
        <a:bodyPr/>
        <a:lstStyle/>
        <a:p>
          <a:pPr rtl="0"/>
          <a:r>
            <a:rPr lang="en-US" baseline="30000" dirty="0" smtClean="0"/>
            <a:t>5.3.3 Explain the reasons for the exponential growth phase,</a:t>
          </a:r>
          <a:r>
            <a:rPr lang="en-US" dirty="0" smtClean="0"/>
            <a:t> </a:t>
          </a:r>
          <a:r>
            <a:rPr lang="en-US" baseline="30000" dirty="0" smtClean="0"/>
            <a:t>the plateau phase and the transitional phase between these two phases.</a:t>
          </a:r>
          <a:endParaRPr lang="en-US" dirty="0"/>
        </a:p>
      </dgm:t>
    </dgm:pt>
    <dgm:pt modelId="{BECDF338-DDE2-CB46-AA9A-4C89E8A3131B}" type="parTrans" cxnId="{91E84A1B-75E0-7D4B-B07E-D3E8C853527C}">
      <dgm:prSet/>
      <dgm:spPr/>
      <dgm:t>
        <a:bodyPr/>
        <a:lstStyle/>
        <a:p>
          <a:endParaRPr lang="en-US"/>
        </a:p>
      </dgm:t>
    </dgm:pt>
    <dgm:pt modelId="{7BC3B746-9D12-624C-AD01-3EA5CF0F6360}" type="sibTrans" cxnId="{91E84A1B-75E0-7D4B-B07E-D3E8C853527C}">
      <dgm:prSet/>
      <dgm:spPr/>
      <dgm:t>
        <a:bodyPr/>
        <a:lstStyle/>
        <a:p>
          <a:endParaRPr lang="en-US"/>
        </a:p>
      </dgm:t>
    </dgm:pt>
    <dgm:pt modelId="{73530A9C-C17A-B949-BA83-6002A0D61603}">
      <dgm:prSet/>
      <dgm:spPr/>
      <dgm:t>
        <a:bodyPr/>
        <a:lstStyle/>
        <a:p>
          <a:pPr rtl="0"/>
          <a:r>
            <a:rPr lang="en-US" baseline="30000" smtClean="0"/>
            <a:t>5.3.4 List three factors that set limits to population increase.</a:t>
          </a:r>
          <a:endParaRPr lang="en-US"/>
        </a:p>
      </dgm:t>
    </dgm:pt>
    <dgm:pt modelId="{AB5296E9-8711-2B40-91D7-A8501EB4A90B}" type="parTrans" cxnId="{B0430678-8655-F649-972F-0145540B4B90}">
      <dgm:prSet/>
      <dgm:spPr/>
      <dgm:t>
        <a:bodyPr/>
        <a:lstStyle/>
        <a:p>
          <a:endParaRPr lang="en-US"/>
        </a:p>
      </dgm:t>
    </dgm:pt>
    <dgm:pt modelId="{A0C9CC1E-C42C-324C-8695-87E4B618C38F}" type="sibTrans" cxnId="{B0430678-8655-F649-972F-0145540B4B90}">
      <dgm:prSet/>
      <dgm:spPr/>
      <dgm:t>
        <a:bodyPr/>
        <a:lstStyle/>
        <a:p>
          <a:endParaRPr lang="en-US"/>
        </a:p>
      </dgm:t>
    </dgm:pt>
    <dgm:pt modelId="{08EE12FB-C281-A84D-84EA-D1C0B28DE69D}" type="pres">
      <dgm:prSet presAssocID="{E6A26E87-1753-BD41-BBCD-D96AA32B5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DFD4FAE-C08C-C04F-9F65-B68FD744319D}" type="pres">
      <dgm:prSet presAssocID="{C58CF06A-9A22-D840-9BD7-C23F271A464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0C59FA-359B-0349-932A-FE98468F6133}" type="pres">
      <dgm:prSet presAssocID="{BD657E7B-9757-8545-864F-1106E5E7A90D}" presName="spacer" presStyleCnt="0"/>
      <dgm:spPr/>
    </dgm:pt>
    <dgm:pt modelId="{8B241CA3-C5AF-124B-9F17-800645A89832}" type="pres">
      <dgm:prSet presAssocID="{6FD0471C-199B-6247-A8B3-4AE3C08EF1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F2A341-89EC-4A41-BEE7-032CDC6E6939}" type="pres">
      <dgm:prSet presAssocID="{0621B849-76AA-834C-9082-D263B8DC3C99}" presName="spacer" presStyleCnt="0"/>
      <dgm:spPr/>
    </dgm:pt>
    <dgm:pt modelId="{5D1F6AC4-C504-1F42-87BE-6E254C2FCFF6}" type="pres">
      <dgm:prSet presAssocID="{4A315EB3-0183-3E43-BBCE-0D2FFB55C1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B9CACA-9C91-EF4E-93A3-90B726C2EF22}" type="pres">
      <dgm:prSet presAssocID="{7BC3B746-9D12-624C-AD01-3EA5CF0F6360}" presName="spacer" presStyleCnt="0"/>
      <dgm:spPr/>
    </dgm:pt>
    <dgm:pt modelId="{9FF79CEC-91B7-C043-9FFD-16A1B7979BC5}" type="pres">
      <dgm:prSet presAssocID="{73530A9C-C17A-B949-BA83-6002A0D6160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FA0C6E-2E58-DB47-9170-3518F402E3FB}" type="presOf" srcId="{6FD0471C-199B-6247-A8B3-4AE3C08EF1DE}" destId="{8B241CA3-C5AF-124B-9F17-800645A89832}" srcOrd="0" destOrd="0" presId="urn:microsoft.com/office/officeart/2005/8/layout/vList2"/>
    <dgm:cxn modelId="{1B7F20D8-22C8-744D-B41D-555502D8A10A}" srcId="{E6A26E87-1753-BD41-BBCD-D96AA32B5EDC}" destId="{6FD0471C-199B-6247-A8B3-4AE3C08EF1DE}" srcOrd="1" destOrd="0" parTransId="{E5460AF2-50C4-5644-9468-4EE33C50E4E0}" sibTransId="{0621B849-76AA-834C-9082-D263B8DC3C99}"/>
    <dgm:cxn modelId="{07E19848-431B-D142-8D58-E610845B786C}" type="presOf" srcId="{C58CF06A-9A22-D840-9BD7-C23F271A464C}" destId="{2DFD4FAE-C08C-C04F-9F65-B68FD744319D}" srcOrd="0" destOrd="0" presId="urn:microsoft.com/office/officeart/2005/8/layout/vList2"/>
    <dgm:cxn modelId="{91E84A1B-75E0-7D4B-B07E-D3E8C853527C}" srcId="{E6A26E87-1753-BD41-BBCD-D96AA32B5EDC}" destId="{4A315EB3-0183-3E43-BBCE-0D2FFB55C1C0}" srcOrd="2" destOrd="0" parTransId="{BECDF338-DDE2-CB46-AA9A-4C89E8A3131B}" sibTransId="{7BC3B746-9D12-624C-AD01-3EA5CF0F6360}"/>
    <dgm:cxn modelId="{675F256B-8C13-F740-A1C9-CE9BBF61DA58}" type="presOf" srcId="{4A315EB3-0183-3E43-BBCE-0D2FFB55C1C0}" destId="{5D1F6AC4-C504-1F42-87BE-6E254C2FCFF6}" srcOrd="0" destOrd="0" presId="urn:microsoft.com/office/officeart/2005/8/layout/vList2"/>
    <dgm:cxn modelId="{B0430678-8655-F649-972F-0145540B4B90}" srcId="{E6A26E87-1753-BD41-BBCD-D96AA32B5EDC}" destId="{73530A9C-C17A-B949-BA83-6002A0D61603}" srcOrd="3" destOrd="0" parTransId="{AB5296E9-8711-2B40-91D7-A8501EB4A90B}" sibTransId="{A0C9CC1E-C42C-324C-8695-87E4B618C38F}"/>
    <dgm:cxn modelId="{D326089C-05D4-8F47-8437-B721E3CC0ECB}" type="presOf" srcId="{73530A9C-C17A-B949-BA83-6002A0D61603}" destId="{9FF79CEC-91B7-C043-9FFD-16A1B7979BC5}" srcOrd="0" destOrd="0" presId="urn:microsoft.com/office/officeart/2005/8/layout/vList2"/>
    <dgm:cxn modelId="{D663B2E9-6CEB-6D4A-A3E3-63813928AF5F}" srcId="{E6A26E87-1753-BD41-BBCD-D96AA32B5EDC}" destId="{C58CF06A-9A22-D840-9BD7-C23F271A464C}" srcOrd="0" destOrd="0" parTransId="{5A211B67-49FF-1B44-BBC8-02773CAB3CA9}" sibTransId="{BD657E7B-9757-8545-864F-1106E5E7A90D}"/>
    <dgm:cxn modelId="{683A8F36-6F8C-7B45-8983-7F5020F2254E}" type="presOf" srcId="{E6A26E87-1753-BD41-BBCD-D96AA32B5EDC}" destId="{08EE12FB-C281-A84D-84EA-D1C0B28DE69D}" srcOrd="0" destOrd="0" presId="urn:microsoft.com/office/officeart/2005/8/layout/vList2"/>
    <dgm:cxn modelId="{4729A050-F02D-CD4E-8337-880EE3075AD4}" type="presParOf" srcId="{08EE12FB-C281-A84D-84EA-D1C0B28DE69D}" destId="{2DFD4FAE-C08C-C04F-9F65-B68FD744319D}" srcOrd="0" destOrd="0" presId="urn:microsoft.com/office/officeart/2005/8/layout/vList2"/>
    <dgm:cxn modelId="{6F268286-D4CC-A844-B953-1991E3D16C24}" type="presParOf" srcId="{08EE12FB-C281-A84D-84EA-D1C0B28DE69D}" destId="{9A0C59FA-359B-0349-932A-FE98468F6133}" srcOrd="1" destOrd="0" presId="urn:microsoft.com/office/officeart/2005/8/layout/vList2"/>
    <dgm:cxn modelId="{8B6DD470-8186-8549-A581-AF2BBAFA4CB5}" type="presParOf" srcId="{08EE12FB-C281-A84D-84EA-D1C0B28DE69D}" destId="{8B241CA3-C5AF-124B-9F17-800645A89832}" srcOrd="2" destOrd="0" presId="urn:microsoft.com/office/officeart/2005/8/layout/vList2"/>
    <dgm:cxn modelId="{4B5D63CB-E540-014F-86A5-B2784EDA0D9F}" type="presParOf" srcId="{08EE12FB-C281-A84D-84EA-D1C0B28DE69D}" destId="{4DF2A341-89EC-4A41-BEE7-032CDC6E6939}" srcOrd="3" destOrd="0" presId="urn:microsoft.com/office/officeart/2005/8/layout/vList2"/>
    <dgm:cxn modelId="{3635F32F-FD03-E247-A770-C6BAE9F12D61}" type="presParOf" srcId="{08EE12FB-C281-A84D-84EA-D1C0B28DE69D}" destId="{5D1F6AC4-C504-1F42-87BE-6E254C2FCFF6}" srcOrd="4" destOrd="0" presId="urn:microsoft.com/office/officeart/2005/8/layout/vList2"/>
    <dgm:cxn modelId="{BA7FF3C1-E20D-C946-A557-A64B1142891F}" type="presParOf" srcId="{08EE12FB-C281-A84D-84EA-D1C0B28DE69D}" destId="{62B9CACA-9C91-EF4E-93A3-90B726C2EF22}" srcOrd="5" destOrd="0" presId="urn:microsoft.com/office/officeart/2005/8/layout/vList2"/>
    <dgm:cxn modelId="{1E00E7CE-253D-E645-BBD8-9BF52FB9AAF3}" type="presParOf" srcId="{08EE12FB-C281-A84D-84EA-D1C0B28DE69D}" destId="{9FF79CEC-91B7-C043-9FFD-16A1B7979B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4FAE-C08C-C04F-9F65-B68FD744319D}">
      <dsp:nvSpPr>
        <dsp:cNvPr id="0" name=""/>
        <dsp:cNvSpPr/>
      </dsp:nvSpPr>
      <dsp:spPr>
        <a:xfrm>
          <a:off x="0" y="3104"/>
          <a:ext cx="8064896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30000" dirty="0" smtClean="0"/>
            <a:t>5.3.1Outline how population size is affected by </a:t>
          </a:r>
          <a:r>
            <a:rPr lang="en-US" sz="2400" kern="1200" baseline="30000" dirty="0" err="1" smtClean="0"/>
            <a:t>natality</a:t>
          </a:r>
          <a:r>
            <a:rPr lang="en-US" sz="2400" kern="1200" baseline="30000" dirty="0" smtClean="0"/>
            <a:t>,</a:t>
          </a:r>
          <a:r>
            <a:rPr lang="en-US" sz="2400" kern="1200" dirty="0" smtClean="0"/>
            <a:t> </a:t>
          </a:r>
          <a:r>
            <a:rPr lang="en-US" sz="2400" kern="1200" baseline="30000" dirty="0" smtClean="0"/>
            <a:t>immigration, mortality and emigration.</a:t>
          </a:r>
          <a:endParaRPr lang="en-US" sz="2400" kern="1200" dirty="0"/>
        </a:p>
      </dsp:txBody>
      <dsp:txXfrm>
        <a:off x="46606" y="49710"/>
        <a:ext cx="7971684" cy="861507"/>
      </dsp:txXfrm>
    </dsp:sp>
    <dsp:sp modelId="{8B241CA3-C5AF-124B-9F17-800645A89832}">
      <dsp:nvSpPr>
        <dsp:cNvPr id="0" name=""/>
        <dsp:cNvSpPr/>
      </dsp:nvSpPr>
      <dsp:spPr>
        <a:xfrm>
          <a:off x="0" y="1026944"/>
          <a:ext cx="8064896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30000" smtClean="0"/>
            <a:t>5.3.2 Draw and label a graph showing a sigmoid (S-shaped) population growth curve.</a:t>
          </a:r>
          <a:endParaRPr lang="en-US" sz="2400" kern="1200"/>
        </a:p>
      </dsp:txBody>
      <dsp:txXfrm>
        <a:off x="46606" y="1073550"/>
        <a:ext cx="7971684" cy="861507"/>
      </dsp:txXfrm>
    </dsp:sp>
    <dsp:sp modelId="{5D1F6AC4-C504-1F42-87BE-6E254C2FCFF6}">
      <dsp:nvSpPr>
        <dsp:cNvPr id="0" name=""/>
        <dsp:cNvSpPr/>
      </dsp:nvSpPr>
      <dsp:spPr>
        <a:xfrm>
          <a:off x="0" y="2050784"/>
          <a:ext cx="8064896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30000" dirty="0" smtClean="0"/>
            <a:t>5.3.3 Explain the reasons for the exponential growth phase,</a:t>
          </a:r>
          <a:r>
            <a:rPr lang="en-US" sz="2400" kern="1200" dirty="0" smtClean="0"/>
            <a:t> </a:t>
          </a:r>
          <a:r>
            <a:rPr lang="en-US" sz="2400" kern="1200" baseline="30000" dirty="0" smtClean="0"/>
            <a:t>the plateau phase and the transitional phase between these two phases.</a:t>
          </a:r>
          <a:endParaRPr lang="en-US" sz="2400" kern="1200" dirty="0"/>
        </a:p>
      </dsp:txBody>
      <dsp:txXfrm>
        <a:off x="46606" y="2097390"/>
        <a:ext cx="7971684" cy="861507"/>
      </dsp:txXfrm>
    </dsp:sp>
    <dsp:sp modelId="{9FF79CEC-91B7-C043-9FFD-16A1B7979BC5}">
      <dsp:nvSpPr>
        <dsp:cNvPr id="0" name=""/>
        <dsp:cNvSpPr/>
      </dsp:nvSpPr>
      <dsp:spPr>
        <a:xfrm>
          <a:off x="0" y="3074624"/>
          <a:ext cx="8064896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30000" smtClean="0"/>
            <a:t>5.3.4 List three factors that set limits to population increase.</a:t>
          </a:r>
          <a:endParaRPr lang="en-US" sz="2400" kern="1200"/>
        </a:p>
      </dsp:txBody>
      <dsp:txXfrm>
        <a:off x="46606" y="3121230"/>
        <a:ext cx="7971684" cy="861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DE1410-EB66-40D9-9BAA-CF3C790CE997}" type="datetime1">
              <a:rPr lang="en-US" smtClean="0"/>
              <a:t>1/7/2014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76A-6F0E-4BC5-8BC1-14B5429D2E18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37E-362F-4A7E-AAB4-F98E6B0E0B41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85D5-EF2D-4108-BEBF-17C55537D511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60A-077E-4CF2-BEC2-B50EF5400F7B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0443-CBB4-433B-A352-FA71B37D87B9}" type="datetime1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6B31-7DA7-4FCB-AE4F-1CF433CBDF7C}" type="datetime1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BAD-35E8-4AC1-906A-9CA51BABE166}" type="datetime1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944-0708-44C6-839C-79B31600A10E}" type="datetime1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D69-00CA-4272-B4A6-EE93FAF1A8E1}" type="datetime1">
              <a:rPr lang="en-US" smtClean="0"/>
              <a:t>1/7/2014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7F6-FEB7-45E7-94F4-75C4FD9638B4}" type="datetime1">
              <a:rPr lang="en-US" smtClean="0"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904C7-27A4-4C04-BE2B-1694AE4406B9}" type="datetime1">
              <a:rPr lang="en-US" smtClean="0"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xmundi.com/map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pminder.org/world/#$majorMode=chart$is;shi=t;ly=2003;lb=f;il=t;fs=11;al=30;stl=t;st=t;nsl=t;se=t$wst;tts=C$ts;sp=5.59290322580644;ti=2010$zpv;v=0$inc_x;mmid=XCOORDS;iid=tHyj-2jRvK3CCNJOc5Vm-HQ;by=ind$inc_y;mmid=YCOORDS;iid=tUSeGJOQhafugwUvHvY-wLA;by=ind$inc_s;uniValue=8.21;iid=phAwcNAVuyj0XOoBL_n5tAQ;by=ind$inc_c;uniValue=255;gid=CATID0;by=grp$map_x;scale=lin;dataMin=1.508;dataMax=45$map_y;scale=lin;dataMin=6;dataMax=58$map_s;sma=50;smi=2$cd;bd=0$inds=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sfp.weebly.com/53-population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Topic 5: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Ecology and 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2" y="4797152"/>
            <a:ext cx="3309803" cy="9361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5.3 Populations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http://assets.knowledge.allianz.com/img/greenhouse_effect_shutterstock_ah_519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0"/>
            <a:ext cx="3672408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80395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ASSESSMENT STATEMENTS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5907968"/>
              </p:ext>
            </p:extLst>
          </p:nvPr>
        </p:nvGraphicFramePr>
        <p:xfrm>
          <a:off x="755576" y="1052736"/>
          <a:ext cx="80648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ck4biology.info/c4b/5/images/5.3/Pop-siz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56" y="2562795"/>
            <a:ext cx="6191488" cy="403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9552" y="188640"/>
            <a:ext cx="8064896" cy="954719"/>
            <a:chOff x="0" y="3104"/>
            <a:chExt cx="8064896" cy="954719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3104"/>
              <a:ext cx="8064896" cy="9547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49710"/>
              <a:ext cx="7971684" cy="8615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baseline="30000" dirty="0" smtClean="0"/>
                <a:t>5.3.1 Outline </a:t>
              </a:r>
              <a:r>
                <a:rPr lang="en-US" sz="3200" kern="1200" baseline="30000" dirty="0" smtClean="0"/>
                <a:t>how population size is affected by </a:t>
              </a:r>
              <a:r>
                <a:rPr lang="en-US" sz="3200" kern="1200" baseline="30000" dirty="0" err="1" smtClean="0"/>
                <a:t>natality</a:t>
              </a:r>
              <a:r>
                <a:rPr lang="en-US" sz="3200" kern="1200" baseline="30000" dirty="0" smtClean="0"/>
                <a:t>,</a:t>
              </a:r>
              <a:r>
                <a:rPr lang="en-US" sz="3200" kern="1200" dirty="0" smtClean="0"/>
                <a:t> </a:t>
              </a:r>
              <a:r>
                <a:rPr lang="en-US" sz="3200" kern="1200" baseline="30000" dirty="0" smtClean="0"/>
                <a:t>immigration, mortality and emigration.</a:t>
              </a:r>
              <a:endParaRPr lang="en-US" sz="32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905099" y="1628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LINK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288427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Four factors exist which influence </a:t>
            </a:r>
            <a:r>
              <a:rPr lang="en-GB" dirty="0" smtClean="0"/>
              <a:t>the size </a:t>
            </a:r>
            <a:r>
              <a:rPr lang="en-GB" dirty="0"/>
              <a:t>of a </a:t>
            </a:r>
            <a:r>
              <a:rPr lang="en-GB" dirty="0" smtClean="0"/>
              <a:t>population: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natality</a:t>
            </a:r>
            <a:r>
              <a:rPr lang="en-GB" dirty="0" smtClean="0"/>
              <a:t> </a:t>
            </a:r>
            <a:r>
              <a:rPr lang="en-GB" dirty="0"/>
              <a:t>(birth rate)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mortality (death rate)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immigration (‘moving in’)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emigration (‘moving out’)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05099" y="237813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96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91392" y="404664"/>
            <a:ext cx="8064896" cy="954719"/>
            <a:chOff x="0" y="1026944"/>
            <a:chExt cx="8064896" cy="954719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1026944"/>
              <a:ext cx="8064896" cy="9547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6606" y="1073550"/>
              <a:ext cx="7971684" cy="8615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baseline="30000" dirty="0" smtClean="0"/>
                <a:t>5.3.2 Draw and label a graph showing a sigmoid (S-shaped) population growth curve.</a:t>
              </a:r>
              <a:endParaRPr lang="en-US" sz="3200" kern="1200" dirty="0"/>
            </a:p>
          </p:txBody>
        </p:sp>
      </p:grpSp>
      <p:pic>
        <p:nvPicPr>
          <p:cNvPr id="2050" name="Picture 2" descr="http://click4biology.info/c4b/5/images/5.3/logistic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44823"/>
            <a:ext cx="5016151" cy="463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5868144" y="2348880"/>
            <a:ext cx="72008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48264" y="2348880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4269" y="3140968"/>
            <a:ext cx="4045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Normally populations will be prevented from undergoing uncontrolled exponential growth by </a:t>
            </a:r>
            <a:r>
              <a:rPr lang="en-GB" b="1" dirty="0"/>
              <a:t>limiting factors.</a:t>
            </a:r>
            <a:r>
              <a:rPr lang="en-GB" dirty="0"/>
              <a:t> Most populations will adhere to a </a:t>
            </a:r>
            <a:r>
              <a:rPr lang="en-GB" b="1" dirty="0"/>
              <a:t>sigmoid growth curve.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43608" y="2780928"/>
            <a:ext cx="64807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37964" y="2411596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Carrying capacity (K)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4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click4biology.info/c4b/5/images/5.3/logistic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64" y="4077072"/>
            <a:ext cx="2734138" cy="252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homestudy.ihea.com/wildlife/limit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302" y="1162366"/>
            <a:ext cx="2952328" cy="557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46340" y="188640"/>
            <a:ext cx="8064896" cy="954719"/>
            <a:chOff x="0" y="2050784"/>
            <a:chExt cx="8064896" cy="954719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050784"/>
              <a:ext cx="8064896" cy="9547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6606" y="2097390"/>
              <a:ext cx="7971684" cy="8615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baseline="30000" smtClean="0"/>
                <a:t>5.3.3 Explain the reasons for the exponential growth phase,</a:t>
              </a:r>
              <a:r>
                <a:rPr lang="en-US" sz="2400" kern="1200" smtClean="0"/>
                <a:t> </a:t>
              </a:r>
              <a:r>
                <a:rPr lang="en-US" sz="2400" kern="1200" baseline="30000" smtClean="0"/>
                <a:t>the plateau phase and the transitional phase between these two phases.</a:t>
              </a:r>
              <a:endParaRPr lang="en-US" sz="24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67526" y="1268760"/>
            <a:ext cx="504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Any population has the potential </a:t>
            </a:r>
            <a:r>
              <a:rPr lang="en-GB" dirty="0" smtClean="0"/>
              <a:t>to increase </a:t>
            </a:r>
            <a:r>
              <a:rPr lang="en-GB" dirty="0"/>
              <a:t>its numbers quickly. In most natural </a:t>
            </a:r>
            <a:r>
              <a:rPr lang="en-GB" dirty="0" smtClean="0"/>
              <a:t>situations, this </a:t>
            </a:r>
            <a:r>
              <a:rPr lang="en-GB" dirty="0"/>
              <a:t>increase in numbers is controlled by </a:t>
            </a:r>
            <a:r>
              <a:rPr lang="en-GB" b="1" dirty="0"/>
              <a:t>limiting </a:t>
            </a:r>
            <a:r>
              <a:rPr lang="en-GB" b="1" dirty="0" smtClean="0"/>
              <a:t>factors</a:t>
            </a:r>
            <a:r>
              <a:rPr lang="en-GB" dirty="0" smtClean="0"/>
              <a:t>. Limiting </a:t>
            </a:r>
            <a:r>
              <a:rPr lang="en-GB" dirty="0"/>
              <a:t>factors are factors that will place restrictions </a:t>
            </a:r>
            <a:r>
              <a:rPr lang="en-GB" dirty="0" smtClean="0"/>
              <a:t>on the </a:t>
            </a:r>
            <a:r>
              <a:rPr lang="en-GB" dirty="0"/>
              <a:t>amount a population can </a:t>
            </a:r>
            <a:r>
              <a:rPr lang="en-GB" dirty="0" smtClean="0"/>
              <a:t>grow.</a:t>
            </a:r>
          </a:p>
          <a:p>
            <a:endParaRPr lang="en-GB" dirty="0"/>
          </a:p>
          <a:p>
            <a:r>
              <a:rPr lang="en-GB" dirty="0"/>
              <a:t>In </a:t>
            </a:r>
            <a:r>
              <a:rPr lang="en-GB" dirty="0" smtClean="0"/>
              <a:t>a typical </a:t>
            </a:r>
            <a:r>
              <a:rPr lang="en-GB" dirty="0"/>
              <a:t>sigmoidal curve, three stages </a:t>
            </a:r>
            <a:r>
              <a:rPr lang="en-GB" dirty="0" smtClean="0"/>
              <a:t>are indicated</a:t>
            </a:r>
            <a:r>
              <a:rPr lang="en-GB" dirty="0"/>
              <a:t>:</a:t>
            </a:r>
          </a:p>
          <a:p>
            <a:r>
              <a:rPr lang="en-GB" dirty="0"/>
              <a:t>1. Exponential growth phase.</a:t>
            </a:r>
          </a:p>
          <a:p>
            <a:r>
              <a:rPr lang="en-GB" dirty="0"/>
              <a:t>2. Transitional phase.</a:t>
            </a:r>
          </a:p>
          <a:p>
            <a:r>
              <a:rPr lang="en-GB" dirty="0"/>
              <a:t>3. Plateau phase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07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1938" y="1143359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EXPONENTIAL GROWTH PHASE</a:t>
            </a:r>
          </a:p>
          <a:p>
            <a:r>
              <a:rPr lang="en-GB" dirty="0"/>
              <a:t>In this stage, there is unlimited growth of the </a:t>
            </a:r>
            <a:r>
              <a:rPr lang="en-GB" dirty="0" smtClean="0"/>
              <a:t>population due </a:t>
            </a:r>
            <a:r>
              <a:rPr lang="en-GB" dirty="0"/>
              <a:t>to the </a:t>
            </a:r>
            <a:r>
              <a:rPr lang="en-GB" b="1" dirty="0"/>
              <a:t>absence of limiting factors. </a:t>
            </a:r>
            <a:r>
              <a:rPr lang="en-GB" dirty="0"/>
              <a:t>The growth </a:t>
            </a:r>
            <a:r>
              <a:rPr lang="en-GB" dirty="0" smtClean="0"/>
              <a:t>could follow </a:t>
            </a:r>
            <a:r>
              <a:rPr lang="en-GB" dirty="0"/>
              <a:t>the pattern 1, 2, 4, 8, 16, 32 </a:t>
            </a:r>
            <a:r>
              <a:rPr lang="en-GB" dirty="0" err="1"/>
              <a:t>etc</a:t>
            </a:r>
            <a:r>
              <a:rPr lang="en-GB" dirty="0"/>
              <a:t> if we talk </a:t>
            </a:r>
            <a:r>
              <a:rPr lang="en-GB" dirty="0" smtClean="0"/>
              <a:t>about bacteria </a:t>
            </a:r>
            <a:r>
              <a:rPr lang="en-GB" dirty="0"/>
              <a:t>where each bacterium divides into two </a:t>
            </a:r>
            <a:r>
              <a:rPr lang="en-GB" dirty="0" smtClean="0"/>
              <a:t>every twenty </a:t>
            </a:r>
            <a:r>
              <a:rPr lang="en-GB" dirty="0"/>
              <a:t>minutes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/>
              <a:t>TRANSITIONAL PHASE</a:t>
            </a:r>
          </a:p>
          <a:p>
            <a:r>
              <a:rPr lang="en-GB" dirty="0"/>
              <a:t>In this stage, </a:t>
            </a:r>
            <a:r>
              <a:rPr lang="en-GB" b="1" dirty="0"/>
              <a:t>limiting factors start influencing the rate </a:t>
            </a:r>
            <a:r>
              <a:rPr lang="en-GB" dirty="0" smtClean="0"/>
              <a:t>of increase </a:t>
            </a:r>
            <a:r>
              <a:rPr lang="en-GB" dirty="0"/>
              <a:t>of the population. The number of individuals </a:t>
            </a:r>
            <a:r>
              <a:rPr lang="en-GB" dirty="0" smtClean="0"/>
              <a:t>is still </a:t>
            </a:r>
            <a:r>
              <a:rPr lang="en-GB" dirty="0"/>
              <a:t>increasing but no longer at an exponential rate. </a:t>
            </a:r>
            <a:r>
              <a:rPr lang="en-GB" b="1" dirty="0"/>
              <a:t>It </a:t>
            </a:r>
            <a:r>
              <a:rPr lang="en-GB" b="1" dirty="0" smtClean="0"/>
              <a:t>is the </a:t>
            </a:r>
            <a:r>
              <a:rPr lang="en-GB" b="1" dirty="0"/>
              <a:t>transition </a:t>
            </a:r>
            <a:r>
              <a:rPr lang="en-GB" dirty="0"/>
              <a:t>from exponential growth to no growth.</a:t>
            </a:r>
          </a:p>
          <a:p>
            <a:endParaRPr lang="en-GB" b="1" dirty="0" smtClean="0"/>
          </a:p>
          <a:p>
            <a:r>
              <a:rPr lang="en-GB" b="1" dirty="0" smtClean="0"/>
              <a:t>PLATEAU </a:t>
            </a:r>
            <a:r>
              <a:rPr lang="en-GB" b="1" dirty="0"/>
              <a:t>PHASE</a:t>
            </a:r>
          </a:p>
          <a:p>
            <a:r>
              <a:rPr lang="en-GB" dirty="0"/>
              <a:t>In this stage, the number of individuals of the </a:t>
            </a:r>
            <a:r>
              <a:rPr lang="en-GB" dirty="0" smtClean="0"/>
              <a:t>population </a:t>
            </a:r>
            <a:r>
              <a:rPr lang="en-GB" b="1" dirty="0" smtClean="0"/>
              <a:t>no </a:t>
            </a:r>
            <a:r>
              <a:rPr lang="en-GB" b="1" dirty="0"/>
              <a:t>longer increases, due to limiting factors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u="sng" dirty="0" err="1" smtClean="0"/>
              <a:t>Natality</a:t>
            </a:r>
            <a:r>
              <a:rPr lang="en-GB" u="sng" dirty="0" smtClean="0"/>
              <a:t> + </a:t>
            </a:r>
            <a:r>
              <a:rPr lang="fr-FR" u="sng" dirty="0" smtClean="0"/>
              <a:t>immigration </a:t>
            </a:r>
            <a:r>
              <a:rPr lang="fr-FR" u="sng" dirty="0"/>
              <a:t>= </a:t>
            </a:r>
            <a:r>
              <a:rPr lang="fr-FR" u="sng" dirty="0" err="1"/>
              <a:t>mortality</a:t>
            </a:r>
            <a:r>
              <a:rPr lang="fr-FR" u="sng" dirty="0"/>
              <a:t> + </a:t>
            </a:r>
            <a:r>
              <a:rPr lang="fr-FR" u="sng" dirty="0" err="1"/>
              <a:t>emigration</a:t>
            </a:r>
            <a:r>
              <a:rPr lang="fr-FR" u="sng" dirty="0"/>
              <a:t>. </a:t>
            </a:r>
            <a:endParaRPr lang="fr-FR" u="sng" dirty="0" smtClean="0"/>
          </a:p>
          <a:p>
            <a:endParaRPr lang="fr-FR" u="sng" dirty="0" smtClean="0"/>
          </a:p>
          <a:p>
            <a:r>
              <a:rPr lang="fr-FR" dirty="0" smtClean="0"/>
              <a:t>Natural </a:t>
            </a:r>
            <a:r>
              <a:rPr lang="fr-FR" dirty="0" err="1" smtClean="0"/>
              <a:t>selection</a:t>
            </a:r>
            <a:r>
              <a:rPr lang="fr-FR" dirty="0" smtClean="0"/>
              <a:t> </a:t>
            </a:r>
            <a:r>
              <a:rPr lang="en-GB" dirty="0" smtClean="0"/>
              <a:t>(survival </a:t>
            </a:r>
            <a:r>
              <a:rPr lang="en-GB" dirty="0"/>
              <a:t>of the fittest) is taking place. The population </a:t>
            </a:r>
            <a:r>
              <a:rPr lang="en-GB" dirty="0" smtClean="0"/>
              <a:t>has </a:t>
            </a:r>
            <a:r>
              <a:rPr lang="en-GB" b="1" dirty="0" smtClean="0"/>
              <a:t>reached </a:t>
            </a:r>
            <a:r>
              <a:rPr lang="en-GB" b="1" dirty="0"/>
              <a:t>the carrying capacity </a:t>
            </a:r>
            <a:r>
              <a:rPr lang="en-GB" dirty="0"/>
              <a:t>of the environment.</a:t>
            </a:r>
          </a:p>
          <a:p>
            <a:r>
              <a:rPr lang="en-GB" dirty="0"/>
              <a:t>Carrying capacity refers to the maximum number </a:t>
            </a:r>
            <a:r>
              <a:rPr lang="en-GB" dirty="0" smtClean="0"/>
              <a:t>of individuals </a:t>
            </a:r>
            <a:r>
              <a:rPr lang="en-GB" dirty="0"/>
              <a:t>of a species that can be sustainably </a:t>
            </a:r>
            <a:r>
              <a:rPr lang="en-GB" dirty="0" smtClean="0"/>
              <a:t>supported by </a:t>
            </a:r>
            <a:r>
              <a:rPr lang="en-GB" dirty="0"/>
              <a:t>the environment. This is shown by ‘</a:t>
            </a:r>
            <a:r>
              <a:rPr lang="en-GB" b="1" dirty="0" smtClean="0"/>
              <a:t>K</a:t>
            </a:r>
            <a:r>
              <a:rPr lang="en-GB" dirty="0" smtClean="0"/>
              <a:t>’.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61666" y="188640"/>
            <a:ext cx="8558805" cy="954719"/>
            <a:chOff x="0" y="2050784"/>
            <a:chExt cx="8064896" cy="954719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2050784"/>
              <a:ext cx="8064896" cy="9547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2097390"/>
              <a:ext cx="7971684" cy="8615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baseline="30000" smtClean="0"/>
                <a:t>5.3.3 Explain the reasons for the exponential growth phase,</a:t>
              </a:r>
              <a:r>
                <a:rPr lang="en-US" sz="2800" kern="1200" smtClean="0"/>
                <a:t> </a:t>
              </a:r>
              <a:r>
                <a:rPr lang="en-US" sz="2800" kern="1200" baseline="30000" smtClean="0"/>
                <a:t>the plateau phase and the transitional phase between these two phases.</a:t>
              </a:r>
              <a:endParaRPr lang="en-US" sz="2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5780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130534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Limiting factors are those </a:t>
            </a:r>
            <a:r>
              <a:rPr lang="en-GB" b="1" dirty="0"/>
              <a:t>factors that control a </a:t>
            </a:r>
            <a:r>
              <a:rPr lang="en-GB" b="1" dirty="0" smtClean="0"/>
              <a:t>process</a:t>
            </a:r>
            <a:r>
              <a:rPr lang="en-GB" dirty="0" smtClean="0"/>
              <a:t> such </a:t>
            </a:r>
            <a:r>
              <a:rPr lang="en-GB" dirty="0"/>
              <a:t>as population growth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Examples of limiting factors for </a:t>
            </a:r>
            <a:r>
              <a:rPr lang="en-GB" b="1" dirty="0"/>
              <a:t>animal populations </a:t>
            </a:r>
            <a:r>
              <a:rPr lang="en-GB" dirty="0"/>
              <a:t>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amount of food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presence of parasites and/or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amount of predation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available nesting sites</a:t>
            </a:r>
          </a:p>
          <a:p>
            <a:endParaRPr lang="en-GB" dirty="0" smtClean="0"/>
          </a:p>
          <a:p>
            <a:r>
              <a:rPr lang="en-GB" dirty="0" smtClean="0"/>
              <a:t>Examples </a:t>
            </a:r>
            <a:r>
              <a:rPr lang="en-GB" dirty="0"/>
              <a:t>of limiting factors for </a:t>
            </a:r>
            <a:r>
              <a:rPr lang="en-GB" b="1" dirty="0"/>
              <a:t>plant populations </a:t>
            </a:r>
            <a:r>
              <a:rPr lang="en-GB" dirty="0"/>
              <a:t>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amount of light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amount of carbon dioxide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amount of water available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39213" y="116632"/>
            <a:ext cx="8064896" cy="954719"/>
            <a:chOff x="0" y="3074624"/>
            <a:chExt cx="8064896" cy="954719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3074624"/>
              <a:ext cx="8064896" cy="9547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6606" y="3121230"/>
              <a:ext cx="7971684" cy="8615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baseline="30000" smtClean="0"/>
                <a:t>5.3.4 List three factors that set limits to population increase.</a:t>
              </a:r>
              <a:endParaRPr lang="en-US" sz="3200" kern="12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456991" y="414908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Topic 5: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Ecology and 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2" y="4797152"/>
            <a:ext cx="3309803" cy="9361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5.3 Populations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 descr="http://assets.knowledge.allianz.com/img/greenhouse_effect_shutterstock_ah_519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0"/>
            <a:ext cx="3672408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9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11713</TotalTime>
  <Words>584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 MP</vt:lpstr>
      <vt:lpstr>Topic 5: Ecology and 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5: Ecology and evolution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 Polko</cp:lastModifiedBy>
  <cp:revision>72</cp:revision>
  <dcterms:created xsi:type="dcterms:W3CDTF">2013-08-21T17:54:09Z</dcterms:created>
  <dcterms:modified xsi:type="dcterms:W3CDTF">2014-01-07T18:27:24Z</dcterms:modified>
</cp:coreProperties>
</file>