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6"/>
  </p:notesMasterIdLst>
  <p:sldIdLst>
    <p:sldId id="256" r:id="rId2"/>
    <p:sldId id="257" r:id="rId3"/>
    <p:sldId id="269" r:id="rId4"/>
    <p:sldId id="270" r:id="rId5"/>
    <p:sldId id="272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38" autoAdjust="0"/>
    <p:restoredTop sz="94671" autoAdjust="0"/>
  </p:normalViewPr>
  <p:slideViewPr>
    <p:cSldViewPr>
      <p:cViewPr>
        <p:scale>
          <a:sx n="70" d="100"/>
          <a:sy n="70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EAB95-5434-4DBB-ACE5-72F698AD5DF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042C6E8D-7956-4E97-99C3-7B67FD17E08E}">
      <dgm:prSet/>
      <dgm:spPr/>
      <dgm:t>
        <a:bodyPr/>
        <a:lstStyle/>
        <a:p>
          <a:pPr rtl="0"/>
          <a:r>
            <a:rPr lang="en-GB" smtClean="0"/>
            <a:t>6.3.1 Define </a:t>
          </a:r>
          <a:r>
            <a:rPr lang="en-GB" i="1" smtClean="0"/>
            <a:t>pathogen</a:t>
          </a:r>
          <a:r>
            <a:rPr lang="en-GB" smtClean="0"/>
            <a:t>. </a:t>
          </a:r>
          <a:endParaRPr lang="en-GB"/>
        </a:p>
      </dgm:t>
    </dgm:pt>
    <dgm:pt modelId="{2AA3BA77-BDDF-4B01-8CF5-A4097BD06186}" type="parTrans" cxnId="{D2F122E5-2A47-4944-A898-65C7DC858BD3}">
      <dgm:prSet/>
      <dgm:spPr/>
      <dgm:t>
        <a:bodyPr/>
        <a:lstStyle/>
        <a:p>
          <a:endParaRPr lang="en-GB"/>
        </a:p>
      </dgm:t>
    </dgm:pt>
    <dgm:pt modelId="{1D8470F9-204E-4CA7-B578-DD65CDBC9B62}" type="sibTrans" cxnId="{D2F122E5-2A47-4944-A898-65C7DC858BD3}">
      <dgm:prSet/>
      <dgm:spPr/>
      <dgm:t>
        <a:bodyPr/>
        <a:lstStyle/>
        <a:p>
          <a:endParaRPr lang="en-GB"/>
        </a:p>
      </dgm:t>
    </dgm:pt>
    <dgm:pt modelId="{D5EC0F92-20A2-479A-9334-92DE65872C47}">
      <dgm:prSet/>
      <dgm:spPr/>
      <dgm:t>
        <a:bodyPr/>
        <a:lstStyle/>
        <a:p>
          <a:pPr rtl="0"/>
          <a:r>
            <a:rPr lang="en-GB" smtClean="0"/>
            <a:t>6.3.2 Explain why antibiotics are effective against bacteria but not against viruses.</a:t>
          </a:r>
          <a:endParaRPr lang="en-GB"/>
        </a:p>
      </dgm:t>
    </dgm:pt>
    <dgm:pt modelId="{8814CABE-E2CE-427F-947B-1068F1EDA2EF}" type="parTrans" cxnId="{FCEAD721-05ED-401C-A676-D51CAD5338E8}">
      <dgm:prSet/>
      <dgm:spPr/>
      <dgm:t>
        <a:bodyPr/>
        <a:lstStyle/>
        <a:p>
          <a:endParaRPr lang="en-GB"/>
        </a:p>
      </dgm:t>
    </dgm:pt>
    <dgm:pt modelId="{65BCA421-0353-4B2F-B52F-A694008470E4}" type="sibTrans" cxnId="{FCEAD721-05ED-401C-A676-D51CAD5338E8}">
      <dgm:prSet/>
      <dgm:spPr/>
      <dgm:t>
        <a:bodyPr/>
        <a:lstStyle/>
        <a:p>
          <a:endParaRPr lang="en-GB"/>
        </a:p>
      </dgm:t>
    </dgm:pt>
    <dgm:pt modelId="{3EFC223F-9F82-4E2B-9926-740A5B0B482E}">
      <dgm:prSet/>
      <dgm:spPr/>
      <dgm:t>
        <a:bodyPr/>
        <a:lstStyle/>
        <a:p>
          <a:pPr rtl="0"/>
          <a:r>
            <a:rPr lang="en-GB" smtClean="0"/>
            <a:t>6.3.3 Outline the role of skin and mucous membranes in defence against pathogens.</a:t>
          </a:r>
          <a:endParaRPr lang="en-GB"/>
        </a:p>
      </dgm:t>
    </dgm:pt>
    <dgm:pt modelId="{316829F2-63F7-471F-AF5A-A0DB8B65C9D1}" type="parTrans" cxnId="{B5F66F76-484E-4A6D-A167-6611B34F6330}">
      <dgm:prSet/>
      <dgm:spPr/>
      <dgm:t>
        <a:bodyPr/>
        <a:lstStyle/>
        <a:p>
          <a:endParaRPr lang="en-GB"/>
        </a:p>
      </dgm:t>
    </dgm:pt>
    <dgm:pt modelId="{52273381-3BBA-4F37-AD10-1D355B16C788}" type="sibTrans" cxnId="{B5F66F76-484E-4A6D-A167-6611B34F6330}">
      <dgm:prSet/>
      <dgm:spPr/>
      <dgm:t>
        <a:bodyPr/>
        <a:lstStyle/>
        <a:p>
          <a:endParaRPr lang="en-GB"/>
        </a:p>
      </dgm:t>
    </dgm:pt>
    <dgm:pt modelId="{587E21DE-6C5A-45FF-BE6C-6D5C72DEBDFA}">
      <dgm:prSet/>
      <dgm:spPr/>
      <dgm:t>
        <a:bodyPr/>
        <a:lstStyle/>
        <a:p>
          <a:pPr rtl="0"/>
          <a:r>
            <a:rPr lang="en-GB" smtClean="0"/>
            <a:t>6.3.4 Outline how phagocytic leucocytes ingest pathogens in the blood and in body tissues.</a:t>
          </a:r>
          <a:endParaRPr lang="en-GB"/>
        </a:p>
      </dgm:t>
    </dgm:pt>
    <dgm:pt modelId="{5E28439B-F8F0-4641-813A-C70DDDFBFFE0}" type="parTrans" cxnId="{33A4AF0B-C7F1-4497-9378-FB60F30FA91D}">
      <dgm:prSet/>
      <dgm:spPr/>
      <dgm:t>
        <a:bodyPr/>
        <a:lstStyle/>
        <a:p>
          <a:endParaRPr lang="en-GB"/>
        </a:p>
      </dgm:t>
    </dgm:pt>
    <dgm:pt modelId="{01B5C7D3-BEB1-4468-97D9-D9FE91B023BA}" type="sibTrans" cxnId="{33A4AF0B-C7F1-4497-9378-FB60F30FA91D}">
      <dgm:prSet/>
      <dgm:spPr/>
      <dgm:t>
        <a:bodyPr/>
        <a:lstStyle/>
        <a:p>
          <a:endParaRPr lang="en-GB"/>
        </a:p>
      </dgm:t>
    </dgm:pt>
    <dgm:pt modelId="{172DA239-0DD9-417F-83BD-52D257E3416A}">
      <dgm:prSet/>
      <dgm:spPr/>
      <dgm:t>
        <a:bodyPr/>
        <a:lstStyle/>
        <a:p>
          <a:pPr rtl="0"/>
          <a:r>
            <a:rPr lang="en-GB" smtClean="0"/>
            <a:t>6.3.5 Distinguish between </a:t>
          </a:r>
          <a:r>
            <a:rPr lang="en-GB" i="1" smtClean="0"/>
            <a:t>antigens </a:t>
          </a:r>
          <a:r>
            <a:rPr lang="en-GB" smtClean="0"/>
            <a:t>and </a:t>
          </a:r>
          <a:r>
            <a:rPr lang="en-GB" i="1" smtClean="0"/>
            <a:t>antibodies</a:t>
          </a:r>
          <a:r>
            <a:rPr lang="en-GB" smtClean="0"/>
            <a:t>.</a:t>
          </a:r>
          <a:endParaRPr lang="en-GB"/>
        </a:p>
      </dgm:t>
    </dgm:pt>
    <dgm:pt modelId="{39D87131-700B-4975-AC17-A98364F08F79}" type="parTrans" cxnId="{E7CB8F0F-086D-4FE6-8788-C15BD5F27ADD}">
      <dgm:prSet/>
      <dgm:spPr/>
      <dgm:t>
        <a:bodyPr/>
        <a:lstStyle/>
        <a:p>
          <a:endParaRPr lang="en-GB"/>
        </a:p>
      </dgm:t>
    </dgm:pt>
    <dgm:pt modelId="{E8D32773-F16F-4BD2-AD5F-AD940EE925A3}" type="sibTrans" cxnId="{E7CB8F0F-086D-4FE6-8788-C15BD5F27ADD}">
      <dgm:prSet/>
      <dgm:spPr/>
      <dgm:t>
        <a:bodyPr/>
        <a:lstStyle/>
        <a:p>
          <a:endParaRPr lang="en-GB"/>
        </a:p>
      </dgm:t>
    </dgm:pt>
    <dgm:pt modelId="{6ADD3C88-76F5-4460-886B-C27A00FAF740}">
      <dgm:prSet/>
      <dgm:spPr/>
      <dgm:t>
        <a:bodyPr/>
        <a:lstStyle/>
        <a:p>
          <a:pPr rtl="0"/>
          <a:r>
            <a:rPr lang="en-GB" smtClean="0"/>
            <a:t>6.3.6 Explain antibody production. </a:t>
          </a:r>
          <a:endParaRPr lang="en-GB"/>
        </a:p>
      </dgm:t>
    </dgm:pt>
    <dgm:pt modelId="{FF4AF4C5-8753-4F5E-9364-8746649C2415}" type="parTrans" cxnId="{D4A390A4-8DD1-4068-B605-2A5B58C0745E}">
      <dgm:prSet/>
      <dgm:spPr/>
      <dgm:t>
        <a:bodyPr/>
        <a:lstStyle/>
        <a:p>
          <a:endParaRPr lang="en-GB"/>
        </a:p>
      </dgm:t>
    </dgm:pt>
    <dgm:pt modelId="{DA884DA6-B316-4464-B1C3-BE0946507C9E}" type="sibTrans" cxnId="{D4A390A4-8DD1-4068-B605-2A5B58C0745E}">
      <dgm:prSet/>
      <dgm:spPr/>
      <dgm:t>
        <a:bodyPr/>
        <a:lstStyle/>
        <a:p>
          <a:endParaRPr lang="en-GB"/>
        </a:p>
      </dgm:t>
    </dgm:pt>
    <dgm:pt modelId="{621ADF52-860C-45D2-BF3B-B1EC378FCDCC}">
      <dgm:prSet/>
      <dgm:spPr/>
      <dgm:t>
        <a:bodyPr/>
        <a:lstStyle/>
        <a:p>
          <a:pPr rtl="0"/>
          <a:r>
            <a:rPr lang="en-GB" smtClean="0"/>
            <a:t>6.3.7 Outline the effects of HIV on the immune system.</a:t>
          </a:r>
          <a:endParaRPr lang="en-GB"/>
        </a:p>
      </dgm:t>
    </dgm:pt>
    <dgm:pt modelId="{6FE3FA93-D3A6-4840-80E5-B87664C44E01}" type="parTrans" cxnId="{949BC97D-EC99-4BF7-91C9-1633FF8D312E}">
      <dgm:prSet/>
      <dgm:spPr/>
      <dgm:t>
        <a:bodyPr/>
        <a:lstStyle/>
        <a:p>
          <a:endParaRPr lang="en-GB"/>
        </a:p>
      </dgm:t>
    </dgm:pt>
    <dgm:pt modelId="{AAA8B7E4-F04C-43EA-9B9C-F6DFDD21FB12}" type="sibTrans" cxnId="{949BC97D-EC99-4BF7-91C9-1633FF8D312E}">
      <dgm:prSet/>
      <dgm:spPr/>
      <dgm:t>
        <a:bodyPr/>
        <a:lstStyle/>
        <a:p>
          <a:endParaRPr lang="en-GB"/>
        </a:p>
      </dgm:t>
    </dgm:pt>
    <dgm:pt modelId="{AC389028-E346-441B-A628-679591188C0B}">
      <dgm:prSet/>
      <dgm:spPr/>
      <dgm:t>
        <a:bodyPr/>
        <a:lstStyle/>
        <a:p>
          <a:pPr rtl="0"/>
          <a:r>
            <a:rPr lang="en-GB" smtClean="0"/>
            <a:t>6.3.8 Discuss the cause, transmission and social implications of AIDS.</a:t>
          </a:r>
          <a:endParaRPr lang="en-GB"/>
        </a:p>
      </dgm:t>
    </dgm:pt>
    <dgm:pt modelId="{FC5B97CC-4B51-4BD6-997A-8B5FC995754D}" type="parTrans" cxnId="{41D01FB5-61F2-4FBA-AC81-EBBD58A57543}">
      <dgm:prSet/>
      <dgm:spPr/>
      <dgm:t>
        <a:bodyPr/>
        <a:lstStyle/>
        <a:p>
          <a:endParaRPr lang="en-GB"/>
        </a:p>
      </dgm:t>
    </dgm:pt>
    <dgm:pt modelId="{AE48F479-4355-4F5D-971C-7EB391A73AD9}" type="sibTrans" cxnId="{41D01FB5-61F2-4FBA-AC81-EBBD58A57543}">
      <dgm:prSet/>
      <dgm:spPr/>
      <dgm:t>
        <a:bodyPr/>
        <a:lstStyle/>
        <a:p>
          <a:endParaRPr lang="en-GB"/>
        </a:p>
      </dgm:t>
    </dgm:pt>
    <dgm:pt modelId="{A3C71783-D2B4-482D-9F2E-F0D58EC8FE6D}" type="pres">
      <dgm:prSet presAssocID="{130EAB95-5434-4DBB-ACE5-72F698AD5D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F2BE15-E04A-4964-ADC3-2706899595D5}" type="pres">
      <dgm:prSet presAssocID="{042C6E8D-7956-4E97-99C3-7B67FD17E08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11AC9-408D-45DF-88D8-3919A5EB3DC3}" type="pres">
      <dgm:prSet presAssocID="{1D8470F9-204E-4CA7-B578-DD65CDBC9B62}" presName="spacer" presStyleCnt="0"/>
      <dgm:spPr/>
    </dgm:pt>
    <dgm:pt modelId="{EFE838D6-5ADB-4457-9B91-117CA1A68929}" type="pres">
      <dgm:prSet presAssocID="{D5EC0F92-20A2-479A-9334-92DE65872C47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9D32F5-DA1F-4472-A9CE-B0DF3CC3155C}" type="pres">
      <dgm:prSet presAssocID="{65BCA421-0353-4B2F-B52F-A694008470E4}" presName="spacer" presStyleCnt="0"/>
      <dgm:spPr/>
    </dgm:pt>
    <dgm:pt modelId="{9D68E3FA-D06A-440C-9087-93419C628A87}" type="pres">
      <dgm:prSet presAssocID="{3EFC223F-9F82-4E2B-9926-740A5B0B482E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61AC07-D99F-4FC8-A2EB-7353DDEA0C7C}" type="pres">
      <dgm:prSet presAssocID="{52273381-3BBA-4F37-AD10-1D355B16C788}" presName="spacer" presStyleCnt="0"/>
      <dgm:spPr/>
    </dgm:pt>
    <dgm:pt modelId="{6B705003-B116-45E6-8C95-2CE70693C1B9}" type="pres">
      <dgm:prSet presAssocID="{587E21DE-6C5A-45FF-BE6C-6D5C72DEBDF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49F93-A679-4032-AC52-69087982AEFA}" type="pres">
      <dgm:prSet presAssocID="{01B5C7D3-BEB1-4468-97D9-D9FE91B023BA}" presName="spacer" presStyleCnt="0"/>
      <dgm:spPr/>
    </dgm:pt>
    <dgm:pt modelId="{B23B0F18-E9B3-4A6A-A7C5-70B3A7E65A74}" type="pres">
      <dgm:prSet presAssocID="{172DA239-0DD9-417F-83BD-52D257E3416A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0FAFE7-09DB-4688-8123-E1C15A0D2281}" type="pres">
      <dgm:prSet presAssocID="{E8D32773-F16F-4BD2-AD5F-AD940EE925A3}" presName="spacer" presStyleCnt="0"/>
      <dgm:spPr/>
    </dgm:pt>
    <dgm:pt modelId="{9BCE2A43-123F-47D8-A22D-A4313037C9C6}" type="pres">
      <dgm:prSet presAssocID="{6ADD3C88-76F5-4460-886B-C27A00FAF740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51CD74-BA50-4BC1-933E-72F5333CF1F0}" type="pres">
      <dgm:prSet presAssocID="{DA884DA6-B316-4464-B1C3-BE0946507C9E}" presName="spacer" presStyleCnt="0"/>
      <dgm:spPr/>
    </dgm:pt>
    <dgm:pt modelId="{8C839CB4-6C11-4788-BE55-972AD1D416E9}" type="pres">
      <dgm:prSet presAssocID="{621ADF52-860C-45D2-BF3B-B1EC378FCDCC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5548B-7BE6-43EA-8AB1-AE3BB718B7CD}" type="pres">
      <dgm:prSet presAssocID="{AAA8B7E4-F04C-43EA-9B9C-F6DFDD21FB12}" presName="spacer" presStyleCnt="0"/>
      <dgm:spPr/>
    </dgm:pt>
    <dgm:pt modelId="{93F3DB10-2700-45B6-B125-3DF914D4FD55}" type="pres">
      <dgm:prSet presAssocID="{AC389028-E346-441B-A628-679591188C0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A70375-DC9F-4E6A-BD5A-9601893F2808}" type="presOf" srcId="{587E21DE-6C5A-45FF-BE6C-6D5C72DEBDFA}" destId="{6B705003-B116-45E6-8C95-2CE70693C1B9}" srcOrd="0" destOrd="0" presId="urn:microsoft.com/office/officeart/2005/8/layout/vList2"/>
    <dgm:cxn modelId="{41D01FB5-61F2-4FBA-AC81-EBBD58A57543}" srcId="{130EAB95-5434-4DBB-ACE5-72F698AD5DF6}" destId="{AC389028-E346-441B-A628-679591188C0B}" srcOrd="7" destOrd="0" parTransId="{FC5B97CC-4B51-4BD6-997A-8B5FC995754D}" sibTransId="{AE48F479-4355-4F5D-971C-7EB391A73AD9}"/>
    <dgm:cxn modelId="{D2F122E5-2A47-4944-A898-65C7DC858BD3}" srcId="{130EAB95-5434-4DBB-ACE5-72F698AD5DF6}" destId="{042C6E8D-7956-4E97-99C3-7B67FD17E08E}" srcOrd="0" destOrd="0" parTransId="{2AA3BA77-BDDF-4B01-8CF5-A4097BD06186}" sibTransId="{1D8470F9-204E-4CA7-B578-DD65CDBC9B62}"/>
    <dgm:cxn modelId="{1619E64A-1164-4A98-81BA-97173956A913}" type="presOf" srcId="{3EFC223F-9F82-4E2B-9926-740A5B0B482E}" destId="{9D68E3FA-D06A-440C-9087-93419C628A87}" srcOrd="0" destOrd="0" presId="urn:microsoft.com/office/officeart/2005/8/layout/vList2"/>
    <dgm:cxn modelId="{D31530A6-98D5-439A-9F2F-48761F6A6384}" type="presOf" srcId="{172DA239-0DD9-417F-83BD-52D257E3416A}" destId="{B23B0F18-E9B3-4A6A-A7C5-70B3A7E65A74}" srcOrd="0" destOrd="0" presId="urn:microsoft.com/office/officeart/2005/8/layout/vList2"/>
    <dgm:cxn modelId="{8D91692C-00ED-45D9-A68D-E82339FADAA6}" type="presOf" srcId="{AC389028-E346-441B-A628-679591188C0B}" destId="{93F3DB10-2700-45B6-B125-3DF914D4FD55}" srcOrd="0" destOrd="0" presId="urn:microsoft.com/office/officeart/2005/8/layout/vList2"/>
    <dgm:cxn modelId="{949BC97D-EC99-4BF7-91C9-1633FF8D312E}" srcId="{130EAB95-5434-4DBB-ACE5-72F698AD5DF6}" destId="{621ADF52-860C-45D2-BF3B-B1EC378FCDCC}" srcOrd="6" destOrd="0" parTransId="{6FE3FA93-D3A6-4840-80E5-B87664C44E01}" sibTransId="{AAA8B7E4-F04C-43EA-9B9C-F6DFDD21FB12}"/>
    <dgm:cxn modelId="{E7CB8F0F-086D-4FE6-8788-C15BD5F27ADD}" srcId="{130EAB95-5434-4DBB-ACE5-72F698AD5DF6}" destId="{172DA239-0DD9-417F-83BD-52D257E3416A}" srcOrd="4" destOrd="0" parTransId="{39D87131-700B-4975-AC17-A98364F08F79}" sibTransId="{E8D32773-F16F-4BD2-AD5F-AD940EE925A3}"/>
    <dgm:cxn modelId="{FCEAD721-05ED-401C-A676-D51CAD5338E8}" srcId="{130EAB95-5434-4DBB-ACE5-72F698AD5DF6}" destId="{D5EC0F92-20A2-479A-9334-92DE65872C47}" srcOrd="1" destOrd="0" parTransId="{8814CABE-E2CE-427F-947B-1068F1EDA2EF}" sibTransId="{65BCA421-0353-4B2F-B52F-A694008470E4}"/>
    <dgm:cxn modelId="{9E5625FA-298D-4A47-A26C-615206CA0D33}" type="presOf" srcId="{130EAB95-5434-4DBB-ACE5-72F698AD5DF6}" destId="{A3C71783-D2B4-482D-9F2E-F0D58EC8FE6D}" srcOrd="0" destOrd="0" presId="urn:microsoft.com/office/officeart/2005/8/layout/vList2"/>
    <dgm:cxn modelId="{B788C25C-BFE7-4CAA-A7EC-F5B48752B7A3}" type="presOf" srcId="{042C6E8D-7956-4E97-99C3-7B67FD17E08E}" destId="{6BF2BE15-E04A-4964-ADC3-2706899595D5}" srcOrd="0" destOrd="0" presId="urn:microsoft.com/office/officeart/2005/8/layout/vList2"/>
    <dgm:cxn modelId="{B5F66F76-484E-4A6D-A167-6611B34F6330}" srcId="{130EAB95-5434-4DBB-ACE5-72F698AD5DF6}" destId="{3EFC223F-9F82-4E2B-9926-740A5B0B482E}" srcOrd="2" destOrd="0" parTransId="{316829F2-63F7-471F-AF5A-A0DB8B65C9D1}" sibTransId="{52273381-3BBA-4F37-AD10-1D355B16C788}"/>
    <dgm:cxn modelId="{645C6211-C79E-471B-9D16-51BA200B45F3}" type="presOf" srcId="{D5EC0F92-20A2-479A-9334-92DE65872C47}" destId="{EFE838D6-5ADB-4457-9B91-117CA1A68929}" srcOrd="0" destOrd="0" presId="urn:microsoft.com/office/officeart/2005/8/layout/vList2"/>
    <dgm:cxn modelId="{D4A390A4-8DD1-4068-B605-2A5B58C0745E}" srcId="{130EAB95-5434-4DBB-ACE5-72F698AD5DF6}" destId="{6ADD3C88-76F5-4460-886B-C27A00FAF740}" srcOrd="5" destOrd="0" parTransId="{FF4AF4C5-8753-4F5E-9364-8746649C2415}" sibTransId="{DA884DA6-B316-4464-B1C3-BE0946507C9E}"/>
    <dgm:cxn modelId="{A35CC9D7-FB18-4AD2-AFA3-B7C60A15783C}" type="presOf" srcId="{6ADD3C88-76F5-4460-886B-C27A00FAF740}" destId="{9BCE2A43-123F-47D8-A22D-A4313037C9C6}" srcOrd="0" destOrd="0" presId="urn:microsoft.com/office/officeart/2005/8/layout/vList2"/>
    <dgm:cxn modelId="{33A4AF0B-C7F1-4497-9378-FB60F30FA91D}" srcId="{130EAB95-5434-4DBB-ACE5-72F698AD5DF6}" destId="{587E21DE-6C5A-45FF-BE6C-6D5C72DEBDFA}" srcOrd="3" destOrd="0" parTransId="{5E28439B-F8F0-4641-813A-C70DDDFBFFE0}" sibTransId="{01B5C7D3-BEB1-4468-97D9-D9FE91B023BA}"/>
    <dgm:cxn modelId="{02E2C492-BFE5-409D-9C3A-8D22CD200D96}" type="presOf" srcId="{621ADF52-860C-45D2-BF3B-B1EC378FCDCC}" destId="{8C839CB4-6C11-4788-BE55-972AD1D416E9}" srcOrd="0" destOrd="0" presId="urn:microsoft.com/office/officeart/2005/8/layout/vList2"/>
    <dgm:cxn modelId="{E1C94B4A-878C-405B-88E9-CBE79027C530}" type="presParOf" srcId="{A3C71783-D2B4-482D-9F2E-F0D58EC8FE6D}" destId="{6BF2BE15-E04A-4964-ADC3-2706899595D5}" srcOrd="0" destOrd="0" presId="urn:microsoft.com/office/officeart/2005/8/layout/vList2"/>
    <dgm:cxn modelId="{A48D12EA-E03C-4E62-B151-7DB0287A61F9}" type="presParOf" srcId="{A3C71783-D2B4-482D-9F2E-F0D58EC8FE6D}" destId="{3E711AC9-408D-45DF-88D8-3919A5EB3DC3}" srcOrd="1" destOrd="0" presId="urn:microsoft.com/office/officeart/2005/8/layout/vList2"/>
    <dgm:cxn modelId="{9DA2DFA5-6B78-4722-A6F0-C4A50F7D6525}" type="presParOf" srcId="{A3C71783-D2B4-482D-9F2E-F0D58EC8FE6D}" destId="{EFE838D6-5ADB-4457-9B91-117CA1A68929}" srcOrd="2" destOrd="0" presId="urn:microsoft.com/office/officeart/2005/8/layout/vList2"/>
    <dgm:cxn modelId="{CBE82C85-AA9F-4B96-981A-A31AF175D041}" type="presParOf" srcId="{A3C71783-D2B4-482D-9F2E-F0D58EC8FE6D}" destId="{A89D32F5-DA1F-4472-A9CE-B0DF3CC3155C}" srcOrd="3" destOrd="0" presId="urn:microsoft.com/office/officeart/2005/8/layout/vList2"/>
    <dgm:cxn modelId="{AA12D65F-41B2-420C-81F9-6B14577DBED6}" type="presParOf" srcId="{A3C71783-D2B4-482D-9F2E-F0D58EC8FE6D}" destId="{9D68E3FA-D06A-440C-9087-93419C628A87}" srcOrd="4" destOrd="0" presId="urn:microsoft.com/office/officeart/2005/8/layout/vList2"/>
    <dgm:cxn modelId="{93200581-8ED9-4F3D-9538-0BB9EB1F260D}" type="presParOf" srcId="{A3C71783-D2B4-482D-9F2E-F0D58EC8FE6D}" destId="{C061AC07-D99F-4FC8-A2EB-7353DDEA0C7C}" srcOrd="5" destOrd="0" presId="urn:microsoft.com/office/officeart/2005/8/layout/vList2"/>
    <dgm:cxn modelId="{9DC56F55-1B60-4E53-A35B-E7773DF2B546}" type="presParOf" srcId="{A3C71783-D2B4-482D-9F2E-F0D58EC8FE6D}" destId="{6B705003-B116-45E6-8C95-2CE70693C1B9}" srcOrd="6" destOrd="0" presId="urn:microsoft.com/office/officeart/2005/8/layout/vList2"/>
    <dgm:cxn modelId="{8FAA693C-330E-4DC4-8979-07D7BBC8A609}" type="presParOf" srcId="{A3C71783-D2B4-482D-9F2E-F0D58EC8FE6D}" destId="{1FB49F93-A679-4032-AC52-69087982AEFA}" srcOrd="7" destOrd="0" presId="urn:microsoft.com/office/officeart/2005/8/layout/vList2"/>
    <dgm:cxn modelId="{FCE7995B-9C36-4431-B192-B475E2448F38}" type="presParOf" srcId="{A3C71783-D2B4-482D-9F2E-F0D58EC8FE6D}" destId="{B23B0F18-E9B3-4A6A-A7C5-70B3A7E65A74}" srcOrd="8" destOrd="0" presId="urn:microsoft.com/office/officeart/2005/8/layout/vList2"/>
    <dgm:cxn modelId="{926B8D24-EB28-425F-A698-B3017D60015D}" type="presParOf" srcId="{A3C71783-D2B4-482D-9F2E-F0D58EC8FE6D}" destId="{930FAFE7-09DB-4688-8123-E1C15A0D2281}" srcOrd="9" destOrd="0" presId="urn:microsoft.com/office/officeart/2005/8/layout/vList2"/>
    <dgm:cxn modelId="{30921EDE-1E65-422F-8E01-74CDE1FB55AF}" type="presParOf" srcId="{A3C71783-D2B4-482D-9F2E-F0D58EC8FE6D}" destId="{9BCE2A43-123F-47D8-A22D-A4313037C9C6}" srcOrd="10" destOrd="0" presId="urn:microsoft.com/office/officeart/2005/8/layout/vList2"/>
    <dgm:cxn modelId="{CD503BA4-B4A6-4E10-9121-28442C8555A2}" type="presParOf" srcId="{A3C71783-D2B4-482D-9F2E-F0D58EC8FE6D}" destId="{0551CD74-BA50-4BC1-933E-72F5333CF1F0}" srcOrd="11" destOrd="0" presId="urn:microsoft.com/office/officeart/2005/8/layout/vList2"/>
    <dgm:cxn modelId="{CF586EBE-C3CB-416A-8EBA-9856D303FB72}" type="presParOf" srcId="{A3C71783-D2B4-482D-9F2E-F0D58EC8FE6D}" destId="{8C839CB4-6C11-4788-BE55-972AD1D416E9}" srcOrd="12" destOrd="0" presId="urn:microsoft.com/office/officeart/2005/8/layout/vList2"/>
    <dgm:cxn modelId="{A966F588-87FB-4BA2-BF4E-827CF73B6436}" type="presParOf" srcId="{A3C71783-D2B4-482D-9F2E-F0D58EC8FE6D}" destId="{3485548B-7BE6-43EA-8AB1-AE3BB718B7CD}" srcOrd="13" destOrd="0" presId="urn:microsoft.com/office/officeart/2005/8/layout/vList2"/>
    <dgm:cxn modelId="{D1206F55-AC83-45DB-B6A6-3432D222DB9D}" type="presParOf" srcId="{A3C71783-D2B4-482D-9F2E-F0D58EC8FE6D}" destId="{93F3DB10-2700-45B6-B125-3DF914D4FD5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2BE15-E04A-4964-ADC3-2706899595D5}">
      <dsp:nvSpPr>
        <dsp:cNvPr id="0" name=""/>
        <dsp:cNvSpPr/>
      </dsp:nvSpPr>
      <dsp:spPr>
        <a:xfrm>
          <a:off x="0" y="135001"/>
          <a:ext cx="8568953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6.3.1 Define </a:t>
          </a:r>
          <a:r>
            <a:rPr lang="en-GB" sz="1600" i="1" kern="1200" smtClean="0"/>
            <a:t>pathogen</a:t>
          </a:r>
          <a:r>
            <a:rPr lang="en-GB" sz="1600" kern="1200" smtClean="0"/>
            <a:t>. </a:t>
          </a:r>
          <a:endParaRPr lang="en-GB" sz="1600" kern="1200"/>
        </a:p>
      </dsp:txBody>
      <dsp:txXfrm>
        <a:off x="31028" y="166029"/>
        <a:ext cx="8506897" cy="573546"/>
      </dsp:txXfrm>
    </dsp:sp>
    <dsp:sp modelId="{EFE838D6-5ADB-4457-9B91-117CA1A68929}">
      <dsp:nvSpPr>
        <dsp:cNvPr id="0" name=""/>
        <dsp:cNvSpPr/>
      </dsp:nvSpPr>
      <dsp:spPr>
        <a:xfrm>
          <a:off x="0" y="816684"/>
          <a:ext cx="8568953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6.3.2 Explain why antibiotics are effective against bacteria but not against viruses.</a:t>
          </a:r>
          <a:endParaRPr lang="en-GB" sz="1600" kern="1200"/>
        </a:p>
      </dsp:txBody>
      <dsp:txXfrm>
        <a:off x="31028" y="847712"/>
        <a:ext cx="8506897" cy="573546"/>
      </dsp:txXfrm>
    </dsp:sp>
    <dsp:sp modelId="{9D68E3FA-D06A-440C-9087-93419C628A87}">
      <dsp:nvSpPr>
        <dsp:cNvPr id="0" name=""/>
        <dsp:cNvSpPr/>
      </dsp:nvSpPr>
      <dsp:spPr>
        <a:xfrm>
          <a:off x="0" y="1498366"/>
          <a:ext cx="8568953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6.3.3 Outline the role of skin and mucous membranes in defence against pathogens.</a:t>
          </a:r>
          <a:endParaRPr lang="en-GB" sz="1600" kern="1200"/>
        </a:p>
      </dsp:txBody>
      <dsp:txXfrm>
        <a:off x="31028" y="1529394"/>
        <a:ext cx="8506897" cy="573546"/>
      </dsp:txXfrm>
    </dsp:sp>
    <dsp:sp modelId="{6B705003-B116-45E6-8C95-2CE70693C1B9}">
      <dsp:nvSpPr>
        <dsp:cNvPr id="0" name=""/>
        <dsp:cNvSpPr/>
      </dsp:nvSpPr>
      <dsp:spPr>
        <a:xfrm>
          <a:off x="0" y="2180049"/>
          <a:ext cx="8568953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6.3.4 Outline how phagocytic leucocytes ingest pathogens in the blood and in body tissues.</a:t>
          </a:r>
          <a:endParaRPr lang="en-GB" sz="1600" kern="1200"/>
        </a:p>
      </dsp:txBody>
      <dsp:txXfrm>
        <a:off x="31028" y="2211077"/>
        <a:ext cx="8506897" cy="573546"/>
      </dsp:txXfrm>
    </dsp:sp>
    <dsp:sp modelId="{B23B0F18-E9B3-4A6A-A7C5-70B3A7E65A74}">
      <dsp:nvSpPr>
        <dsp:cNvPr id="0" name=""/>
        <dsp:cNvSpPr/>
      </dsp:nvSpPr>
      <dsp:spPr>
        <a:xfrm>
          <a:off x="0" y="2861732"/>
          <a:ext cx="8568953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6.3.5 Distinguish between </a:t>
          </a:r>
          <a:r>
            <a:rPr lang="en-GB" sz="1600" i="1" kern="1200" smtClean="0"/>
            <a:t>antigens </a:t>
          </a:r>
          <a:r>
            <a:rPr lang="en-GB" sz="1600" kern="1200" smtClean="0"/>
            <a:t>and </a:t>
          </a:r>
          <a:r>
            <a:rPr lang="en-GB" sz="1600" i="1" kern="1200" smtClean="0"/>
            <a:t>antibodies</a:t>
          </a:r>
          <a:r>
            <a:rPr lang="en-GB" sz="1600" kern="1200" smtClean="0"/>
            <a:t>.</a:t>
          </a:r>
          <a:endParaRPr lang="en-GB" sz="1600" kern="1200"/>
        </a:p>
      </dsp:txBody>
      <dsp:txXfrm>
        <a:off x="31028" y="2892760"/>
        <a:ext cx="8506897" cy="573546"/>
      </dsp:txXfrm>
    </dsp:sp>
    <dsp:sp modelId="{9BCE2A43-123F-47D8-A22D-A4313037C9C6}">
      <dsp:nvSpPr>
        <dsp:cNvPr id="0" name=""/>
        <dsp:cNvSpPr/>
      </dsp:nvSpPr>
      <dsp:spPr>
        <a:xfrm>
          <a:off x="0" y="3543414"/>
          <a:ext cx="8568953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6.3.6 Explain antibody production. </a:t>
          </a:r>
          <a:endParaRPr lang="en-GB" sz="1600" kern="1200"/>
        </a:p>
      </dsp:txBody>
      <dsp:txXfrm>
        <a:off x="31028" y="3574442"/>
        <a:ext cx="8506897" cy="573546"/>
      </dsp:txXfrm>
    </dsp:sp>
    <dsp:sp modelId="{8C839CB4-6C11-4788-BE55-972AD1D416E9}">
      <dsp:nvSpPr>
        <dsp:cNvPr id="0" name=""/>
        <dsp:cNvSpPr/>
      </dsp:nvSpPr>
      <dsp:spPr>
        <a:xfrm>
          <a:off x="0" y="4225097"/>
          <a:ext cx="8568953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6.3.7 Outline the effects of HIV on the immune system.</a:t>
          </a:r>
          <a:endParaRPr lang="en-GB" sz="1600" kern="1200"/>
        </a:p>
      </dsp:txBody>
      <dsp:txXfrm>
        <a:off x="31028" y="4256125"/>
        <a:ext cx="8506897" cy="573546"/>
      </dsp:txXfrm>
    </dsp:sp>
    <dsp:sp modelId="{93F3DB10-2700-45B6-B125-3DF914D4FD55}">
      <dsp:nvSpPr>
        <dsp:cNvPr id="0" name=""/>
        <dsp:cNvSpPr/>
      </dsp:nvSpPr>
      <dsp:spPr>
        <a:xfrm>
          <a:off x="0" y="4906779"/>
          <a:ext cx="8568953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6.3.8 Discuss the cause, transmission and social implications of AIDS.</a:t>
          </a:r>
          <a:endParaRPr lang="en-GB" sz="1600" kern="1200"/>
        </a:p>
      </dsp:txBody>
      <dsp:txXfrm>
        <a:off x="31028" y="4937807"/>
        <a:ext cx="8506897" cy="573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2C23B-F302-4442-9272-4C062030D448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20071-030F-43EC-B77C-337FD2E8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1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DE1410-EB66-40D9-9BAA-CF3C790CE997}" type="datetime1">
              <a:rPr lang="en-US" smtClean="0"/>
              <a:t>3/31/2014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76A-6F0E-4BC5-8BC1-14B5429D2E18}" type="datetime1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A37E-362F-4A7E-AAB4-F98E6B0E0B41}" type="datetime1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85D5-EF2D-4108-BEBF-17C55537D511}" type="datetime1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60A-077E-4CF2-BEC2-B50EF5400F7B}" type="datetime1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0443-CBB4-433B-A352-FA71B37D87B9}" type="datetime1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6B31-7DA7-4FCB-AE4F-1CF433CBDF7C}" type="datetime1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5BAD-35E8-4AC1-906A-9CA51BABE166}" type="datetime1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944-0708-44C6-839C-79B31600A10E}" type="datetime1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CD69-00CA-4272-B4A6-EE93FAF1A8E1}" type="datetime1">
              <a:rPr lang="en-US" smtClean="0"/>
              <a:t>3/31/2014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7F6-FEB7-45E7-94F4-75C4FD9638B4}" type="datetime1">
              <a:rPr lang="en-US" smtClean="0"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7904C7-27A4-4C04-BE2B-1694AE4406B9}" type="datetime1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xmundi.com/map/?t=0&amp;v=32&amp;r=xx&amp;l=en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hans_rosling_the_truth_about_hiv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3_ujD53aL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TvTyj5FAaQ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qUFy-t4MlQ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pNFAEbLcvk" TargetMode="External"/><Relationship Id="rId2" Type="http://schemas.openxmlformats.org/officeDocument/2006/relationships/hyperlink" Target="https://www.youtube.com/watch?v=6A9JFaeU7I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olcweb/cgi/pluginpop.cgi?it=swf::535::535::/sites/dl/free/0072437316/120088/micro41.swf::HIV%20Replication" TargetMode="External"/><Relationship Id="rId2" Type="http://schemas.openxmlformats.org/officeDocument/2006/relationships/hyperlink" Target="https://www.youtube.com/watch?v=ng22Ucr33a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1" y="4365104"/>
            <a:ext cx="3419098" cy="936104"/>
          </a:xfrm>
        </p:spPr>
        <p:txBody>
          <a:bodyPr>
            <a:noAutofit/>
          </a:bodyPr>
          <a:lstStyle/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6.3 </a:t>
            </a:r>
            <a:r>
              <a:rPr lang="en-GB" sz="2000" dirty="0">
                <a:solidFill>
                  <a:srgbClr val="C00000"/>
                </a:solidFill>
              </a:rPr>
              <a:t>Defence against </a:t>
            </a:r>
            <a:r>
              <a:rPr lang="en-GB" sz="2000" dirty="0" smtClean="0">
                <a:solidFill>
                  <a:srgbClr val="C00000"/>
                </a:solidFill>
              </a:rPr>
              <a:t>  	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Infectious </a:t>
            </a:r>
            <a:r>
              <a:rPr lang="en-GB" sz="2000" dirty="0">
                <a:solidFill>
                  <a:srgbClr val="C00000"/>
                </a:solidFill>
              </a:rPr>
              <a:t>Disease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0"/>
            <a:ext cx="3528392" cy="227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-1"/>
            <a:ext cx="3674230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304823"/>
            <a:ext cx="1088504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896" y="180594"/>
            <a:ext cx="1160512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03" y="2394721"/>
            <a:ext cx="3576096" cy="44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Topic 6: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Human Health and Physiology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http://cdn.themetapicture.com/media/funny-virus-shape-clipart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99"/>
          <a:stretch/>
        </p:blipFill>
        <p:spPr bwMode="auto">
          <a:xfrm>
            <a:off x="4634647" y="180594"/>
            <a:ext cx="3570056" cy="213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4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pic>
        <p:nvPicPr>
          <p:cNvPr id="3074" name="Picture 2" descr="http://upload.wikimedia.org/wikipedia/commons/e/e6/World_Aids_Day_Ribb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202" y="1988840"/>
            <a:ext cx="229579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87522" y="0"/>
            <a:ext cx="8568953" cy="635602"/>
            <a:chOff x="0" y="4906779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906779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028" y="4937807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6.3.8 Discuss the cause, transmission and social implications of AIDS.</a:t>
              </a:r>
              <a:endParaRPr lang="en-GB" sz="1600" kern="12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30073" y="764704"/>
            <a:ext cx="85379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AIDS is an acronym for ‘</a:t>
            </a:r>
            <a:r>
              <a:rPr lang="en-GB" b="1" dirty="0"/>
              <a:t>Acquired Immune </a:t>
            </a:r>
            <a:r>
              <a:rPr lang="en-GB" b="1" dirty="0" smtClean="0"/>
              <a:t>Deficiency Syndrome</a:t>
            </a:r>
            <a:r>
              <a:rPr lang="en-GB" dirty="0"/>
              <a:t>’. AIDS is not a disease but rather </a:t>
            </a:r>
            <a:r>
              <a:rPr lang="en-GB" b="1" dirty="0"/>
              <a:t>a collection </a:t>
            </a:r>
            <a:r>
              <a:rPr lang="en-GB" b="1" dirty="0" smtClean="0"/>
              <a:t>of symptoms </a:t>
            </a:r>
            <a:r>
              <a:rPr lang="en-GB" b="1" dirty="0"/>
              <a:t>and/or opportunistic diseases</a:t>
            </a:r>
            <a:r>
              <a:rPr lang="en-GB" dirty="0"/>
              <a:t>. AIDS is </a:t>
            </a:r>
            <a:r>
              <a:rPr lang="en-GB" b="1" dirty="0" smtClean="0"/>
              <a:t>caused </a:t>
            </a:r>
            <a:r>
              <a:rPr lang="en-GB" dirty="0" smtClean="0"/>
              <a:t>by </a:t>
            </a:r>
            <a:r>
              <a:rPr lang="en-GB" dirty="0"/>
              <a:t>the weakening of the immune system </a:t>
            </a:r>
            <a:r>
              <a:rPr lang="en-GB" b="1" dirty="0"/>
              <a:t>by the HIV </a:t>
            </a:r>
            <a:r>
              <a:rPr lang="en-GB" b="1" dirty="0" smtClean="0"/>
              <a:t>virus</a:t>
            </a:r>
            <a:r>
              <a:rPr lang="en-GB" dirty="0" smtClean="0"/>
              <a:t>. A </a:t>
            </a:r>
            <a:r>
              <a:rPr lang="en-GB" dirty="0"/>
              <a:t>person is diagnosed with AIDS when s/he shows </a:t>
            </a:r>
            <a:r>
              <a:rPr lang="en-GB" dirty="0" smtClean="0"/>
              <a:t>one or </a:t>
            </a:r>
            <a:r>
              <a:rPr lang="en-GB" dirty="0"/>
              <a:t>more “indicator illnesses” or based on the results of </a:t>
            </a:r>
            <a:r>
              <a:rPr lang="en-GB" dirty="0" smtClean="0"/>
              <a:t>a blood </a:t>
            </a:r>
            <a:r>
              <a:rPr lang="en-GB" dirty="0"/>
              <a:t>test in which the number of certain </a:t>
            </a:r>
            <a:r>
              <a:rPr lang="en-GB" dirty="0" smtClean="0"/>
              <a:t>lymphocytes are </a:t>
            </a:r>
            <a:r>
              <a:rPr lang="en-GB" dirty="0"/>
              <a:t>counted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/>
              <a:t>Transmission</a:t>
            </a:r>
            <a:r>
              <a:rPr lang="en-GB" dirty="0"/>
              <a:t> of the HIV virus can take place via: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blood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vaginal secretions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breast </a:t>
            </a:r>
            <a:r>
              <a:rPr lang="en-GB" dirty="0" smtClean="0"/>
              <a:t>milk</a:t>
            </a:r>
          </a:p>
          <a:p>
            <a:endParaRPr lang="en-GB" dirty="0" smtClean="0"/>
          </a:p>
          <a:p>
            <a:r>
              <a:rPr lang="en-GB" b="1" dirty="0" smtClean="0"/>
              <a:t>Blood </a:t>
            </a:r>
            <a:r>
              <a:rPr lang="en-GB" b="1" dirty="0"/>
              <a:t>and semen </a:t>
            </a:r>
            <a:r>
              <a:rPr lang="en-GB" dirty="0"/>
              <a:t>contain the </a:t>
            </a:r>
            <a:r>
              <a:rPr lang="en-GB" b="1" dirty="0"/>
              <a:t>highest </a:t>
            </a:r>
            <a:r>
              <a:rPr lang="en-GB" dirty="0"/>
              <a:t>concentration of </a:t>
            </a:r>
            <a:r>
              <a:rPr lang="en-GB" dirty="0" smtClean="0"/>
              <a:t>the HIV </a:t>
            </a:r>
            <a:r>
              <a:rPr lang="en-GB" dirty="0"/>
              <a:t>virus.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most common transmission of the HIV virus </a:t>
            </a:r>
            <a:r>
              <a:rPr lang="en-GB" dirty="0" smtClean="0"/>
              <a:t>occurs during</a:t>
            </a:r>
            <a:r>
              <a:rPr lang="en-GB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unprotected sexual contact (no condom), either </a:t>
            </a:r>
            <a:r>
              <a:rPr lang="en-GB" dirty="0" smtClean="0"/>
              <a:t>vaginal or </a:t>
            </a:r>
            <a:r>
              <a:rPr lang="en-GB" dirty="0"/>
              <a:t>anal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sharing injection needles (usually by people </a:t>
            </a:r>
            <a:r>
              <a:rPr lang="en-GB" dirty="0" smtClean="0"/>
              <a:t>addicted to </a:t>
            </a:r>
            <a:r>
              <a:rPr lang="en-GB" dirty="0"/>
              <a:t>intravenously-used drugs)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mother to child during birth or breastfeeding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788024" y="357301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65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0345" y="780084"/>
            <a:ext cx="8676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Some statistical information shows the extent of </a:t>
            </a:r>
            <a:r>
              <a:rPr lang="en-GB" dirty="0" smtClean="0"/>
              <a:t>the problem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In 2006, </a:t>
            </a:r>
            <a:r>
              <a:rPr lang="en-GB" dirty="0"/>
              <a:t>nearly 40 million people were </a:t>
            </a:r>
            <a:r>
              <a:rPr lang="en-GB" dirty="0" smtClean="0"/>
              <a:t>estimated to </a:t>
            </a:r>
            <a:r>
              <a:rPr lang="en-GB" dirty="0"/>
              <a:t>be living </a:t>
            </a:r>
            <a:r>
              <a:rPr lang="en-GB" dirty="0" smtClean="0"/>
              <a:t>with HIV/AIDS</a:t>
            </a:r>
            <a:r>
              <a:rPr lang="en-GB" dirty="0"/>
              <a:t>, of whom 4.3 million had </a:t>
            </a:r>
            <a:r>
              <a:rPr lang="en-GB" dirty="0" smtClean="0"/>
              <a:t>been newly </a:t>
            </a:r>
            <a:r>
              <a:rPr lang="en-GB" dirty="0"/>
              <a:t>infected. More than 60% of the people infected </a:t>
            </a:r>
            <a:r>
              <a:rPr lang="en-GB" dirty="0" smtClean="0"/>
              <a:t>with HIV/AIDS </a:t>
            </a:r>
            <a:r>
              <a:rPr lang="en-GB" dirty="0"/>
              <a:t>were living in Sub-Saharan Africa. Nearly </a:t>
            </a:r>
            <a:r>
              <a:rPr lang="en-GB" dirty="0" smtClean="0"/>
              <a:t>3 million </a:t>
            </a:r>
            <a:r>
              <a:rPr lang="en-GB" dirty="0"/>
              <a:t>people died in 2006 of AIDS-related diseases </a:t>
            </a:r>
            <a:r>
              <a:rPr lang="en-GB" dirty="0" smtClean="0"/>
              <a:t>and 2 </a:t>
            </a:r>
            <a:r>
              <a:rPr lang="en-GB" dirty="0"/>
              <a:t>million of these lived in Sub-Saharan Africa.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467724" y="2924944"/>
            <a:ext cx="6134012" cy="3641050"/>
            <a:chOff x="1467724" y="2924944"/>
            <a:chExt cx="6134012" cy="3641050"/>
          </a:xfrm>
        </p:grpSpPr>
        <p:pic>
          <p:nvPicPr>
            <p:cNvPr id="4098" name="Picture 2" descr="http://blogs.nature.com/news/files/aids-graph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724" y="2924944"/>
              <a:ext cx="6134012" cy="3312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013319" y="6196662"/>
              <a:ext cx="30428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Source: Nature magazine</a:t>
              </a:r>
              <a:endParaRPr lang="en-GB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7522" y="0"/>
            <a:ext cx="8568953" cy="635602"/>
            <a:chOff x="0" y="4906779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0" y="4906779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1028" y="4937807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6.3.8 Discuss the cause, transmission and social implications of AIDS.</a:t>
              </a:r>
              <a:endParaRPr lang="en-GB" sz="1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10479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7126" y="908720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North America and Western Europe, </a:t>
            </a:r>
            <a:r>
              <a:rPr lang="en-GB" b="1" dirty="0"/>
              <a:t>the number </a:t>
            </a:r>
            <a:r>
              <a:rPr lang="en-GB" b="1" dirty="0" smtClean="0"/>
              <a:t>of new </a:t>
            </a:r>
            <a:r>
              <a:rPr lang="en-GB" b="1" dirty="0"/>
              <a:t>infections has remained the same</a:t>
            </a:r>
            <a:r>
              <a:rPr lang="en-GB" dirty="0"/>
              <a:t>. In many </a:t>
            </a:r>
            <a:r>
              <a:rPr lang="en-GB" dirty="0" smtClean="0"/>
              <a:t>other countries</a:t>
            </a:r>
            <a:r>
              <a:rPr lang="en-GB" dirty="0"/>
              <a:t>, the decrease in the number of new </a:t>
            </a:r>
            <a:r>
              <a:rPr lang="en-GB" dirty="0" smtClean="0"/>
              <a:t>infections has </a:t>
            </a:r>
            <a:r>
              <a:rPr lang="en-GB" dirty="0"/>
              <a:t>slowed or in other countries the number of </a:t>
            </a:r>
            <a:r>
              <a:rPr lang="en-GB" dirty="0" smtClean="0"/>
              <a:t>new infections </a:t>
            </a:r>
            <a:r>
              <a:rPr lang="en-GB" dirty="0"/>
              <a:t>has increased. It is believed that this is </a:t>
            </a:r>
            <a:r>
              <a:rPr lang="en-GB" dirty="0" smtClean="0"/>
              <a:t>caused by </a:t>
            </a:r>
            <a:r>
              <a:rPr lang="en-GB" dirty="0"/>
              <a:t>a </a:t>
            </a:r>
            <a:r>
              <a:rPr lang="en-GB" b="1" dirty="0"/>
              <a:t>reduction in HIV prevention programmes</a:t>
            </a:r>
            <a:r>
              <a:rPr lang="en-GB" dirty="0"/>
              <a:t>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87522" y="35101"/>
            <a:ext cx="8568953" cy="635602"/>
            <a:chOff x="0" y="4906779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906779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028" y="4937807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6.3.8 Discuss the cause, transmission and social implications of AIDS.</a:t>
              </a:r>
              <a:endParaRPr lang="en-GB" sz="1600" kern="12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18550" y="2386048"/>
            <a:ext cx="8239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</a:t>
            </a:r>
            <a:r>
              <a:rPr lang="en-GB" b="1" dirty="0"/>
              <a:t>social implications </a:t>
            </a:r>
            <a:r>
              <a:rPr lang="en-GB" dirty="0"/>
              <a:t>of AIDS are many and can be </a:t>
            </a:r>
            <a:r>
              <a:rPr lang="en-GB" dirty="0" smtClean="0"/>
              <a:t>found on </a:t>
            </a:r>
            <a:r>
              <a:rPr lang="en-GB" dirty="0"/>
              <a:t>any of numerous websites. Some of these </a:t>
            </a:r>
            <a:r>
              <a:rPr lang="en-GB" dirty="0" smtClean="0"/>
              <a:t>implications are </a:t>
            </a:r>
            <a:r>
              <a:rPr lang="en-GB" dirty="0"/>
              <a:t>listed below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People with HIV/AIDS can suffer from </a:t>
            </a:r>
            <a:r>
              <a:rPr lang="en-GB" b="1" dirty="0"/>
              <a:t>stigma </a:t>
            </a:r>
            <a:r>
              <a:rPr lang="en-GB" b="1" dirty="0" smtClean="0"/>
              <a:t>and discrimination</a:t>
            </a:r>
            <a:r>
              <a:rPr lang="en-GB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Women are more likely to contract HIV from sex </a:t>
            </a:r>
            <a:r>
              <a:rPr lang="en-GB" dirty="0" smtClean="0"/>
              <a:t>with an </a:t>
            </a:r>
            <a:r>
              <a:rPr lang="en-GB" dirty="0"/>
              <a:t>infected partner than men. This further </a:t>
            </a:r>
            <a:r>
              <a:rPr lang="en-GB" dirty="0" smtClean="0"/>
              <a:t>increases the </a:t>
            </a:r>
            <a:r>
              <a:rPr lang="en-GB" b="1" dirty="0"/>
              <a:t>inequality </a:t>
            </a:r>
            <a:r>
              <a:rPr lang="en-GB" dirty="0"/>
              <a:t>between men and women in </a:t>
            </a:r>
            <a:r>
              <a:rPr lang="en-GB" dirty="0" smtClean="0"/>
              <a:t>some countries.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People who die as a result of HIV/AIDS are often at </a:t>
            </a:r>
            <a:r>
              <a:rPr lang="en-GB" dirty="0" smtClean="0"/>
              <a:t>an age </a:t>
            </a:r>
            <a:r>
              <a:rPr lang="en-GB" dirty="0"/>
              <a:t>where they are </a:t>
            </a:r>
            <a:r>
              <a:rPr lang="en-GB" b="1" dirty="0"/>
              <a:t>the most productive members </a:t>
            </a:r>
            <a:r>
              <a:rPr lang="en-GB" b="1" dirty="0" smtClean="0"/>
              <a:t>of society</a:t>
            </a:r>
            <a:r>
              <a:rPr lang="en-GB" dirty="0"/>
              <a:t>. In countries were AIDS causes many </a:t>
            </a:r>
            <a:r>
              <a:rPr lang="en-GB" dirty="0" smtClean="0"/>
              <a:t>deaths, a </a:t>
            </a:r>
            <a:r>
              <a:rPr lang="en-GB" dirty="0"/>
              <a:t>relatively large proportion of the work force may </a:t>
            </a:r>
            <a:r>
              <a:rPr lang="en-GB" dirty="0" smtClean="0"/>
              <a:t>be removed</a:t>
            </a:r>
            <a:r>
              <a:rPr lang="en-GB" dirty="0"/>
              <a:t>, delaying economic </a:t>
            </a:r>
            <a:r>
              <a:rPr lang="en-GB" dirty="0" smtClean="0"/>
              <a:t>growth.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If </a:t>
            </a:r>
            <a:r>
              <a:rPr lang="en-GB" dirty="0"/>
              <a:t>both parents die because of AIDS, the country </a:t>
            </a:r>
            <a:r>
              <a:rPr lang="en-GB" dirty="0" smtClean="0"/>
              <a:t>will need </a:t>
            </a:r>
            <a:r>
              <a:rPr lang="en-GB" dirty="0"/>
              <a:t>to spend resources on caring for the </a:t>
            </a:r>
            <a:r>
              <a:rPr lang="en-GB" b="1" dirty="0"/>
              <a:t>orphans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18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7522" y="670703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one adult in a household suffers from </a:t>
            </a:r>
            <a:r>
              <a:rPr lang="en-GB" dirty="0" smtClean="0"/>
              <a:t>HIV/AIDS, s/he </a:t>
            </a:r>
            <a:r>
              <a:rPr lang="en-GB" dirty="0"/>
              <a:t>may face unemployment and not be able to </a:t>
            </a:r>
            <a:r>
              <a:rPr lang="en-GB" dirty="0" smtClean="0"/>
              <a:t>earn an </a:t>
            </a:r>
            <a:r>
              <a:rPr lang="en-GB" dirty="0"/>
              <a:t>income. This may push the entire household </a:t>
            </a:r>
            <a:r>
              <a:rPr lang="en-GB" dirty="0" smtClean="0"/>
              <a:t>into </a:t>
            </a:r>
            <a:r>
              <a:rPr lang="en-GB" b="1" dirty="0" smtClean="0"/>
              <a:t>poverty</a:t>
            </a:r>
            <a:r>
              <a:rPr lang="en-GB" dirty="0"/>
              <a:t>, further reducing the chances of </a:t>
            </a:r>
            <a:r>
              <a:rPr lang="en-GB" dirty="0" smtClean="0"/>
              <a:t>obtaining anti-viral drugs.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Poverty </a:t>
            </a:r>
            <a:r>
              <a:rPr lang="en-GB" dirty="0"/>
              <a:t>in itself increases the chances of </a:t>
            </a:r>
            <a:r>
              <a:rPr lang="en-GB" dirty="0" smtClean="0"/>
              <a:t>contracting HIV/AIDS </a:t>
            </a:r>
            <a:r>
              <a:rPr lang="en-GB" dirty="0"/>
              <a:t>due to a </a:t>
            </a:r>
            <a:r>
              <a:rPr lang="en-GB" b="1" dirty="0"/>
              <a:t>lack of information </a:t>
            </a:r>
            <a:r>
              <a:rPr lang="en-GB" dirty="0"/>
              <a:t>(no </a:t>
            </a:r>
            <a:r>
              <a:rPr lang="en-GB" dirty="0" smtClean="0"/>
              <a:t>school) and/or </a:t>
            </a:r>
            <a:r>
              <a:rPr lang="en-GB" dirty="0"/>
              <a:t>being forced to have sex in exchange for </a:t>
            </a:r>
            <a:r>
              <a:rPr lang="en-GB" dirty="0" smtClean="0"/>
              <a:t>food/ money</a:t>
            </a:r>
            <a:r>
              <a:rPr lang="en-GB" dirty="0"/>
              <a:t>. Also the incidence of rape may increase, </a:t>
            </a:r>
            <a:r>
              <a:rPr lang="en-GB" dirty="0" smtClean="0"/>
              <a:t>which is </a:t>
            </a:r>
            <a:r>
              <a:rPr lang="en-GB" dirty="0"/>
              <a:t>also a factor in spreading HIV/AIDS.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is </a:t>
            </a:r>
            <a:r>
              <a:rPr lang="en-GB" b="1" dirty="0"/>
              <a:t>expensive </a:t>
            </a:r>
            <a:r>
              <a:rPr lang="en-GB" dirty="0"/>
              <a:t>to treat people with HIV/AIDS </a:t>
            </a:r>
            <a:r>
              <a:rPr lang="en-GB" dirty="0" smtClean="0"/>
              <a:t>so obtaining </a:t>
            </a:r>
            <a:r>
              <a:rPr lang="en-GB" dirty="0"/>
              <a:t>insurance might be a </a:t>
            </a:r>
            <a:r>
              <a:rPr lang="en-GB" dirty="0" smtClean="0"/>
              <a:t>problem.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Use </a:t>
            </a:r>
            <a:r>
              <a:rPr lang="en-GB" dirty="0"/>
              <a:t>of condoms increases.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87522" y="35101"/>
            <a:ext cx="8568953" cy="635602"/>
            <a:chOff x="0" y="4906779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906779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028" y="4937807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6.3.8 Discuss the cause, transmission and social implications of AIDS.</a:t>
              </a:r>
              <a:endParaRPr lang="en-GB" sz="1600" kern="12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08304" y="4087023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hlinkClick r:id="rId2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23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1" y="4365104"/>
            <a:ext cx="3419098" cy="936104"/>
          </a:xfrm>
        </p:spPr>
        <p:txBody>
          <a:bodyPr>
            <a:noAutofit/>
          </a:bodyPr>
          <a:lstStyle/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6.3 </a:t>
            </a:r>
            <a:r>
              <a:rPr lang="en-GB" sz="2000" dirty="0">
                <a:solidFill>
                  <a:srgbClr val="C00000"/>
                </a:solidFill>
              </a:rPr>
              <a:t>Defence against </a:t>
            </a:r>
            <a:r>
              <a:rPr lang="en-GB" sz="2000" dirty="0" smtClean="0">
                <a:solidFill>
                  <a:srgbClr val="C00000"/>
                </a:solidFill>
              </a:rPr>
              <a:t>  	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Infectious </a:t>
            </a:r>
            <a:r>
              <a:rPr lang="en-GB" sz="2000" dirty="0">
                <a:solidFill>
                  <a:srgbClr val="C00000"/>
                </a:solidFill>
              </a:rPr>
              <a:t>Disease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0"/>
            <a:ext cx="3528392" cy="227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-1"/>
            <a:ext cx="3674230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304823"/>
            <a:ext cx="1088504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896" y="180594"/>
            <a:ext cx="1160512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03" y="2394721"/>
            <a:ext cx="3576096" cy="44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Topic 6: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Human Health and Physiology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http://cdn.themetapicture.com/media/funny-virus-shape-clipart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99"/>
          <a:stretch/>
        </p:blipFill>
        <p:spPr bwMode="auto">
          <a:xfrm>
            <a:off x="4634647" y="180594"/>
            <a:ext cx="3570056" cy="213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5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19" y="129621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ASSESSMENT STATEMENTS</a:t>
            </a:r>
          </a:p>
          <a:p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90220"/>
              </p:ext>
            </p:extLst>
          </p:nvPr>
        </p:nvGraphicFramePr>
        <p:xfrm>
          <a:off x="247750" y="775952"/>
          <a:ext cx="8568953" cy="56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40524" y="116632"/>
            <a:ext cx="8568953" cy="635602"/>
            <a:chOff x="0" y="135001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0" y="135001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1028" y="166029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6.3.1 Define </a:t>
              </a:r>
              <a:r>
                <a:rPr lang="en-GB" sz="1600" i="1" kern="1200" smtClean="0"/>
                <a:t>pathogen</a:t>
              </a:r>
              <a:r>
                <a:rPr lang="en-GB" sz="1600" kern="1200" smtClean="0"/>
                <a:t>. </a:t>
              </a:r>
              <a:endParaRPr lang="en-GB" sz="1600" kern="12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40524" y="785157"/>
            <a:ext cx="8532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/>
              <a:t>A pathogen is an organism </a:t>
            </a:r>
            <a:r>
              <a:rPr lang="en-GB" b="1" i="1" dirty="0">
                <a:solidFill>
                  <a:srgbClr val="FF0000"/>
                </a:solidFill>
              </a:rPr>
              <a:t>or</a:t>
            </a:r>
            <a:r>
              <a:rPr lang="en-GB" b="1" i="1" dirty="0"/>
              <a:t> virus that causes a disease </a:t>
            </a:r>
            <a:r>
              <a:rPr lang="en-GB" b="1" i="1" dirty="0" smtClean="0"/>
              <a:t>in any </a:t>
            </a:r>
            <a:r>
              <a:rPr lang="en-GB" b="1" i="1" dirty="0"/>
              <a:t>other organism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Common </a:t>
            </a:r>
            <a:r>
              <a:rPr lang="en-GB" dirty="0"/>
              <a:t>pathogens include </a:t>
            </a:r>
            <a:r>
              <a:rPr lang="en-GB" dirty="0" smtClean="0"/>
              <a:t>bacteria, fungi </a:t>
            </a:r>
            <a:r>
              <a:rPr lang="en-GB" dirty="0"/>
              <a:t>and viruses.</a:t>
            </a:r>
          </a:p>
        </p:txBody>
      </p:sp>
      <p:pic>
        <p:nvPicPr>
          <p:cNvPr id="2052" name="Picture 4" descr="http://www.kindsof.com/wp-content/uploads/2013/04/kinds-of-pathog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1" y="1994221"/>
            <a:ext cx="5936383" cy="445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18551" y="116632"/>
            <a:ext cx="8568953" cy="635602"/>
            <a:chOff x="0" y="816684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816684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1028" y="847712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6.3.2 Explain why antibiotics are effective against bacteria but not against viruses.</a:t>
              </a:r>
              <a:endParaRPr lang="en-GB" sz="1600" kern="12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49579" y="1052736"/>
            <a:ext cx="85379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Antibiotics</a:t>
            </a:r>
            <a:r>
              <a:rPr lang="en-GB" dirty="0" smtClean="0"/>
              <a:t>, </a:t>
            </a:r>
            <a:r>
              <a:rPr lang="en-GB" b="1" dirty="0"/>
              <a:t>block protein </a:t>
            </a:r>
            <a:r>
              <a:rPr lang="en-GB" b="1" dirty="0" smtClean="0"/>
              <a:t>synthesis in </a:t>
            </a:r>
            <a:r>
              <a:rPr lang="en-GB" b="1" dirty="0"/>
              <a:t>bacteria </a:t>
            </a:r>
            <a:r>
              <a:rPr lang="en-GB" dirty="0"/>
              <a:t>but not in eukaryotic cells. Bacteria and </a:t>
            </a:r>
            <a:r>
              <a:rPr lang="en-GB" dirty="0" smtClean="0"/>
              <a:t>animal cells </a:t>
            </a:r>
            <a:r>
              <a:rPr lang="en-GB" dirty="0"/>
              <a:t>synthesise proteins in a similar manner, though </a:t>
            </a:r>
            <a:r>
              <a:rPr lang="en-GB" dirty="0" smtClean="0"/>
              <a:t>the proteins </a:t>
            </a:r>
            <a:r>
              <a:rPr lang="en-GB" dirty="0"/>
              <a:t>involved are not the same. Those antibiotics that</a:t>
            </a:r>
          </a:p>
          <a:p>
            <a:r>
              <a:rPr lang="en-GB" dirty="0"/>
              <a:t>are useful as antibacterial agents use these differences </a:t>
            </a:r>
            <a:r>
              <a:rPr lang="en-GB" dirty="0" smtClean="0"/>
              <a:t>to </a:t>
            </a:r>
            <a:r>
              <a:rPr lang="en-GB" b="1" dirty="0" smtClean="0"/>
              <a:t>bind </a:t>
            </a:r>
            <a:r>
              <a:rPr lang="en-GB" b="1" dirty="0"/>
              <a:t>to or inhibit the function of the bacterial proteins</a:t>
            </a:r>
            <a:r>
              <a:rPr lang="en-GB" dirty="0"/>
              <a:t>. </a:t>
            </a:r>
            <a:r>
              <a:rPr lang="en-GB" dirty="0" smtClean="0"/>
              <a:t>In this </a:t>
            </a:r>
            <a:r>
              <a:rPr lang="en-GB" dirty="0"/>
              <a:t>way, they prevent the synthesis of new proteins </a:t>
            </a:r>
            <a:r>
              <a:rPr lang="en-GB" dirty="0" smtClean="0"/>
              <a:t>and new </a:t>
            </a:r>
            <a:r>
              <a:rPr lang="en-GB" dirty="0"/>
              <a:t>bacterial cells without damaging the ‘patient’.</a:t>
            </a:r>
          </a:p>
          <a:p>
            <a:endParaRPr lang="en-GB" dirty="0" smtClean="0"/>
          </a:p>
          <a:p>
            <a:r>
              <a:rPr lang="en-GB" dirty="0" smtClean="0"/>
              <a:t>Most </a:t>
            </a:r>
            <a:r>
              <a:rPr lang="en-GB" dirty="0"/>
              <a:t>bacteria have a cell wall. </a:t>
            </a:r>
            <a:r>
              <a:rPr lang="en-GB" b="1" dirty="0"/>
              <a:t>Antibiotics may </a:t>
            </a:r>
            <a:r>
              <a:rPr lang="en-GB" b="1" dirty="0" smtClean="0"/>
              <a:t>disrupt this </a:t>
            </a:r>
            <a:r>
              <a:rPr lang="en-GB" b="1" dirty="0"/>
              <a:t>cell wall </a:t>
            </a:r>
            <a:r>
              <a:rPr lang="en-GB" dirty="0"/>
              <a:t>which will interfere with the life cycle of </a:t>
            </a:r>
            <a:r>
              <a:rPr lang="en-GB" dirty="0" smtClean="0"/>
              <a:t>the bacteria</a:t>
            </a:r>
            <a:r>
              <a:rPr lang="en-GB" dirty="0"/>
              <a:t>. </a:t>
            </a:r>
            <a:r>
              <a:rPr lang="en-GB" b="1" dirty="0"/>
              <a:t>Eukaryotic animal cells do not have cell walls </a:t>
            </a:r>
            <a:r>
              <a:rPr lang="en-GB" b="1" dirty="0" smtClean="0"/>
              <a:t>so are </a:t>
            </a:r>
            <a:r>
              <a:rPr lang="en-GB" b="1" dirty="0"/>
              <a:t>not affected by the antibiotic</a:t>
            </a:r>
            <a:r>
              <a:rPr lang="en-GB" dirty="0"/>
              <a:t>. </a:t>
            </a:r>
            <a:r>
              <a:rPr lang="en-GB" b="1" dirty="0">
                <a:solidFill>
                  <a:srgbClr val="FF0000"/>
                </a:solidFill>
              </a:rPr>
              <a:t>Viruses do not have a </a:t>
            </a:r>
            <a:r>
              <a:rPr lang="en-GB" b="1" dirty="0" smtClean="0">
                <a:solidFill>
                  <a:srgbClr val="FF0000"/>
                </a:solidFill>
              </a:rPr>
              <a:t>cell wall </a:t>
            </a:r>
            <a:r>
              <a:rPr lang="en-GB" b="1" dirty="0">
                <a:solidFill>
                  <a:srgbClr val="FF0000"/>
                </a:solidFill>
              </a:rPr>
              <a:t>so are also not affected by antibiotics.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Viruses</a:t>
            </a:r>
            <a:r>
              <a:rPr lang="en-GB" i="1" dirty="0" smtClean="0"/>
              <a:t> </a:t>
            </a:r>
            <a:r>
              <a:rPr lang="en-GB" dirty="0"/>
              <a:t>invade a cell and get </a:t>
            </a:r>
            <a:r>
              <a:rPr lang="en-GB" dirty="0" smtClean="0"/>
              <a:t>this host </a:t>
            </a:r>
            <a:r>
              <a:rPr lang="en-GB" dirty="0"/>
              <a:t>cell to produce the protein and DNA that the </a:t>
            </a:r>
            <a:r>
              <a:rPr lang="en-GB" dirty="0" smtClean="0"/>
              <a:t>virus needs </a:t>
            </a:r>
            <a:r>
              <a:rPr lang="en-GB" dirty="0"/>
              <a:t>to reproduce. As the virus uses it host’s </a:t>
            </a:r>
            <a:r>
              <a:rPr lang="en-GB" dirty="0" smtClean="0"/>
              <a:t>processes, antibiotics </a:t>
            </a:r>
            <a:r>
              <a:rPr lang="en-GB" dirty="0"/>
              <a:t>do not hurt them. If they did, the </a:t>
            </a:r>
            <a:r>
              <a:rPr lang="en-GB" dirty="0" smtClean="0"/>
              <a:t>antibiotic would </a:t>
            </a:r>
            <a:r>
              <a:rPr lang="en-GB" dirty="0"/>
              <a:t>also disrupt the process of protein synthesis in </a:t>
            </a:r>
            <a:r>
              <a:rPr lang="en-GB" dirty="0" smtClean="0"/>
              <a:t>the host </a:t>
            </a:r>
            <a:r>
              <a:rPr lang="en-GB" dirty="0"/>
              <a:t>(which would be a serious problem). Many </a:t>
            </a:r>
            <a:r>
              <a:rPr lang="en-GB" b="1" dirty="0"/>
              <a:t>anti-viral drugs focus on disrupting the protein </a:t>
            </a:r>
            <a:r>
              <a:rPr lang="en-GB" b="1" dirty="0" smtClean="0"/>
              <a:t>coat </a:t>
            </a:r>
            <a:r>
              <a:rPr lang="en-GB" dirty="0" smtClean="0"/>
              <a:t>of </a:t>
            </a:r>
            <a:r>
              <a:rPr lang="en-GB" dirty="0"/>
              <a:t>a virus and will therefore not usually cause harm to </a:t>
            </a:r>
            <a:r>
              <a:rPr lang="en-GB" dirty="0" smtClean="0"/>
              <a:t>the host</a:t>
            </a:r>
            <a:r>
              <a:rPr lang="en-GB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03407" y="614264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48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antranik.org/wp-content/uploads/2011/09/cutaneous-membrane-and-mucous-membrane.png?08b93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6"/>
          <a:stretch/>
        </p:blipFill>
        <p:spPr bwMode="auto">
          <a:xfrm>
            <a:off x="3790950" y="2924944"/>
            <a:ext cx="5353050" cy="295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56495" y="35388"/>
            <a:ext cx="8568953" cy="635602"/>
            <a:chOff x="0" y="1498366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1498366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028" y="1529394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6.3.3 Outline the role of skin and mucous membranes in defence against pathogens.</a:t>
              </a:r>
              <a:endParaRPr lang="en-GB" sz="1600" kern="12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72008" y="908720"/>
            <a:ext cx="85379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best way to prevent disease is to </a:t>
            </a:r>
            <a:r>
              <a:rPr lang="en-GB" b="1" dirty="0"/>
              <a:t>prevent the </a:t>
            </a:r>
            <a:r>
              <a:rPr lang="en-GB" b="1" dirty="0" smtClean="0"/>
              <a:t>pathogens from </a:t>
            </a:r>
            <a:r>
              <a:rPr lang="en-GB" b="1" dirty="0"/>
              <a:t>entering the body</a:t>
            </a:r>
            <a:r>
              <a:rPr lang="en-GB" dirty="0"/>
              <a:t>. The skin plays a major role in </a:t>
            </a:r>
            <a:r>
              <a:rPr lang="en-GB" dirty="0" smtClean="0"/>
              <a:t>this. When </a:t>
            </a:r>
            <a:r>
              <a:rPr lang="en-GB" dirty="0"/>
              <a:t>unbroken, it is almost impossible for any </a:t>
            </a:r>
            <a:r>
              <a:rPr lang="en-GB" dirty="0" smtClean="0"/>
              <a:t>microorganism to </a:t>
            </a:r>
            <a:r>
              <a:rPr lang="en-GB" dirty="0"/>
              <a:t>penetrate the skin. Weak points are </a:t>
            </a:r>
            <a:r>
              <a:rPr lang="en-GB" dirty="0" smtClean="0"/>
              <a:t>those where </a:t>
            </a:r>
            <a:r>
              <a:rPr lang="en-GB" dirty="0"/>
              <a:t>we are not protected by skin. Most of these </a:t>
            </a:r>
            <a:r>
              <a:rPr lang="en-GB" dirty="0" smtClean="0"/>
              <a:t>areas have </a:t>
            </a:r>
            <a:r>
              <a:rPr lang="en-GB" dirty="0"/>
              <a:t>defences of their own. </a:t>
            </a:r>
            <a:r>
              <a:rPr lang="en-GB" b="1" dirty="0"/>
              <a:t>Mucus is an often-used </a:t>
            </a:r>
            <a:r>
              <a:rPr lang="en-GB" b="1" dirty="0" smtClean="0"/>
              <a:t>barrier</a:t>
            </a:r>
            <a:r>
              <a:rPr lang="en-GB" dirty="0" smtClean="0"/>
              <a:t>. It </a:t>
            </a:r>
            <a:r>
              <a:rPr lang="en-GB" dirty="0"/>
              <a:t>traps micro-organisms and prevents further entry.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86" y="2648130"/>
            <a:ext cx="38912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Lungs are protected by mucus and </a:t>
            </a:r>
            <a:r>
              <a:rPr lang="en-GB" dirty="0" smtClean="0"/>
              <a:t>cilia </a:t>
            </a:r>
            <a:r>
              <a:rPr lang="en-GB" dirty="0"/>
              <a:t>which </a:t>
            </a:r>
            <a:r>
              <a:rPr lang="en-GB" dirty="0" smtClean="0"/>
              <a:t>transport the </a:t>
            </a:r>
            <a:r>
              <a:rPr lang="en-GB" dirty="0"/>
              <a:t>mucus to </a:t>
            </a:r>
            <a:r>
              <a:rPr lang="en-GB" dirty="0" smtClean="0"/>
              <a:t>the throat.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stomach contains a very acidic environment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Glands above the eyes produce tears that contain </a:t>
            </a:r>
            <a:r>
              <a:rPr lang="en-GB" dirty="0" smtClean="0"/>
              <a:t>lysozymes (enzymes </a:t>
            </a:r>
            <a:r>
              <a:rPr lang="en-GB" dirty="0"/>
              <a:t>which destroy bacterial cell walls</a:t>
            </a:r>
            <a:r>
              <a:rPr lang="en-GB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vagina produces mucus and has an </a:t>
            </a:r>
            <a:r>
              <a:rPr lang="en-GB" dirty="0" smtClean="0"/>
              <a:t>acidic environment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192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just-health.net/images/10416321/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83" y="3682705"/>
            <a:ext cx="4609566" cy="317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87523" y="188640"/>
            <a:ext cx="8568953" cy="635602"/>
            <a:chOff x="0" y="2180049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2180049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028" y="2211077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6.3.4 Outline how phagocytic leucocytes ingest pathogens in the blood and in body tissues.</a:t>
              </a:r>
              <a:endParaRPr lang="en-GB" sz="1600" kern="12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75134" y="820052"/>
            <a:ext cx="906886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Despite all of the </a:t>
            </a:r>
            <a:r>
              <a:rPr lang="en-GB" dirty="0" smtClean="0"/>
              <a:t>measures</a:t>
            </a:r>
            <a:r>
              <a:rPr lang="en-GB" i="1" dirty="0" smtClean="0"/>
              <a:t> </a:t>
            </a:r>
            <a:r>
              <a:rPr lang="en-GB" dirty="0"/>
              <a:t>to keep </a:t>
            </a:r>
            <a:r>
              <a:rPr lang="en-GB" dirty="0" smtClean="0"/>
              <a:t>pathogens out </a:t>
            </a:r>
            <a:r>
              <a:rPr lang="en-GB" dirty="0"/>
              <a:t>of the body, </a:t>
            </a:r>
            <a:r>
              <a:rPr lang="en-GB" b="1" dirty="0"/>
              <a:t>many do manage to get in</a:t>
            </a:r>
            <a:r>
              <a:rPr lang="en-GB" dirty="0"/>
              <a:t>. This is </a:t>
            </a:r>
            <a:r>
              <a:rPr lang="en-GB" dirty="0" smtClean="0"/>
              <a:t>called </a:t>
            </a:r>
            <a:r>
              <a:rPr lang="en-GB" b="1" dirty="0" smtClean="0"/>
              <a:t>infection</a:t>
            </a:r>
            <a:r>
              <a:rPr lang="en-GB" dirty="0" smtClean="0"/>
              <a:t> </a:t>
            </a:r>
            <a:r>
              <a:rPr lang="en-GB" dirty="0"/>
              <a:t>(a successful invasion of the body by </a:t>
            </a:r>
            <a:r>
              <a:rPr lang="en-GB" dirty="0" smtClean="0"/>
              <a:t>pathogens) but </a:t>
            </a:r>
            <a:r>
              <a:rPr lang="en-GB" dirty="0"/>
              <a:t>does not always lead to disease. </a:t>
            </a:r>
            <a:r>
              <a:rPr lang="en-GB" b="1" dirty="0"/>
              <a:t>Leucocytes (white</a:t>
            </a:r>
          </a:p>
          <a:p>
            <a:r>
              <a:rPr lang="en-GB" b="1" dirty="0"/>
              <a:t>blood cells) are the body’s defence against </a:t>
            </a:r>
            <a:r>
              <a:rPr lang="en-GB" b="1" dirty="0" smtClean="0"/>
              <a:t>pathogens </a:t>
            </a:r>
            <a:r>
              <a:rPr lang="en-GB" dirty="0" smtClean="0"/>
              <a:t>after </a:t>
            </a:r>
            <a:r>
              <a:rPr lang="en-GB" dirty="0"/>
              <a:t>they have entered. They can be found in the </a:t>
            </a:r>
            <a:r>
              <a:rPr lang="en-GB" dirty="0" smtClean="0"/>
              <a:t>blood but </a:t>
            </a:r>
            <a:r>
              <a:rPr lang="en-GB" dirty="0"/>
              <a:t>also in the body’s tissues, e.g. lungs. Several </a:t>
            </a:r>
            <a:r>
              <a:rPr lang="en-GB" dirty="0" smtClean="0"/>
              <a:t>different kinds </a:t>
            </a:r>
            <a:r>
              <a:rPr lang="en-GB" dirty="0"/>
              <a:t>of leucocytes exist, some of which are </a:t>
            </a:r>
            <a:r>
              <a:rPr lang="en-GB" dirty="0" smtClean="0"/>
              <a:t>phagocytic, i.e</a:t>
            </a:r>
            <a:r>
              <a:rPr lang="en-GB" dirty="0"/>
              <a:t>. they simply will ‘eat’ (</a:t>
            </a:r>
            <a:r>
              <a:rPr lang="en-GB" b="1" dirty="0"/>
              <a:t>phagocytosis</a:t>
            </a:r>
            <a:r>
              <a:rPr lang="en-GB" dirty="0"/>
              <a:t>) any cell which </a:t>
            </a:r>
            <a:r>
              <a:rPr lang="en-GB" dirty="0" smtClean="0"/>
              <a:t>is not </a:t>
            </a:r>
            <a:r>
              <a:rPr lang="en-GB" dirty="0"/>
              <a:t>recognised as ‘body own’ (determined by the ‘code’ </a:t>
            </a:r>
            <a:r>
              <a:rPr lang="en-GB" dirty="0" smtClean="0"/>
              <a:t>on the </a:t>
            </a:r>
            <a:r>
              <a:rPr lang="en-GB" dirty="0"/>
              <a:t>outside of the cell surface membrane</a:t>
            </a:r>
            <a:r>
              <a:rPr lang="en-GB" dirty="0" smtClean="0"/>
              <a:t>). Red </a:t>
            </a:r>
            <a:r>
              <a:rPr lang="en-GB" dirty="0"/>
              <a:t>blood cells (erythrocytes) lack a </a:t>
            </a:r>
            <a:r>
              <a:rPr lang="en-GB" dirty="0" smtClean="0"/>
              <a:t>nucleus, while </a:t>
            </a:r>
            <a:r>
              <a:rPr lang="en-GB" dirty="0"/>
              <a:t>leucocytes have a </a:t>
            </a:r>
            <a:r>
              <a:rPr lang="en-GB" dirty="0" smtClean="0"/>
              <a:t>nucleus.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80312" y="42838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LINK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01914" y="4476687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hlinkClick r:id="rId4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67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asses.midlandstech.edu/carterp/Courses/bio225/chap17/17-03_Epitopes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2"/>
          <a:stretch/>
        </p:blipFill>
        <p:spPr bwMode="auto">
          <a:xfrm>
            <a:off x="1660651" y="2530063"/>
            <a:ext cx="5760640" cy="414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2743" y="1052736"/>
            <a:ext cx="8676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An </a:t>
            </a:r>
            <a:r>
              <a:rPr lang="en-GB" dirty="0">
                <a:solidFill>
                  <a:srgbClr val="0070C0"/>
                </a:solidFill>
              </a:rPr>
              <a:t>antigen</a:t>
            </a:r>
            <a:r>
              <a:rPr lang="en-GB" dirty="0"/>
              <a:t> is a </a:t>
            </a:r>
            <a:r>
              <a:rPr lang="en-GB" b="1" dirty="0">
                <a:solidFill>
                  <a:srgbClr val="0070C0"/>
                </a:solidFill>
              </a:rPr>
              <a:t>molecule that is recognised by the </a:t>
            </a:r>
            <a:r>
              <a:rPr lang="en-GB" b="1" dirty="0" smtClean="0">
                <a:solidFill>
                  <a:srgbClr val="0070C0"/>
                </a:solidFill>
              </a:rPr>
              <a:t>organism as </a:t>
            </a:r>
            <a:r>
              <a:rPr lang="en-GB" b="1" dirty="0">
                <a:solidFill>
                  <a:srgbClr val="0070C0"/>
                </a:solidFill>
              </a:rPr>
              <a:t>foreign</a:t>
            </a:r>
            <a:r>
              <a:rPr lang="en-GB" dirty="0"/>
              <a:t>. It will cause an </a:t>
            </a:r>
            <a:r>
              <a:rPr lang="en-GB" b="1" dirty="0">
                <a:solidFill>
                  <a:srgbClr val="0070C0"/>
                </a:solidFill>
              </a:rPr>
              <a:t>immune </a:t>
            </a:r>
            <a:r>
              <a:rPr lang="en-GB" b="1" dirty="0" smtClean="0">
                <a:solidFill>
                  <a:srgbClr val="0070C0"/>
                </a:solidFill>
              </a:rPr>
              <a:t>response</a:t>
            </a:r>
            <a:r>
              <a:rPr lang="en-GB" dirty="0" smtClean="0"/>
              <a:t>. An </a:t>
            </a:r>
            <a:r>
              <a:rPr lang="en-GB" dirty="0">
                <a:solidFill>
                  <a:srgbClr val="FF0000"/>
                </a:solidFill>
              </a:rPr>
              <a:t>antibody</a:t>
            </a:r>
            <a:r>
              <a:rPr lang="en-GB" dirty="0"/>
              <a:t>, also known as “immunoglobulin”, is </a:t>
            </a:r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soluble </a:t>
            </a:r>
            <a:r>
              <a:rPr lang="en-GB" b="1" dirty="0">
                <a:solidFill>
                  <a:srgbClr val="FF0000"/>
                </a:solidFill>
              </a:rPr>
              <a:t>protein produced by a plasma cell</a:t>
            </a:r>
            <a:r>
              <a:rPr lang="en-GB" dirty="0"/>
              <a:t>. It is </a:t>
            </a:r>
            <a:r>
              <a:rPr lang="en-GB" dirty="0" smtClean="0"/>
              <a:t>produced by </a:t>
            </a:r>
            <a:r>
              <a:rPr lang="en-GB" dirty="0"/>
              <a:t>the immune system </a:t>
            </a:r>
            <a:r>
              <a:rPr lang="en-GB" b="1" dirty="0">
                <a:solidFill>
                  <a:srgbClr val="FF0000"/>
                </a:solidFill>
              </a:rPr>
              <a:t>as a response to the presence of </a:t>
            </a:r>
            <a:r>
              <a:rPr lang="en-GB" b="1" dirty="0" smtClean="0">
                <a:solidFill>
                  <a:srgbClr val="FF0000"/>
                </a:solidFill>
              </a:rPr>
              <a:t>an antigen</a:t>
            </a:r>
            <a:r>
              <a:rPr lang="en-GB" dirty="0" smtClean="0"/>
              <a:t>. An </a:t>
            </a:r>
            <a:r>
              <a:rPr lang="en-GB" dirty="0"/>
              <a:t>antibody will recognise an antigen and </a:t>
            </a:r>
            <a:r>
              <a:rPr lang="en-GB" b="1" dirty="0">
                <a:solidFill>
                  <a:srgbClr val="FF0000"/>
                </a:solidFill>
              </a:rPr>
              <a:t>neutralise it</a:t>
            </a:r>
            <a:r>
              <a:rPr lang="en-GB" dirty="0"/>
              <a:t>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56495" y="116632"/>
            <a:ext cx="8568953" cy="635602"/>
            <a:chOff x="0" y="2861732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2861732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028" y="2892760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smtClean="0"/>
                <a:t>6.3.5 Distinguish between </a:t>
              </a:r>
              <a:r>
                <a:rPr lang="en-GB" sz="2000" i="1" kern="1200" smtClean="0"/>
                <a:t>antigens </a:t>
              </a:r>
              <a:r>
                <a:rPr lang="en-GB" sz="2000" kern="1200" smtClean="0"/>
                <a:t>and </a:t>
              </a:r>
              <a:r>
                <a:rPr lang="en-GB" sz="2000" i="1" kern="1200" smtClean="0"/>
                <a:t>antibodies</a:t>
              </a:r>
              <a:r>
                <a:rPr lang="en-GB" sz="2000" kern="1200" smtClean="0"/>
                <a:t>.</a:t>
              </a:r>
              <a:endParaRPr lang="en-GB" sz="20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30881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6606" y="908720"/>
            <a:ext cx="85324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There are many different kinds of antibodies. </a:t>
            </a:r>
            <a:r>
              <a:rPr lang="en-GB" b="1" dirty="0"/>
              <a:t>They </a:t>
            </a:r>
            <a:r>
              <a:rPr lang="en-GB" b="1" dirty="0" smtClean="0"/>
              <a:t>are produced </a:t>
            </a:r>
            <a:r>
              <a:rPr lang="en-GB" b="1" dirty="0"/>
              <a:t>by different kinds of lymphocytes</a:t>
            </a:r>
            <a:r>
              <a:rPr lang="en-GB" dirty="0"/>
              <a:t>. Each </a:t>
            </a:r>
            <a:r>
              <a:rPr lang="en-GB" dirty="0" smtClean="0"/>
              <a:t>different lymphocyte </a:t>
            </a:r>
            <a:r>
              <a:rPr lang="en-GB" dirty="0"/>
              <a:t>will recognise a particular kind of </a:t>
            </a:r>
            <a:r>
              <a:rPr lang="en-GB" dirty="0" smtClean="0"/>
              <a:t>antigen and </a:t>
            </a:r>
            <a:r>
              <a:rPr lang="en-GB" dirty="0"/>
              <a:t>produce antibodies that work against that kind </a:t>
            </a:r>
            <a:r>
              <a:rPr lang="en-GB" dirty="0" smtClean="0"/>
              <a:t>of antigen.</a:t>
            </a:r>
          </a:p>
          <a:p>
            <a:endParaRPr lang="en-GB" dirty="0"/>
          </a:p>
          <a:p>
            <a:r>
              <a:rPr lang="en-GB" dirty="0"/>
              <a:t>When an antigen </a:t>
            </a:r>
            <a:r>
              <a:rPr lang="en-GB" b="1" dirty="0"/>
              <a:t>enters the organism</a:t>
            </a:r>
            <a:r>
              <a:rPr lang="en-GB" dirty="0"/>
              <a:t>, the </a:t>
            </a:r>
            <a:r>
              <a:rPr lang="en-GB" dirty="0" smtClean="0"/>
              <a:t>lymphocyte that </a:t>
            </a:r>
            <a:r>
              <a:rPr lang="en-GB" dirty="0"/>
              <a:t>produces the right kind of antibody </a:t>
            </a:r>
            <a:r>
              <a:rPr lang="en-GB" b="1" dirty="0"/>
              <a:t>will recognise </a:t>
            </a:r>
            <a:r>
              <a:rPr lang="en-GB" b="1" dirty="0" smtClean="0"/>
              <a:t>the antigen</a:t>
            </a:r>
            <a:r>
              <a:rPr lang="en-GB" dirty="0"/>
              <a:t>. The lymphocyte will divide many times, </a:t>
            </a:r>
            <a:r>
              <a:rPr lang="en-GB" b="1" dirty="0" smtClean="0"/>
              <a:t>forming a </a:t>
            </a:r>
            <a:r>
              <a:rPr lang="en-GB" b="1" dirty="0"/>
              <a:t>clone</a:t>
            </a:r>
            <a:r>
              <a:rPr lang="en-GB" dirty="0"/>
              <a:t>. This clone is a group of lymphocytes, all </a:t>
            </a:r>
            <a:r>
              <a:rPr lang="en-GB" dirty="0" smtClean="0"/>
              <a:t>producing the </a:t>
            </a:r>
            <a:r>
              <a:rPr lang="en-GB" dirty="0"/>
              <a:t>same kind of antibody. They will produce a lot </a:t>
            </a:r>
            <a:r>
              <a:rPr lang="en-GB" dirty="0" smtClean="0"/>
              <a:t>of this </a:t>
            </a:r>
            <a:r>
              <a:rPr lang="en-GB" b="1" dirty="0"/>
              <a:t>antibody</a:t>
            </a:r>
            <a:r>
              <a:rPr lang="en-GB" dirty="0"/>
              <a:t> which will </a:t>
            </a:r>
            <a:r>
              <a:rPr lang="en-GB" b="1" dirty="0"/>
              <a:t>attach itself to the antigen </a:t>
            </a:r>
            <a:r>
              <a:rPr lang="en-GB" dirty="0" smtClean="0"/>
              <a:t>that has </a:t>
            </a:r>
            <a:r>
              <a:rPr lang="en-GB" dirty="0"/>
              <a:t>entered the organism and </a:t>
            </a:r>
            <a:r>
              <a:rPr lang="en-GB" b="1" dirty="0"/>
              <a:t>make it harmless</a:t>
            </a:r>
            <a:r>
              <a:rPr lang="en-GB" dirty="0"/>
              <a:t>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87523" y="30877"/>
            <a:ext cx="8568953" cy="635602"/>
            <a:chOff x="0" y="3543414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3543414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028" y="3574442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smtClean="0"/>
                <a:t>6.3.6 Explain antibody production. </a:t>
              </a:r>
              <a:endParaRPr lang="en-GB" sz="2400" kern="1200"/>
            </a:p>
          </p:txBody>
        </p:sp>
      </p:grpSp>
      <p:sp>
        <p:nvSpPr>
          <p:cNvPr id="3" name="TextBox 2">
            <a:hlinkClick r:id="rId2"/>
          </p:cNvPr>
          <p:cNvSpPr txBox="1"/>
          <p:nvPr/>
        </p:nvSpPr>
        <p:spPr>
          <a:xfrm>
            <a:off x="7197956" y="406778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LINK</a:t>
            </a:r>
            <a:endParaRPr lang="en-GB" dirty="0"/>
          </a:p>
        </p:txBody>
      </p:sp>
      <p:pic>
        <p:nvPicPr>
          <p:cNvPr id="2050" name="Picture 2" descr="http://upload.wikimedia.org/wikipedia/commons/thumb/2/2d/Antibody.svg/255px-Antibody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714" y="3717032"/>
            <a:ext cx="2078417" cy="293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79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38571" y="980728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</a:t>
            </a:r>
            <a:r>
              <a:rPr lang="en-GB" b="1" dirty="0"/>
              <a:t>Human Immunodeficiency Virus (HIV</a:t>
            </a:r>
            <a:r>
              <a:rPr lang="en-GB" dirty="0" smtClean="0"/>
              <a:t>), </a:t>
            </a:r>
            <a:r>
              <a:rPr lang="en-GB" dirty="0"/>
              <a:t>is a virus that infects cells of the </a:t>
            </a:r>
            <a:r>
              <a:rPr lang="en-GB" b="1" dirty="0" smtClean="0"/>
              <a:t>immune system</a:t>
            </a:r>
            <a:r>
              <a:rPr lang="en-GB" dirty="0"/>
              <a:t>. It </a:t>
            </a:r>
            <a:r>
              <a:rPr lang="en-GB" b="1" dirty="0"/>
              <a:t>reduces the number of lymphocytes </a:t>
            </a:r>
            <a:r>
              <a:rPr lang="en-GB" dirty="0"/>
              <a:t>that </a:t>
            </a:r>
            <a:r>
              <a:rPr lang="en-GB" dirty="0" smtClean="0"/>
              <a:t>are actively </a:t>
            </a:r>
            <a:r>
              <a:rPr lang="en-GB" dirty="0"/>
              <a:t>involved in the production of antibodies. As </a:t>
            </a:r>
            <a:r>
              <a:rPr lang="en-GB" dirty="0" smtClean="0"/>
              <a:t>a result</a:t>
            </a:r>
            <a:r>
              <a:rPr lang="en-GB" dirty="0"/>
              <a:t>, the infected person makes a much lower </a:t>
            </a:r>
            <a:r>
              <a:rPr lang="en-GB" dirty="0" smtClean="0"/>
              <a:t>number of </a:t>
            </a:r>
            <a:r>
              <a:rPr lang="en-GB" dirty="0"/>
              <a:t>antibodies and is therefore much more likely to </a:t>
            </a:r>
            <a:r>
              <a:rPr lang="en-GB" dirty="0" smtClean="0"/>
              <a:t>develop a </a:t>
            </a:r>
            <a:r>
              <a:rPr lang="en-GB" dirty="0"/>
              <a:t>disease. These diseases are called </a:t>
            </a:r>
            <a:r>
              <a:rPr lang="en-GB" b="1" dirty="0"/>
              <a:t>opportunistic </a:t>
            </a:r>
            <a:r>
              <a:rPr lang="en-GB" b="1" dirty="0" smtClean="0"/>
              <a:t>diseases </a:t>
            </a:r>
            <a:r>
              <a:rPr lang="en-GB" dirty="0" smtClean="0"/>
              <a:t>and </a:t>
            </a:r>
            <a:r>
              <a:rPr lang="en-GB" dirty="0"/>
              <a:t>they are the major cause of death of people who </a:t>
            </a:r>
            <a:r>
              <a:rPr lang="en-GB" dirty="0" smtClean="0"/>
              <a:t>have been </a:t>
            </a:r>
            <a:r>
              <a:rPr lang="en-GB" dirty="0"/>
              <a:t>infected with HIV and developed AIDS.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240708" y="3408675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hlinkClick r:id="rId2"/>
              </a:rPr>
              <a:t>LINK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38658" y="188640"/>
            <a:ext cx="8568953" cy="635602"/>
            <a:chOff x="0" y="4225097"/>
            <a:chExt cx="8568953" cy="635602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225097"/>
              <a:ext cx="8568953" cy="63560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028" y="4256125"/>
              <a:ext cx="8506897" cy="5735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6.3.7 Outline the effects of HIV on the immune system.</a:t>
              </a:r>
              <a:endParaRPr lang="en-GB" sz="1600" kern="12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73367" y="3358906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hlinkClick r:id="rId3"/>
              </a:rPr>
              <a:t>LINK</a:t>
            </a:r>
            <a:endParaRPr lang="en-GB" sz="2400" dirty="0"/>
          </a:p>
        </p:txBody>
      </p:sp>
      <p:pic>
        <p:nvPicPr>
          <p:cNvPr id="5122" name="Picture 2" descr="http://img.wonderhowto.com/img/79/00/63441964565599/0/hiv-aids-symptoms.w6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67" y="2920805"/>
            <a:ext cx="3794559" cy="360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12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MP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MP</Template>
  <TotalTime>34038</TotalTime>
  <Words>1622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 MP</vt:lpstr>
      <vt:lpstr>Topic 6: Human Health and Physiology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6: Human Health and Physiology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Mark Polko</dc:creator>
  <cp:lastModifiedBy>Mark Polko</cp:lastModifiedBy>
  <cp:revision>389</cp:revision>
  <dcterms:created xsi:type="dcterms:W3CDTF">2013-08-21T17:54:09Z</dcterms:created>
  <dcterms:modified xsi:type="dcterms:W3CDTF">2014-03-31T18:01:55Z</dcterms:modified>
</cp:coreProperties>
</file>