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4"/>
  </p:notes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8" autoAdjust="0"/>
    <p:restoredTop sz="94671" autoAdjust="0"/>
  </p:normalViewPr>
  <p:slideViewPr>
    <p:cSldViewPr>
      <p:cViewPr>
        <p:scale>
          <a:sx n="70" d="100"/>
          <a:sy n="70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76F4B-5FE3-465F-823E-C69ACBE8D6E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2F2FA02-C151-45D1-B879-69938F51B4E4}">
      <dgm:prSet/>
      <dgm:spPr/>
      <dgm:t>
        <a:bodyPr/>
        <a:lstStyle/>
        <a:p>
          <a:pPr rtl="0"/>
          <a:r>
            <a:rPr lang="en-GB" dirty="0" smtClean="0"/>
            <a:t>6.6.1 Draw and label diagrams of the adult male and female reproductive systems.</a:t>
          </a:r>
          <a:endParaRPr lang="en-GB" dirty="0"/>
        </a:p>
      </dgm:t>
    </dgm:pt>
    <dgm:pt modelId="{F6500F11-4BE3-4427-87D4-895939665073}" type="parTrans" cxnId="{54717642-0289-4A23-AABE-9873AE6F5790}">
      <dgm:prSet/>
      <dgm:spPr/>
      <dgm:t>
        <a:bodyPr/>
        <a:lstStyle/>
        <a:p>
          <a:endParaRPr lang="en-GB"/>
        </a:p>
      </dgm:t>
    </dgm:pt>
    <dgm:pt modelId="{ED41BCC5-AB51-42AB-A99E-E89F1184BDC1}" type="sibTrans" cxnId="{54717642-0289-4A23-AABE-9873AE6F5790}">
      <dgm:prSet/>
      <dgm:spPr/>
      <dgm:t>
        <a:bodyPr/>
        <a:lstStyle/>
        <a:p>
          <a:endParaRPr lang="en-GB"/>
        </a:p>
      </dgm:t>
    </dgm:pt>
    <dgm:pt modelId="{F2A7A21D-9016-4B55-B15C-A3E72BCCC2FE}">
      <dgm:prSet/>
      <dgm:spPr/>
      <dgm:t>
        <a:bodyPr/>
        <a:lstStyle/>
        <a:p>
          <a:pPr rtl="0"/>
          <a:r>
            <a:rPr lang="en-GB" smtClean="0"/>
            <a:t>6.6.2 Outline the role of hormones in the menstrual cycle, including FSH (follicle stimulating hormone), LH (luteinizing hormone), oestrogen and progesterone.</a:t>
          </a:r>
          <a:endParaRPr lang="en-GB"/>
        </a:p>
      </dgm:t>
    </dgm:pt>
    <dgm:pt modelId="{EFCF7902-C40C-4539-96D4-060A6101BD83}" type="parTrans" cxnId="{3E7EDA29-C10E-4A36-BB36-DC88F12ECC70}">
      <dgm:prSet/>
      <dgm:spPr/>
      <dgm:t>
        <a:bodyPr/>
        <a:lstStyle/>
        <a:p>
          <a:endParaRPr lang="en-GB"/>
        </a:p>
      </dgm:t>
    </dgm:pt>
    <dgm:pt modelId="{9CC2DE66-1AFC-43E3-A939-B28C136276F5}" type="sibTrans" cxnId="{3E7EDA29-C10E-4A36-BB36-DC88F12ECC70}">
      <dgm:prSet/>
      <dgm:spPr/>
      <dgm:t>
        <a:bodyPr/>
        <a:lstStyle/>
        <a:p>
          <a:endParaRPr lang="en-GB"/>
        </a:p>
      </dgm:t>
    </dgm:pt>
    <dgm:pt modelId="{FE617145-CC33-463A-A8B2-33B6E66C8332}">
      <dgm:prSet/>
      <dgm:spPr/>
      <dgm:t>
        <a:bodyPr/>
        <a:lstStyle/>
        <a:p>
          <a:pPr rtl="0"/>
          <a:r>
            <a:rPr lang="en-GB" smtClean="0"/>
            <a:t>6.6.3 Annotate a graph showing hormone levels in the menstrual cycle, illustrating the relationship between changes in hormone levels and ovulation, menstruation and thickening of the endometrium.</a:t>
          </a:r>
          <a:endParaRPr lang="en-GB"/>
        </a:p>
      </dgm:t>
    </dgm:pt>
    <dgm:pt modelId="{A1314F65-D1A1-4A40-B899-2AB91010F833}" type="parTrans" cxnId="{B56BF3A6-AE93-4349-A0B3-01A12E495F22}">
      <dgm:prSet/>
      <dgm:spPr/>
      <dgm:t>
        <a:bodyPr/>
        <a:lstStyle/>
        <a:p>
          <a:endParaRPr lang="en-GB"/>
        </a:p>
      </dgm:t>
    </dgm:pt>
    <dgm:pt modelId="{1A913AC0-4BAA-487F-A342-26099AC41139}" type="sibTrans" cxnId="{B56BF3A6-AE93-4349-A0B3-01A12E495F22}">
      <dgm:prSet/>
      <dgm:spPr/>
      <dgm:t>
        <a:bodyPr/>
        <a:lstStyle/>
        <a:p>
          <a:endParaRPr lang="en-GB"/>
        </a:p>
      </dgm:t>
    </dgm:pt>
    <dgm:pt modelId="{3D24B9FE-2D31-40D3-BBFB-546598C4EF15}">
      <dgm:prSet/>
      <dgm:spPr/>
      <dgm:t>
        <a:bodyPr/>
        <a:lstStyle/>
        <a:p>
          <a:pPr rtl="0"/>
          <a:r>
            <a:rPr lang="en-GB" smtClean="0"/>
            <a:t>6.6.4 List three roles of testosterone in males.</a:t>
          </a:r>
          <a:endParaRPr lang="en-GB"/>
        </a:p>
      </dgm:t>
    </dgm:pt>
    <dgm:pt modelId="{9D3AAAAD-7E69-475C-9DC6-F16D0C22CACA}" type="parTrans" cxnId="{2DE11961-202F-4C8B-96BF-EFDACE32303E}">
      <dgm:prSet/>
      <dgm:spPr/>
      <dgm:t>
        <a:bodyPr/>
        <a:lstStyle/>
        <a:p>
          <a:endParaRPr lang="en-GB"/>
        </a:p>
      </dgm:t>
    </dgm:pt>
    <dgm:pt modelId="{8B543971-C6CA-4071-80CF-4302E6D4BA09}" type="sibTrans" cxnId="{2DE11961-202F-4C8B-96BF-EFDACE32303E}">
      <dgm:prSet/>
      <dgm:spPr/>
      <dgm:t>
        <a:bodyPr/>
        <a:lstStyle/>
        <a:p>
          <a:endParaRPr lang="en-GB"/>
        </a:p>
      </dgm:t>
    </dgm:pt>
    <dgm:pt modelId="{9E428596-1EE6-4078-9A7B-BAB0ECD1E846}">
      <dgm:prSet/>
      <dgm:spPr/>
      <dgm:t>
        <a:bodyPr/>
        <a:lstStyle/>
        <a:p>
          <a:pPr rtl="0"/>
          <a:r>
            <a:rPr lang="en-GB" smtClean="0"/>
            <a:t>6.6.5 Outline the process of </a:t>
          </a:r>
          <a:r>
            <a:rPr lang="en-GB" i="1" smtClean="0"/>
            <a:t>in vitro </a:t>
          </a:r>
          <a:r>
            <a:rPr lang="en-GB" smtClean="0"/>
            <a:t>fertilization (IVF).</a:t>
          </a:r>
          <a:endParaRPr lang="en-GB"/>
        </a:p>
      </dgm:t>
    </dgm:pt>
    <dgm:pt modelId="{0A17B8F0-4398-4899-AE2E-5200330A7A23}" type="parTrans" cxnId="{75B388FB-0D9F-4762-A0CB-D9DBADB9C6D7}">
      <dgm:prSet/>
      <dgm:spPr/>
      <dgm:t>
        <a:bodyPr/>
        <a:lstStyle/>
        <a:p>
          <a:endParaRPr lang="en-GB"/>
        </a:p>
      </dgm:t>
    </dgm:pt>
    <dgm:pt modelId="{5BA413EC-0158-47A9-B9D6-07FBB42D2113}" type="sibTrans" cxnId="{75B388FB-0D9F-4762-A0CB-D9DBADB9C6D7}">
      <dgm:prSet/>
      <dgm:spPr/>
      <dgm:t>
        <a:bodyPr/>
        <a:lstStyle/>
        <a:p>
          <a:endParaRPr lang="en-GB"/>
        </a:p>
      </dgm:t>
    </dgm:pt>
    <dgm:pt modelId="{ACE41BEC-7FC3-4368-996B-AF7B6C1A5047}">
      <dgm:prSet/>
      <dgm:spPr/>
      <dgm:t>
        <a:bodyPr/>
        <a:lstStyle/>
        <a:p>
          <a:pPr rtl="0"/>
          <a:r>
            <a:rPr lang="en-GB" smtClean="0"/>
            <a:t>6.6.6 Discuss the ethical issues associated with IVF.</a:t>
          </a:r>
          <a:endParaRPr lang="en-GB"/>
        </a:p>
      </dgm:t>
    </dgm:pt>
    <dgm:pt modelId="{72684D0D-0961-4CFB-861B-2EE9E33CD9BB}" type="parTrans" cxnId="{E3DEC47C-C112-49A2-BB8B-BB40EC6A12FE}">
      <dgm:prSet/>
      <dgm:spPr/>
      <dgm:t>
        <a:bodyPr/>
        <a:lstStyle/>
        <a:p>
          <a:endParaRPr lang="en-GB"/>
        </a:p>
      </dgm:t>
    </dgm:pt>
    <dgm:pt modelId="{E4F4400E-AB72-45F9-85A6-D88203918809}" type="sibTrans" cxnId="{E3DEC47C-C112-49A2-BB8B-BB40EC6A12FE}">
      <dgm:prSet/>
      <dgm:spPr/>
      <dgm:t>
        <a:bodyPr/>
        <a:lstStyle/>
        <a:p>
          <a:endParaRPr lang="en-GB"/>
        </a:p>
      </dgm:t>
    </dgm:pt>
    <dgm:pt modelId="{5D514B04-054F-487E-A8C6-1FD2601C6AD0}" type="pres">
      <dgm:prSet presAssocID="{7F876F4B-5FE3-465F-823E-C69ACBE8D6E8}" presName="linear" presStyleCnt="0">
        <dgm:presLayoutVars>
          <dgm:animLvl val="lvl"/>
          <dgm:resizeHandles val="exact"/>
        </dgm:presLayoutVars>
      </dgm:prSet>
      <dgm:spPr/>
    </dgm:pt>
    <dgm:pt modelId="{5F52E52B-65BE-4C94-823B-7E762D9A41F8}" type="pres">
      <dgm:prSet presAssocID="{72F2FA02-C151-45D1-B879-69938F51B4E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7C4DEAC-1FF0-4AE1-B43F-757EBCBD49AB}" type="pres">
      <dgm:prSet presAssocID="{ED41BCC5-AB51-42AB-A99E-E89F1184BDC1}" presName="spacer" presStyleCnt="0"/>
      <dgm:spPr/>
    </dgm:pt>
    <dgm:pt modelId="{6102A507-452C-46A7-BD48-72F725FCFB4E}" type="pres">
      <dgm:prSet presAssocID="{F2A7A21D-9016-4B55-B15C-A3E72BCCC2F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76B6E49-CD20-4283-8586-29C830A76902}" type="pres">
      <dgm:prSet presAssocID="{9CC2DE66-1AFC-43E3-A939-B28C136276F5}" presName="spacer" presStyleCnt="0"/>
      <dgm:spPr/>
    </dgm:pt>
    <dgm:pt modelId="{97A5C652-1217-4E5C-8CF6-C20234804A39}" type="pres">
      <dgm:prSet presAssocID="{FE617145-CC33-463A-A8B2-33B6E66C833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10AF629-8A15-4788-8A5B-2B498C9BFAA7}" type="pres">
      <dgm:prSet presAssocID="{1A913AC0-4BAA-487F-A342-26099AC41139}" presName="spacer" presStyleCnt="0"/>
      <dgm:spPr/>
    </dgm:pt>
    <dgm:pt modelId="{AD914C53-B6F8-467D-AE8C-3A735F40E69B}" type="pres">
      <dgm:prSet presAssocID="{3D24B9FE-2D31-40D3-BBFB-546598C4EF1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3934DDB-5C30-4AB7-B523-559FEFB89D5D}" type="pres">
      <dgm:prSet presAssocID="{8B543971-C6CA-4071-80CF-4302E6D4BA09}" presName="spacer" presStyleCnt="0"/>
      <dgm:spPr/>
    </dgm:pt>
    <dgm:pt modelId="{4A22F0FC-0656-48E3-9E78-AD317F22928B}" type="pres">
      <dgm:prSet presAssocID="{9E428596-1EE6-4078-9A7B-BAB0ECD1E84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53FAA40-EC0B-44D7-82D7-DF42115E747F}" type="pres">
      <dgm:prSet presAssocID="{5BA413EC-0158-47A9-B9D6-07FBB42D2113}" presName="spacer" presStyleCnt="0"/>
      <dgm:spPr/>
    </dgm:pt>
    <dgm:pt modelId="{EF5C9409-7989-4597-BC4E-6ECEA270BB07}" type="pres">
      <dgm:prSet presAssocID="{ACE41BEC-7FC3-4368-996B-AF7B6C1A504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3DEC47C-C112-49A2-BB8B-BB40EC6A12FE}" srcId="{7F876F4B-5FE3-465F-823E-C69ACBE8D6E8}" destId="{ACE41BEC-7FC3-4368-996B-AF7B6C1A5047}" srcOrd="5" destOrd="0" parTransId="{72684D0D-0961-4CFB-861B-2EE9E33CD9BB}" sibTransId="{E4F4400E-AB72-45F9-85A6-D88203918809}"/>
    <dgm:cxn modelId="{7C19C10D-0495-4209-8951-7B8246CB204C}" type="presOf" srcId="{72F2FA02-C151-45D1-B879-69938F51B4E4}" destId="{5F52E52B-65BE-4C94-823B-7E762D9A41F8}" srcOrd="0" destOrd="0" presId="urn:microsoft.com/office/officeart/2005/8/layout/vList2"/>
    <dgm:cxn modelId="{2C5C6500-A277-4E68-A06A-CFF34F3059E8}" type="presOf" srcId="{7F876F4B-5FE3-465F-823E-C69ACBE8D6E8}" destId="{5D514B04-054F-487E-A8C6-1FD2601C6AD0}" srcOrd="0" destOrd="0" presId="urn:microsoft.com/office/officeart/2005/8/layout/vList2"/>
    <dgm:cxn modelId="{6DD7D012-5260-4E4F-ABAF-FAF024635E29}" type="presOf" srcId="{3D24B9FE-2D31-40D3-BBFB-546598C4EF15}" destId="{AD914C53-B6F8-467D-AE8C-3A735F40E69B}" srcOrd="0" destOrd="0" presId="urn:microsoft.com/office/officeart/2005/8/layout/vList2"/>
    <dgm:cxn modelId="{9CE3A67D-A24B-4A2A-9390-0EC1B27FCE8C}" type="presOf" srcId="{9E428596-1EE6-4078-9A7B-BAB0ECD1E846}" destId="{4A22F0FC-0656-48E3-9E78-AD317F22928B}" srcOrd="0" destOrd="0" presId="urn:microsoft.com/office/officeart/2005/8/layout/vList2"/>
    <dgm:cxn modelId="{2DE11961-202F-4C8B-96BF-EFDACE32303E}" srcId="{7F876F4B-5FE3-465F-823E-C69ACBE8D6E8}" destId="{3D24B9FE-2D31-40D3-BBFB-546598C4EF15}" srcOrd="3" destOrd="0" parTransId="{9D3AAAAD-7E69-475C-9DC6-F16D0C22CACA}" sibTransId="{8B543971-C6CA-4071-80CF-4302E6D4BA09}"/>
    <dgm:cxn modelId="{54717642-0289-4A23-AABE-9873AE6F5790}" srcId="{7F876F4B-5FE3-465F-823E-C69ACBE8D6E8}" destId="{72F2FA02-C151-45D1-B879-69938F51B4E4}" srcOrd="0" destOrd="0" parTransId="{F6500F11-4BE3-4427-87D4-895939665073}" sibTransId="{ED41BCC5-AB51-42AB-A99E-E89F1184BDC1}"/>
    <dgm:cxn modelId="{3E7EDA29-C10E-4A36-BB36-DC88F12ECC70}" srcId="{7F876F4B-5FE3-465F-823E-C69ACBE8D6E8}" destId="{F2A7A21D-9016-4B55-B15C-A3E72BCCC2FE}" srcOrd="1" destOrd="0" parTransId="{EFCF7902-C40C-4539-96D4-060A6101BD83}" sibTransId="{9CC2DE66-1AFC-43E3-A939-B28C136276F5}"/>
    <dgm:cxn modelId="{8352EE1E-59BD-4408-9C9C-5BFCDC656B3D}" type="presOf" srcId="{F2A7A21D-9016-4B55-B15C-A3E72BCCC2FE}" destId="{6102A507-452C-46A7-BD48-72F725FCFB4E}" srcOrd="0" destOrd="0" presId="urn:microsoft.com/office/officeart/2005/8/layout/vList2"/>
    <dgm:cxn modelId="{B56BF3A6-AE93-4349-A0B3-01A12E495F22}" srcId="{7F876F4B-5FE3-465F-823E-C69ACBE8D6E8}" destId="{FE617145-CC33-463A-A8B2-33B6E66C8332}" srcOrd="2" destOrd="0" parTransId="{A1314F65-D1A1-4A40-B899-2AB91010F833}" sibTransId="{1A913AC0-4BAA-487F-A342-26099AC41139}"/>
    <dgm:cxn modelId="{DA336B20-EEA3-4A01-BC3D-C2926F105AFA}" type="presOf" srcId="{FE617145-CC33-463A-A8B2-33B6E66C8332}" destId="{97A5C652-1217-4E5C-8CF6-C20234804A39}" srcOrd="0" destOrd="0" presId="urn:microsoft.com/office/officeart/2005/8/layout/vList2"/>
    <dgm:cxn modelId="{75B388FB-0D9F-4762-A0CB-D9DBADB9C6D7}" srcId="{7F876F4B-5FE3-465F-823E-C69ACBE8D6E8}" destId="{9E428596-1EE6-4078-9A7B-BAB0ECD1E846}" srcOrd="4" destOrd="0" parTransId="{0A17B8F0-4398-4899-AE2E-5200330A7A23}" sibTransId="{5BA413EC-0158-47A9-B9D6-07FBB42D2113}"/>
    <dgm:cxn modelId="{04B38CDE-A77F-4D5A-A578-A2BA95A16A0C}" type="presOf" srcId="{ACE41BEC-7FC3-4368-996B-AF7B6C1A5047}" destId="{EF5C9409-7989-4597-BC4E-6ECEA270BB07}" srcOrd="0" destOrd="0" presId="urn:microsoft.com/office/officeart/2005/8/layout/vList2"/>
    <dgm:cxn modelId="{AF0AE7A5-D800-4D04-B549-45EF91EF5993}" type="presParOf" srcId="{5D514B04-054F-487E-A8C6-1FD2601C6AD0}" destId="{5F52E52B-65BE-4C94-823B-7E762D9A41F8}" srcOrd="0" destOrd="0" presId="urn:microsoft.com/office/officeart/2005/8/layout/vList2"/>
    <dgm:cxn modelId="{B08C124A-3B1B-49B7-AAB0-E301A43357FD}" type="presParOf" srcId="{5D514B04-054F-487E-A8C6-1FD2601C6AD0}" destId="{57C4DEAC-1FF0-4AE1-B43F-757EBCBD49AB}" srcOrd="1" destOrd="0" presId="urn:microsoft.com/office/officeart/2005/8/layout/vList2"/>
    <dgm:cxn modelId="{ACCC5CA4-93FE-4823-AB6B-EB40A77E4103}" type="presParOf" srcId="{5D514B04-054F-487E-A8C6-1FD2601C6AD0}" destId="{6102A507-452C-46A7-BD48-72F725FCFB4E}" srcOrd="2" destOrd="0" presId="urn:microsoft.com/office/officeart/2005/8/layout/vList2"/>
    <dgm:cxn modelId="{F5679417-80BA-4C62-BB98-C9B3C8B3B5C2}" type="presParOf" srcId="{5D514B04-054F-487E-A8C6-1FD2601C6AD0}" destId="{C76B6E49-CD20-4283-8586-29C830A76902}" srcOrd="3" destOrd="0" presId="urn:microsoft.com/office/officeart/2005/8/layout/vList2"/>
    <dgm:cxn modelId="{E9DE6ED1-3D8B-4D99-A3B6-2185768F7CCF}" type="presParOf" srcId="{5D514B04-054F-487E-A8C6-1FD2601C6AD0}" destId="{97A5C652-1217-4E5C-8CF6-C20234804A39}" srcOrd="4" destOrd="0" presId="urn:microsoft.com/office/officeart/2005/8/layout/vList2"/>
    <dgm:cxn modelId="{606B0E5A-CBA5-4B33-831D-B767B88DDA29}" type="presParOf" srcId="{5D514B04-054F-487E-A8C6-1FD2601C6AD0}" destId="{910AF629-8A15-4788-8A5B-2B498C9BFAA7}" srcOrd="5" destOrd="0" presId="urn:microsoft.com/office/officeart/2005/8/layout/vList2"/>
    <dgm:cxn modelId="{433FEA6D-E571-450E-858D-75C6C39BACCD}" type="presParOf" srcId="{5D514B04-054F-487E-A8C6-1FD2601C6AD0}" destId="{AD914C53-B6F8-467D-AE8C-3A735F40E69B}" srcOrd="6" destOrd="0" presId="urn:microsoft.com/office/officeart/2005/8/layout/vList2"/>
    <dgm:cxn modelId="{E282522A-812A-4820-8EB9-5CDEB3634B37}" type="presParOf" srcId="{5D514B04-054F-487E-A8C6-1FD2601C6AD0}" destId="{73934DDB-5C30-4AB7-B523-559FEFB89D5D}" srcOrd="7" destOrd="0" presId="urn:microsoft.com/office/officeart/2005/8/layout/vList2"/>
    <dgm:cxn modelId="{DA38C299-77BF-47D6-B85C-6729A216E4A7}" type="presParOf" srcId="{5D514B04-054F-487E-A8C6-1FD2601C6AD0}" destId="{4A22F0FC-0656-48E3-9E78-AD317F22928B}" srcOrd="8" destOrd="0" presId="urn:microsoft.com/office/officeart/2005/8/layout/vList2"/>
    <dgm:cxn modelId="{58C15798-5CE8-4A6C-9FCF-010021B1CBCF}" type="presParOf" srcId="{5D514B04-054F-487E-A8C6-1FD2601C6AD0}" destId="{453FAA40-EC0B-44D7-82D7-DF42115E747F}" srcOrd="9" destOrd="0" presId="urn:microsoft.com/office/officeart/2005/8/layout/vList2"/>
    <dgm:cxn modelId="{96DBE469-E9FC-41BF-97C6-17D7054AE170}" type="presParOf" srcId="{5D514B04-054F-487E-A8C6-1FD2601C6AD0}" destId="{EF5C9409-7989-4597-BC4E-6ECEA270BB0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2E52B-65BE-4C94-823B-7E762D9A41F8}">
      <dsp:nvSpPr>
        <dsp:cNvPr id="0" name=""/>
        <dsp:cNvSpPr/>
      </dsp:nvSpPr>
      <dsp:spPr>
        <a:xfrm>
          <a:off x="0" y="155680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6.6.1 Draw and label diagrams of the adult male and female reproductive systems.</a:t>
          </a:r>
          <a:endParaRPr lang="en-GB" sz="1600" kern="1200" dirty="0"/>
        </a:p>
      </dsp:txBody>
      <dsp:txXfrm>
        <a:off x="43633" y="199313"/>
        <a:ext cx="8553695" cy="806550"/>
      </dsp:txXfrm>
    </dsp:sp>
    <dsp:sp modelId="{6102A507-452C-46A7-BD48-72F725FCFB4E}">
      <dsp:nvSpPr>
        <dsp:cNvPr id="0" name=""/>
        <dsp:cNvSpPr/>
      </dsp:nvSpPr>
      <dsp:spPr>
        <a:xfrm>
          <a:off x="0" y="1095576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6.6.2 Outline the role of hormones in the menstrual cycle, including FSH (follicle stimulating hormone), LH (luteinizing hormone), oestrogen and progesterone.</a:t>
          </a:r>
          <a:endParaRPr lang="en-GB" sz="1600" kern="1200"/>
        </a:p>
      </dsp:txBody>
      <dsp:txXfrm>
        <a:off x="43633" y="1139209"/>
        <a:ext cx="8553695" cy="806550"/>
      </dsp:txXfrm>
    </dsp:sp>
    <dsp:sp modelId="{97A5C652-1217-4E5C-8CF6-C20234804A39}">
      <dsp:nvSpPr>
        <dsp:cNvPr id="0" name=""/>
        <dsp:cNvSpPr/>
      </dsp:nvSpPr>
      <dsp:spPr>
        <a:xfrm>
          <a:off x="0" y="2035472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6.6.3 Annotate a graph showing hormone levels in the menstrual cycle, illustrating the relationship between changes in hormone levels and ovulation, menstruation and thickening of the endometrium.</a:t>
          </a:r>
          <a:endParaRPr lang="en-GB" sz="1600" kern="1200"/>
        </a:p>
      </dsp:txBody>
      <dsp:txXfrm>
        <a:off x="43633" y="2079105"/>
        <a:ext cx="8553695" cy="806550"/>
      </dsp:txXfrm>
    </dsp:sp>
    <dsp:sp modelId="{AD914C53-B6F8-467D-AE8C-3A735F40E69B}">
      <dsp:nvSpPr>
        <dsp:cNvPr id="0" name=""/>
        <dsp:cNvSpPr/>
      </dsp:nvSpPr>
      <dsp:spPr>
        <a:xfrm>
          <a:off x="0" y="2975368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6.6.4 List three roles of testosterone in males.</a:t>
          </a:r>
          <a:endParaRPr lang="en-GB" sz="1600" kern="1200"/>
        </a:p>
      </dsp:txBody>
      <dsp:txXfrm>
        <a:off x="43633" y="3019001"/>
        <a:ext cx="8553695" cy="806550"/>
      </dsp:txXfrm>
    </dsp:sp>
    <dsp:sp modelId="{4A22F0FC-0656-48E3-9E78-AD317F22928B}">
      <dsp:nvSpPr>
        <dsp:cNvPr id="0" name=""/>
        <dsp:cNvSpPr/>
      </dsp:nvSpPr>
      <dsp:spPr>
        <a:xfrm>
          <a:off x="0" y="3915264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6.6.5 Outline the process of </a:t>
          </a:r>
          <a:r>
            <a:rPr lang="en-GB" sz="1600" i="1" kern="1200" smtClean="0"/>
            <a:t>in vitro </a:t>
          </a:r>
          <a:r>
            <a:rPr lang="en-GB" sz="1600" kern="1200" smtClean="0"/>
            <a:t>fertilization (IVF).</a:t>
          </a:r>
          <a:endParaRPr lang="en-GB" sz="1600" kern="1200"/>
        </a:p>
      </dsp:txBody>
      <dsp:txXfrm>
        <a:off x="43633" y="3958897"/>
        <a:ext cx="8553695" cy="806550"/>
      </dsp:txXfrm>
    </dsp:sp>
    <dsp:sp modelId="{EF5C9409-7989-4597-BC4E-6ECEA270BB07}">
      <dsp:nvSpPr>
        <dsp:cNvPr id="0" name=""/>
        <dsp:cNvSpPr/>
      </dsp:nvSpPr>
      <dsp:spPr>
        <a:xfrm>
          <a:off x="0" y="4855160"/>
          <a:ext cx="8640961" cy="893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6.6.6 Discuss the ethical issues associated with IVF.</a:t>
          </a:r>
          <a:endParaRPr lang="en-GB" sz="1600" kern="1200"/>
        </a:p>
      </dsp:txBody>
      <dsp:txXfrm>
        <a:off x="43633" y="4898793"/>
        <a:ext cx="8553695" cy="80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4/20/2014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4/20/2014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4/20/2014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4/20/2014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eigYib39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esaaf.com/Atlas/Reproductive_01.sw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1" y="4365104"/>
            <a:ext cx="3419098" cy="936104"/>
          </a:xfrm>
        </p:spPr>
        <p:txBody>
          <a:bodyPr>
            <a:noAutofit/>
          </a:bodyPr>
          <a:lstStyle/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6.6 Reproduction</a:t>
            </a:r>
            <a:endParaRPr lang="en-GB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304823"/>
            <a:ext cx="1088504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6" y="180594"/>
            <a:ext cx="1160512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6: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Human Health and Physiology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s://mrcovingtonsciencepage.wikispaces.com/file/view/Sperm_and_Egg.jpg/33381497/Sperm_and_Eg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49717" cy="27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2" y="2575316"/>
            <a:ext cx="3648105" cy="26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758" y="1232352"/>
            <a:ext cx="86409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egg cells are then mixed with sperm cells. This can be supplied by the woman’s husband or, if he is not fertile, by a sperm donor.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the quality of the sperm is poor, a sperm cell may be injected into the egg cell. </a:t>
            </a:r>
            <a:r>
              <a:rPr lang="en-GB" b="1" dirty="0"/>
              <a:t>The </a:t>
            </a:r>
            <a:r>
              <a:rPr lang="en-GB" b="1" dirty="0" smtClean="0"/>
              <a:t>fertilised egg </a:t>
            </a:r>
            <a:r>
              <a:rPr lang="en-GB" b="1" dirty="0"/>
              <a:t>cells are cultivated</a:t>
            </a:r>
            <a:r>
              <a:rPr lang="en-GB" dirty="0"/>
              <a:t> and either placed inside the uterus or frozen so that they can be used later. </a:t>
            </a:r>
            <a:r>
              <a:rPr lang="en-GB" b="1" dirty="0">
                <a:solidFill>
                  <a:schemeClr val="accent1"/>
                </a:solidFill>
              </a:rPr>
              <a:t>The number of embryos placed in the uterus depends on several factors and policies about this depend on the country and even the opinion of the doctor involved</a:t>
            </a:r>
            <a:r>
              <a:rPr lang="en-GB" dirty="0"/>
              <a:t>. It is important to consider that, if all embryos were to implant successfully, that </a:t>
            </a:r>
            <a:r>
              <a:rPr lang="en-GB" b="1" dirty="0"/>
              <a:t>a multiple pregnancy may result </a:t>
            </a:r>
            <a:r>
              <a:rPr lang="en-GB" dirty="0"/>
              <a:t>in a premature delivery and a reduced chance of survival for the babies.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5759" y="188640"/>
            <a:ext cx="8640961" cy="893816"/>
            <a:chOff x="0" y="3915264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915264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3633" y="3958897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smtClean="0"/>
                <a:t>6.6.5 Outline the process of </a:t>
              </a:r>
              <a:r>
                <a:rPr lang="en-GB" sz="2000" i="1" kern="1200" smtClean="0"/>
                <a:t>in vitro </a:t>
              </a:r>
              <a:r>
                <a:rPr lang="en-GB" sz="2000" kern="1200" smtClean="0"/>
                <a:t>fertilization (IVF).</a:t>
              </a:r>
              <a:endParaRPr lang="en-GB" sz="2000" kern="12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88232" y="5050050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hlinkClick r:id="rId2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89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 a lot of </a:t>
            </a:r>
            <a:r>
              <a:rPr lang="en-GB" b="1" dirty="0"/>
              <a:t>ethical issues </a:t>
            </a:r>
            <a:r>
              <a:rPr lang="en-GB" dirty="0"/>
              <a:t>associated with IVF. </a:t>
            </a:r>
            <a:r>
              <a:rPr lang="en-GB" dirty="0" smtClean="0"/>
              <a:t>A search </a:t>
            </a:r>
            <a:r>
              <a:rPr lang="en-GB" dirty="0"/>
              <a:t>on the Internet will provide many sites </a:t>
            </a:r>
            <a:r>
              <a:rPr lang="en-GB" dirty="0" smtClean="0"/>
              <a:t>explaining arguments </a:t>
            </a:r>
            <a:r>
              <a:rPr lang="en-GB" dirty="0"/>
              <a:t>for and against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When looking for information on the Internet, </a:t>
            </a:r>
            <a:r>
              <a:rPr lang="en-GB" dirty="0" smtClean="0"/>
              <a:t>make sure </a:t>
            </a:r>
            <a:r>
              <a:rPr lang="en-GB" dirty="0"/>
              <a:t>you check when the information was posted </a:t>
            </a:r>
            <a:r>
              <a:rPr lang="en-GB" dirty="0" smtClean="0"/>
              <a:t>and the </a:t>
            </a:r>
            <a:r>
              <a:rPr lang="en-GB" dirty="0"/>
              <a:t>nature of the organisation managing the </a:t>
            </a:r>
            <a:r>
              <a:rPr lang="en-GB" dirty="0" smtClean="0"/>
              <a:t>website. </a:t>
            </a:r>
            <a:r>
              <a:rPr lang="en-GB" b="1" dirty="0" smtClean="0">
                <a:solidFill>
                  <a:schemeClr val="accent1"/>
                </a:solidFill>
              </a:rPr>
              <a:t>This </a:t>
            </a:r>
            <a:r>
              <a:rPr lang="en-GB" b="1" dirty="0">
                <a:solidFill>
                  <a:schemeClr val="accent1"/>
                </a:solidFill>
              </a:rPr>
              <a:t>is particularly important for something like </a:t>
            </a:r>
            <a:r>
              <a:rPr lang="en-GB" b="1" dirty="0" smtClean="0">
                <a:solidFill>
                  <a:schemeClr val="accent1"/>
                </a:solidFill>
              </a:rPr>
              <a:t>IVF where </a:t>
            </a:r>
            <a:r>
              <a:rPr lang="en-GB" b="1" dirty="0">
                <a:solidFill>
                  <a:schemeClr val="accent1"/>
                </a:solidFill>
              </a:rPr>
              <a:t>information, such as the statistics, have </a:t>
            </a:r>
            <a:r>
              <a:rPr lang="en-GB" b="1" dirty="0" smtClean="0">
                <a:solidFill>
                  <a:schemeClr val="accent1"/>
                </a:solidFill>
              </a:rPr>
              <a:t>changed considerably </a:t>
            </a:r>
            <a:r>
              <a:rPr lang="en-GB" b="1" dirty="0">
                <a:solidFill>
                  <a:schemeClr val="accent1"/>
                </a:solidFill>
              </a:rPr>
              <a:t>over the past few years.</a:t>
            </a:r>
          </a:p>
          <a:p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/>
              <a:t>issues with IVF </a:t>
            </a:r>
            <a:r>
              <a:rPr lang="en-GB" dirty="0" smtClean="0"/>
              <a:t>are: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creation of life in a laboratory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freezing embryos and keeping them in case they </a:t>
            </a:r>
            <a:r>
              <a:rPr lang="en-GB" dirty="0" smtClean="0"/>
              <a:t>are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discarding surplus embryos or using them for (</a:t>
            </a:r>
            <a:r>
              <a:rPr lang="en-GB" dirty="0" smtClean="0"/>
              <a:t>stem cell</a:t>
            </a:r>
            <a:r>
              <a:rPr lang="en-GB" dirty="0"/>
              <a:t>)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possibility of creating embryos for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possibility of selecting embryos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potential possibility to modify embryos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birth mother may not be genetic mother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elderly women can have babies (using egg cell donors)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93732" y="-6768"/>
            <a:ext cx="8640961" cy="893816"/>
            <a:chOff x="0" y="4855160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855160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3633" y="4898793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6.6.6 Discuss the ethical issues associated with IVF.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05946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1" y="4365104"/>
            <a:ext cx="3419098" cy="936104"/>
          </a:xfrm>
        </p:spPr>
        <p:txBody>
          <a:bodyPr>
            <a:noAutofit/>
          </a:bodyPr>
          <a:lstStyle/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6.6 Reproduction</a:t>
            </a:r>
            <a:endParaRPr lang="en-GB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304823"/>
            <a:ext cx="1088504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6" y="180594"/>
            <a:ext cx="1160512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6: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Human Health and Physiology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s://mrcovingtonsciencepage.wikispaces.com/file/view/Sperm_and_Egg.jpg/33381497/Sperm_and_Eg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49717" cy="27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2" y="2575316"/>
            <a:ext cx="3648105" cy="26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9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19" y="129621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 STATEMENTS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47558467"/>
              </p:ext>
            </p:extLst>
          </p:nvPr>
        </p:nvGraphicFramePr>
        <p:xfrm>
          <a:off x="251519" y="620687"/>
          <a:ext cx="8640961" cy="59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52E52B-65BE-4C94-823B-7E762D9A4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5F52E52B-65BE-4C94-823B-7E762D9A4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5F52E52B-65BE-4C94-823B-7E762D9A4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5F52E52B-65BE-4C94-823B-7E762D9A4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02A507-452C-46A7-BD48-72F725FC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6102A507-452C-46A7-BD48-72F725FCF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6102A507-452C-46A7-BD48-72F725FC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6102A507-452C-46A7-BD48-72F725FC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5C652-1217-4E5C-8CF6-C20234804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97A5C652-1217-4E5C-8CF6-C20234804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97A5C652-1217-4E5C-8CF6-C20234804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97A5C652-1217-4E5C-8CF6-C20234804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914C53-B6F8-467D-AE8C-3A735F40E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AD914C53-B6F8-467D-AE8C-3A735F40E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AD914C53-B6F8-467D-AE8C-3A735F40E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AD914C53-B6F8-467D-AE8C-3A735F40E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22F0FC-0656-48E3-9E78-AD317F229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graphicEl>
                                              <a:dgm id="{4A22F0FC-0656-48E3-9E78-AD317F229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4A22F0FC-0656-48E3-9E78-AD317F229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4A22F0FC-0656-48E3-9E78-AD317F229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C9409-7989-4597-BC4E-6ECEA270B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EF5C9409-7989-4597-BC4E-6ECEA270B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EF5C9409-7989-4597-BC4E-6ECEA270B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EF5C9409-7989-4597-BC4E-6ECEA270B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5152" y="116632"/>
            <a:ext cx="8640961" cy="893816"/>
            <a:chOff x="0" y="155680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155680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3633" y="199313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6.6.1 Draw and label diagrams of the adult male and female reproductive systems.</a:t>
              </a:r>
              <a:endParaRPr lang="en-GB" sz="1600" kern="1200"/>
            </a:p>
          </p:txBody>
        </p:sp>
      </p:grpSp>
      <p:pic>
        <p:nvPicPr>
          <p:cNvPr id="2052" name="Picture 4" descr="http://www.mcwdn.org/body/malereprodutiveorg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28812"/>
            <a:ext cx="6389718" cy="549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53721"/>
            <a:ext cx="7704856" cy="575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95152" y="116632"/>
            <a:ext cx="8640961" cy="893816"/>
            <a:chOff x="0" y="155680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155680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3633" y="199313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6.6.1 Draw and label diagrams of the adult male and female reproductive systems.</a:t>
              </a:r>
              <a:endParaRPr lang="en-GB" sz="1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9512" y="4030"/>
            <a:ext cx="8964488" cy="893816"/>
            <a:chOff x="0" y="1095576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1095576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3633" y="1139209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smtClean="0"/>
                <a:t>6.6.2 Outline the role of hormones in the menstrual cycle, including FSH (follicle stimulating hormone), LH (luteinizing hormone), oestrogen and progesterone.</a:t>
              </a:r>
              <a:endParaRPr lang="en-GB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79512" y="946779"/>
            <a:ext cx="85253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the female, there are four hormones involved in </a:t>
            </a:r>
            <a:r>
              <a:rPr lang="en-GB" dirty="0" smtClean="0"/>
              <a:t>the control </a:t>
            </a:r>
            <a:r>
              <a:rPr lang="en-GB" dirty="0"/>
              <a:t>of the monthly </a:t>
            </a:r>
            <a:r>
              <a:rPr lang="en-GB" dirty="0" smtClean="0"/>
              <a:t>cycle. They </a:t>
            </a:r>
            <a:r>
              <a:rPr lang="en-GB" dirty="0"/>
              <a:t>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Follicle Stimulating Hormone (FSH)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Luteinizing Hormone (LH)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Oestrogen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Progesterone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FSH and LH are produced by the anterior lobe of </a:t>
            </a:r>
            <a:r>
              <a:rPr lang="en-GB" dirty="0" smtClean="0"/>
              <a:t>the pituitary </a:t>
            </a:r>
            <a:r>
              <a:rPr lang="en-GB" dirty="0"/>
              <a:t>gland in the brain. </a:t>
            </a:r>
            <a:r>
              <a:rPr lang="en-GB" dirty="0" smtClean="0"/>
              <a:t>Oestrogen </a:t>
            </a:r>
            <a:r>
              <a:rPr lang="en-GB" dirty="0"/>
              <a:t>and </a:t>
            </a:r>
            <a:r>
              <a:rPr lang="en-GB" dirty="0" smtClean="0"/>
              <a:t>progesterone are </a:t>
            </a:r>
            <a:r>
              <a:rPr lang="en-GB" dirty="0"/>
              <a:t>produced in the </a:t>
            </a:r>
            <a:r>
              <a:rPr lang="en-GB" dirty="0" smtClean="0"/>
              <a:t>ovaries.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The </a:t>
            </a:r>
            <a:r>
              <a:rPr lang="en-GB" b="1" dirty="0"/>
              <a:t>cycle starts with the release of</a:t>
            </a:r>
            <a:r>
              <a:rPr lang="en-GB" dirty="0"/>
              <a:t> </a:t>
            </a:r>
            <a:r>
              <a:rPr lang="en-GB" b="1" dirty="0"/>
              <a:t>FSH</a:t>
            </a:r>
            <a:r>
              <a:rPr lang="en-GB" dirty="0"/>
              <a:t> from the </a:t>
            </a:r>
            <a:r>
              <a:rPr lang="en-GB" dirty="0" smtClean="0"/>
              <a:t>pituitary gland</a:t>
            </a:r>
            <a:r>
              <a:rPr lang="en-GB" dirty="0"/>
              <a:t>, which is about the size of a pea and deep within </a:t>
            </a:r>
            <a:r>
              <a:rPr lang="en-GB" dirty="0" smtClean="0"/>
              <a:t>the brain</a:t>
            </a:r>
            <a:r>
              <a:rPr lang="en-GB" dirty="0"/>
              <a:t>. As its name suggests FSH stimulates the ripening </a:t>
            </a:r>
            <a:r>
              <a:rPr lang="en-GB" dirty="0" smtClean="0"/>
              <a:t>of a </a:t>
            </a:r>
            <a:r>
              <a:rPr lang="en-GB" dirty="0"/>
              <a:t>follicle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The </a:t>
            </a:r>
            <a:r>
              <a:rPr lang="en-GB" b="1" dirty="0"/>
              <a:t>growing follicle </a:t>
            </a:r>
            <a:r>
              <a:rPr lang="en-GB" b="1" dirty="0" smtClean="0"/>
              <a:t>releases oestrogen</a:t>
            </a:r>
            <a:r>
              <a:rPr lang="en-GB" dirty="0"/>
              <a:t>. </a:t>
            </a:r>
            <a:r>
              <a:rPr lang="en-GB" dirty="0" smtClean="0"/>
              <a:t>Oestrogen </a:t>
            </a:r>
            <a:r>
              <a:rPr lang="en-GB" b="1" dirty="0" smtClean="0"/>
              <a:t>increases </a:t>
            </a:r>
            <a:r>
              <a:rPr lang="en-GB" b="1" dirty="0"/>
              <a:t>the thickness of the endometrium </a:t>
            </a:r>
            <a:r>
              <a:rPr lang="en-GB" dirty="0"/>
              <a:t>and </a:t>
            </a:r>
            <a:r>
              <a:rPr lang="en-GB" dirty="0" smtClean="0"/>
              <a:t>inhibits the </a:t>
            </a:r>
            <a:r>
              <a:rPr lang="en-GB" dirty="0"/>
              <a:t>production of FSH, </a:t>
            </a:r>
            <a:r>
              <a:rPr lang="en-GB" b="1" dirty="0"/>
              <a:t>but stimulates the production </a:t>
            </a:r>
            <a:r>
              <a:rPr lang="en-GB" b="1" dirty="0" smtClean="0"/>
              <a:t>of LH</a:t>
            </a:r>
            <a:r>
              <a:rPr lang="en-GB" dirty="0"/>
              <a:t>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LH </a:t>
            </a:r>
            <a:r>
              <a:rPr lang="en-GB" b="1" dirty="0"/>
              <a:t>stimulates ovulation</a:t>
            </a:r>
            <a:r>
              <a:rPr lang="en-GB" dirty="0"/>
              <a:t> and the </a:t>
            </a:r>
            <a:r>
              <a:rPr lang="en-GB" b="1" dirty="0"/>
              <a:t>formation of </a:t>
            </a:r>
            <a:r>
              <a:rPr lang="en-GB" b="1" dirty="0" smtClean="0"/>
              <a:t>the corpus </a:t>
            </a:r>
            <a:r>
              <a:rPr lang="en-GB" b="1" dirty="0"/>
              <a:t>luteum</a:t>
            </a:r>
            <a:r>
              <a:rPr lang="en-GB" dirty="0"/>
              <a:t>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corpus luteum produces </a:t>
            </a:r>
            <a:r>
              <a:rPr lang="en-GB" b="1" dirty="0" smtClean="0"/>
              <a:t>progesterone</a:t>
            </a:r>
            <a:r>
              <a:rPr lang="en-GB" dirty="0" smtClean="0"/>
              <a:t> </a:t>
            </a:r>
            <a:r>
              <a:rPr lang="en-GB" b="1" dirty="0" smtClean="0"/>
              <a:t>which </a:t>
            </a:r>
            <a:r>
              <a:rPr lang="en-GB" b="1" dirty="0"/>
              <a:t>keeps the endometrium intact </a:t>
            </a:r>
            <a:r>
              <a:rPr lang="en-GB" dirty="0"/>
              <a:t>and inhibits both </a:t>
            </a:r>
            <a:r>
              <a:rPr lang="en-GB" dirty="0" smtClean="0"/>
              <a:t>FSH and </a:t>
            </a:r>
            <a:r>
              <a:rPr lang="en-GB" dirty="0"/>
              <a:t>LH. If fertilisation does not occur, the corpus </a:t>
            </a:r>
            <a:r>
              <a:rPr lang="en-GB" dirty="0" smtClean="0"/>
              <a:t>luteum degenerates </a:t>
            </a:r>
            <a:r>
              <a:rPr lang="en-GB" dirty="0"/>
              <a:t>and the pituitary will start producing </a:t>
            </a:r>
            <a:r>
              <a:rPr lang="en-GB" dirty="0" smtClean="0"/>
              <a:t>FSH again </a:t>
            </a:r>
            <a:r>
              <a:rPr lang="en-GB" dirty="0"/>
              <a:t>to stimulate another follicle.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0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b="1505"/>
          <a:stretch/>
        </p:blipFill>
        <p:spPr bwMode="auto">
          <a:xfrm>
            <a:off x="1937982" y="188640"/>
            <a:ext cx="5442330" cy="628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124744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hlinkClick r:id="rId3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pic>
        <p:nvPicPr>
          <p:cNvPr id="5126" name="Picture 6" descr="http://pcosjournal.com/wp-content/uploads/2010/09/WhathappensmenstrualcyclehormoneovarybasalbodyUterus_thum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6" b="1717"/>
          <a:stretch/>
        </p:blipFill>
        <p:spPr bwMode="auto">
          <a:xfrm>
            <a:off x="611560" y="893816"/>
            <a:ext cx="7625828" cy="561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07886" y="0"/>
            <a:ext cx="8640961" cy="893816"/>
            <a:chOff x="0" y="2035472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2035472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3633" y="2079105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smtClean="0"/>
                <a:t>6.6.3 Annotate a graph showing hormone levels in the menstrual cycle, illustrating the relationship between changes in hormone levels and ovulation, menstruation and thickening of the endometrium.</a:t>
              </a:r>
              <a:endParaRPr lang="en-GB" sz="1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54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hrt.me/wp-content/uploads/2011/09/m7_testosterone-300x27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4"/>
          <a:stretch/>
        </p:blipFill>
        <p:spPr bwMode="auto">
          <a:xfrm>
            <a:off x="4267158" y="2515565"/>
            <a:ext cx="4581171" cy="386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7368" y="119675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Testosterone is a hormone produced by the testes. It has </a:t>
            </a:r>
            <a:r>
              <a:rPr lang="en-GB" dirty="0" smtClean="0"/>
              <a:t>a variety </a:t>
            </a:r>
            <a:r>
              <a:rPr lang="en-GB" dirty="0"/>
              <a:t>of </a:t>
            </a:r>
            <a:r>
              <a:rPr lang="en-GB" b="1" dirty="0"/>
              <a:t>functions</a:t>
            </a:r>
            <a:r>
              <a:rPr lang="en-GB" dirty="0"/>
              <a:t> in the male body, these </a:t>
            </a:r>
            <a:r>
              <a:rPr lang="en-GB" dirty="0" smtClean="0"/>
              <a:t>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promotion </a:t>
            </a:r>
            <a:r>
              <a:rPr lang="en-GB" dirty="0"/>
              <a:t>of male secondary sexual </a:t>
            </a:r>
            <a:r>
              <a:rPr lang="en-GB" dirty="0" smtClean="0"/>
              <a:t>characteristics, e.g</a:t>
            </a:r>
            <a:r>
              <a:rPr lang="en-GB" dirty="0"/>
              <a:t>. facial and chest </a:t>
            </a:r>
            <a:r>
              <a:rPr lang="en-GB" dirty="0" smtClean="0"/>
              <a:t>hair, </a:t>
            </a:r>
            <a:r>
              <a:rPr lang="en-GB" dirty="0"/>
              <a:t>extra </a:t>
            </a:r>
            <a:r>
              <a:rPr lang="en-GB" dirty="0" smtClean="0"/>
              <a:t>muscles, deeper voice growth </a:t>
            </a:r>
            <a:r>
              <a:rPr lang="en-GB" dirty="0"/>
              <a:t>and activity of the male reproductive </a:t>
            </a:r>
            <a:r>
              <a:rPr lang="en-GB" dirty="0" smtClean="0"/>
              <a:t>organs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spermatogenesis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enhanced sexual desire (libido)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enhances immune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protection against osteoporosis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07368" y="116632"/>
            <a:ext cx="8640961" cy="893816"/>
            <a:chOff x="0" y="2975368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975368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3633" y="3019001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6.6.4 List three roles of testosterone in males.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72646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" y="1268760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IVF is </a:t>
            </a:r>
            <a:r>
              <a:rPr lang="en-GB" b="1" i="1" dirty="0"/>
              <a:t>in vitro </a:t>
            </a:r>
            <a:r>
              <a:rPr lang="en-GB" b="1" dirty="0"/>
              <a:t>fertilization </a:t>
            </a:r>
            <a:r>
              <a:rPr lang="en-GB" dirty="0"/>
              <a:t>(</a:t>
            </a:r>
            <a:r>
              <a:rPr lang="en-GB" i="1" dirty="0"/>
              <a:t>‘in vitro’ </a:t>
            </a:r>
            <a:r>
              <a:rPr lang="en-GB" dirty="0"/>
              <a:t>- ‘in glass’). In </a:t>
            </a:r>
            <a:r>
              <a:rPr lang="en-GB" dirty="0" smtClean="0"/>
              <a:t>this procedure</a:t>
            </a:r>
            <a:r>
              <a:rPr lang="en-GB" dirty="0"/>
              <a:t>, </a:t>
            </a:r>
            <a:r>
              <a:rPr lang="en-GB" b="1" dirty="0"/>
              <a:t>the egg and sperm cells ‘meet’ outside </a:t>
            </a:r>
            <a:r>
              <a:rPr lang="en-GB" b="1" dirty="0" smtClean="0"/>
              <a:t>the female’s </a:t>
            </a:r>
            <a:r>
              <a:rPr lang="en-GB" b="1" dirty="0"/>
              <a:t>body</a:t>
            </a:r>
            <a:r>
              <a:rPr lang="en-GB" dirty="0"/>
              <a:t>. A successful procedure results in a </a:t>
            </a:r>
            <a:r>
              <a:rPr lang="en-GB" dirty="0" smtClean="0"/>
              <a:t>so-called ‘test </a:t>
            </a:r>
            <a:r>
              <a:rPr lang="en-GB" dirty="0"/>
              <a:t>tube baby’. The first test tube baby was Louise </a:t>
            </a:r>
            <a:r>
              <a:rPr lang="en-GB" dirty="0" smtClean="0"/>
              <a:t>Brown, born </a:t>
            </a:r>
            <a:r>
              <a:rPr lang="en-GB" dirty="0"/>
              <a:t>in </a:t>
            </a:r>
            <a:r>
              <a:rPr lang="en-GB" dirty="0" smtClean="0"/>
              <a:t>1978. </a:t>
            </a:r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5759" y="188640"/>
            <a:ext cx="8640961" cy="893816"/>
            <a:chOff x="0" y="3915264"/>
            <a:chExt cx="8640961" cy="893816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915264"/>
              <a:ext cx="8640961" cy="89381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3633" y="3958897"/>
              <a:ext cx="8553695" cy="806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smtClean="0"/>
                <a:t>6.6.5 Outline the process of </a:t>
              </a:r>
              <a:r>
                <a:rPr lang="en-GB" sz="2000" i="1" kern="1200" smtClean="0"/>
                <a:t>in vitro </a:t>
              </a:r>
              <a:r>
                <a:rPr lang="en-GB" sz="2000" kern="1200" smtClean="0"/>
                <a:t>fertilization (IVF).</a:t>
              </a:r>
              <a:endParaRPr lang="en-GB" sz="2000" kern="1200"/>
            </a:p>
          </p:txBody>
        </p:sp>
      </p:grpSp>
      <p:pic>
        <p:nvPicPr>
          <p:cNvPr id="7170" name="Picture 2" descr="http://www.doctornaumann.info/en/ivf_500x3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94" y="2420888"/>
            <a:ext cx="47625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" y="255735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IVF is used for women who have </a:t>
            </a:r>
            <a:r>
              <a:rPr lang="en-GB" b="1" dirty="0"/>
              <a:t>blocked fallopian tubes </a:t>
            </a:r>
            <a:r>
              <a:rPr lang="en-GB" dirty="0"/>
              <a:t>(oviducts), usually due to an earlier infection, </a:t>
            </a:r>
            <a:r>
              <a:rPr lang="en-GB" b="1" dirty="0"/>
              <a:t>or who cannot sustain a pregnancy</a:t>
            </a:r>
            <a:r>
              <a:rPr lang="en-GB" dirty="0"/>
              <a:t>. Depending on the reasons for the IVF procedure, it may be possible to use the egg cells of the woman who wants to get pregnant. If not, </a:t>
            </a:r>
            <a:r>
              <a:rPr lang="en-GB" b="1" dirty="0"/>
              <a:t>donor egg cells can be used</a:t>
            </a:r>
            <a:r>
              <a:rPr lang="en-GB" dirty="0"/>
              <a:t>. In either case, the woman generating the egg cells is treated with hormones so that more than one follicle will ripen. </a:t>
            </a:r>
            <a:r>
              <a:rPr lang="en-GB" b="1" dirty="0"/>
              <a:t>A needle is placed in the follicle and the egg cell is carefully removed</a:t>
            </a:r>
            <a:r>
              <a:rPr lang="en-GB" dirty="0"/>
              <a:t>. This is repeated until all egg cells are harvested.</a:t>
            </a:r>
          </a:p>
        </p:txBody>
      </p:sp>
    </p:spTree>
    <p:extLst>
      <p:ext uri="{BB962C8B-B14F-4D97-AF65-F5344CB8AC3E}">
        <p14:creationId xmlns:p14="http://schemas.microsoft.com/office/powerpoint/2010/main" val="4406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34478</TotalTime>
  <Words>1025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 MP</vt:lpstr>
      <vt:lpstr>Topic 6: Human Health and 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6: Human Health and Physiology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405</cp:revision>
  <dcterms:created xsi:type="dcterms:W3CDTF">2013-08-21T17:54:09Z</dcterms:created>
  <dcterms:modified xsi:type="dcterms:W3CDTF">2014-04-20T16:56:21Z</dcterms:modified>
</cp:coreProperties>
</file>