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9CE18-411B-45C8-98DE-26CED40AE20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C367711-E83D-44D7-B7BF-635CAAA00DD5}">
      <dgm:prSet/>
      <dgm:spPr/>
      <dgm:t>
        <a:bodyPr/>
        <a:lstStyle/>
        <a:p>
          <a:pPr rtl="0"/>
          <a:r>
            <a:rPr lang="en-GB" smtClean="0"/>
            <a:t>D.1.1 Describe four processes needed for the spontaneous origin of life on Earth.</a:t>
          </a:r>
          <a:endParaRPr lang="en-GB"/>
        </a:p>
      </dgm:t>
    </dgm:pt>
    <dgm:pt modelId="{40636C26-E557-45F9-81C8-3082082ADBC2}" type="parTrans" cxnId="{F0F2FF3F-3CAF-4922-9C3D-8DE0D2842DE9}">
      <dgm:prSet/>
      <dgm:spPr/>
      <dgm:t>
        <a:bodyPr/>
        <a:lstStyle/>
        <a:p>
          <a:endParaRPr lang="en-GB"/>
        </a:p>
      </dgm:t>
    </dgm:pt>
    <dgm:pt modelId="{BED1DE0D-919D-47A0-90F3-77232E1B9F5B}" type="sibTrans" cxnId="{F0F2FF3F-3CAF-4922-9C3D-8DE0D2842DE9}">
      <dgm:prSet/>
      <dgm:spPr/>
      <dgm:t>
        <a:bodyPr/>
        <a:lstStyle/>
        <a:p>
          <a:endParaRPr lang="en-GB"/>
        </a:p>
      </dgm:t>
    </dgm:pt>
    <dgm:pt modelId="{C56D9D0C-31BF-43C7-8D9E-7517DAE74295}">
      <dgm:prSet/>
      <dgm:spPr/>
      <dgm:t>
        <a:bodyPr/>
        <a:lstStyle/>
        <a:p>
          <a:pPr rtl="0"/>
          <a:r>
            <a:rPr lang="en-GB" smtClean="0"/>
            <a:t>D.1.2 Outline the experiments of Miller and Urey into the origin of organic compounds.</a:t>
          </a:r>
          <a:endParaRPr lang="en-GB"/>
        </a:p>
      </dgm:t>
    </dgm:pt>
    <dgm:pt modelId="{6E4C6DBA-B3D1-4022-997C-258B74E760DE}" type="parTrans" cxnId="{DB968729-C908-4616-B9E6-F318D0ED87EB}">
      <dgm:prSet/>
      <dgm:spPr/>
      <dgm:t>
        <a:bodyPr/>
        <a:lstStyle/>
        <a:p>
          <a:endParaRPr lang="en-GB"/>
        </a:p>
      </dgm:t>
    </dgm:pt>
    <dgm:pt modelId="{65B988E2-60E2-4486-B07D-F3AA0B04B26D}" type="sibTrans" cxnId="{DB968729-C908-4616-B9E6-F318D0ED87EB}">
      <dgm:prSet/>
      <dgm:spPr/>
      <dgm:t>
        <a:bodyPr/>
        <a:lstStyle/>
        <a:p>
          <a:endParaRPr lang="en-GB"/>
        </a:p>
      </dgm:t>
    </dgm:pt>
    <dgm:pt modelId="{F4D5BBB1-A594-40A6-A8DC-348A8393E5B5}">
      <dgm:prSet/>
      <dgm:spPr/>
      <dgm:t>
        <a:bodyPr/>
        <a:lstStyle/>
        <a:p>
          <a:pPr rtl="0"/>
          <a:r>
            <a:rPr lang="en-GB" dirty="0" smtClean="0"/>
            <a:t>D.1.3 State that comets may have delivered organic compounds to Earth.</a:t>
          </a:r>
          <a:endParaRPr lang="en-GB" dirty="0"/>
        </a:p>
      </dgm:t>
    </dgm:pt>
    <dgm:pt modelId="{63BFF105-918E-419E-8EE8-841F5CE7EC1E}" type="parTrans" cxnId="{5002D210-62D5-45CA-B187-CEDD515DFB7D}">
      <dgm:prSet/>
      <dgm:spPr/>
      <dgm:t>
        <a:bodyPr/>
        <a:lstStyle/>
        <a:p>
          <a:endParaRPr lang="en-GB"/>
        </a:p>
      </dgm:t>
    </dgm:pt>
    <dgm:pt modelId="{D8751B1F-2383-497F-9AAE-C07DDBFD0205}" type="sibTrans" cxnId="{5002D210-62D5-45CA-B187-CEDD515DFB7D}">
      <dgm:prSet/>
      <dgm:spPr/>
      <dgm:t>
        <a:bodyPr/>
        <a:lstStyle/>
        <a:p>
          <a:endParaRPr lang="en-GB"/>
        </a:p>
      </dgm:t>
    </dgm:pt>
    <dgm:pt modelId="{5036B470-4BB1-483D-9A10-D7050C9629C4}">
      <dgm:prSet/>
      <dgm:spPr/>
      <dgm:t>
        <a:bodyPr/>
        <a:lstStyle/>
        <a:p>
          <a:pPr rtl="0"/>
          <a:r>
            <a:rPr lang="en-GB" dirty="0" smtClean="0"/>
            <a:t>D.1.4 Discuss possible locations where conditions would have allowed the synthesis of organic compounds.</a:t>
          </a:r>
          <a:endParaRPr lang="en-GB" dirty="0"/>
        </a:p>
      </dgm:t>
    </dgm:pt>
    <dgm:pt modelId="{999CA2DC-3E51-4A56-ABD5-172B238AD684}" type="parTrans" cxnId="{1D5F5178-FDB6-4533-88F6-B7A78C8DAFD2}">
      <dgm:prSet/>
      <dgm:spPr/>
      <dgm:t>
        <a:bodyPr/>
        <a:lstStyle/>
        <a:p>
          <a:endParaRPr lang="en-GB"/>
        </a:p>
      </dgm:t>
    </dgm:pt>
    <dgm:pt modelId="{9E5BE3E9-BE6F-484A-9E7E-47B27C8312DB}" type="sibTrans" cxnId="{1D5F5178-FDB6-4533-88F6-B7A78C8DAFD2}">
      <dgm:prSet/>
      <dgm:spPr/>
      <dgm:t>
        <a:bodyPr/>
        <a:lstStyle/>
        <a:p>
          <a:endParaRPr lang="en-GB"/>
        </a:p>
      </dgm:t>
    </dgm:pt>
    <dgm:pt modelId="{C3A5A3B1-EB94-4C9F-9523-A579714A9806}">
      <dgm:prSet/>
      <dgm:spPr/>
      <dgm:t>
        <a:bodyPr/>
        <a:lstStyle/>
        <a:p>
          <a:pPr rtl="0"/>
          <a:r>
            <a:rPr lang="en-GB" smtClean="0"/>
            <a:t>D.1.5 Outline two properties of RNA that would have allowed it to play a role in the origin of life.</a:t>
          </a:r>
          <a:endParaRPr lang="en-GB"/>
        </a:p>
      </dgm:t>
    </dgm:pt>
    <dgm:pt modelId="{BA37DD8F-8838-4F05-9F79-FBDB20F42FE7}" type="parTrans" cxnId="{026BE371-257A-4AC1-BE0A-C4D1A0D7B35D}">
      <dgm:prSet/>
      <dgm:spPr/>
      <dgm:t>
        <a:bodyPr/>
        <a:lstStyle/>
        <a:p>
          <a:endParaRPr lang="en-GB"/>
        </a:p>
      </dgm:t>
    </dgm:pt>
    <dgm:pt modelId="{ACED25E5-AC49-464C-8822-B763988806E5}" type="sibTrans" cxnId="{026BE371-257A-4AC1-BE0A-C4D1A0D7B35D}">
      <dgm:prSet/>
      <dgm:spPr/>
      <dgm:t>
        <a:bodyPr/>
        <a:lstStyle/>
        <a:p>
          <a:endParaRPr lang="en-GB"/>
        </a:p>
      </dgm:t>
    </dgm:pt>
    <dgm:pt modelId="{F0DE49D4-56EF-4EEB-94C3-3D9FAE83266B}">
      <dgm:prSet/>
      <dgm:spPr/>
      <dgm:t>
        <a:bodyPr/>
        <a:lstStyle/>
        <a:p>
          <a:pPr rtl="0"/>
          <a:r>
            <a:rPr lang="en-GB" dirty="0" smtClean="0"/>
            <a:t>D.1.6 State that living cells may have been preceded by </a:t>
          </a:r>
          <a:r>
            <a:rPr lang="en-GB" dirty="0" err="1" smtClean="0"/>
            <a:t>protobionts</a:t>
          </a:r>
          <a:r>
            <a:rPr lang="en-GB" dirty="0" smtClean="0"/>
            <a:t>, with an internal chemical environment different from their surroundings.</a:t>
          </a:r>
          <a:endParaRPr lang="en-GB" dirty="0"/>
        </a:p>
      </dgm:t>
    </dgm:pt>
    <dgm:pt modelId="{4B469908-7870-498B-BE62-AA13E8F29DD0}" type="parTrans" cxnId="{1A8F512A-898E-4A72-A290-89F1F2258518}">
      <dgm:prSet/>
      <dgm:spPr/>
      <dgm:t>
        <a:bodyPr/>
        <a:lstStyle/>
        <a:p>
          <a:endParaRPr lang="en-GB"/>
        </a:p>
      </dgm:t>
    </dgm:pt>
    <dgm:pt modelId="{FF1CEC93-23CA-4F01-8C97-08E0F0A4D5BE}" type="sibTrans" cxnId="{1A8F512A-898E-4A72-A290-89F1F2258518}">
      <dgm:prSet/>
      <dgm:spPr/>
      <dgm:t>
        <a:bodyPr/>
        <a:lstStyle/>
        <a:p>
          <a:endParaRPr lang="en-GB"/>
        </a:p>
      </dgm:t>
    </dgm:pt>
    <dgm:pt modelId="{38D90BA6-BFA2-4C73-B4E2-A28976D42817}">
      <dgm:prSet/>
      <dgm:spPr/>
      <dgm:t>
        <a:bodyPr/>
        <a:lstStyle/>
        <a:p>
          <a:pPr rtl="0"/>
          <a:r>
            <a:rPr lang="en-GB" smtClean="0"/>
            <a:t>D.1.7 Outline the contribution of prokaryotes to the creation of an oxygen-rich atmosphere.</a:t>
          </a:r>
          <a:endParaRPr lang="en-GB"/>
        </a:p>
      </dgm:t>
    </dgm:pt>
    <dgm:pt modelId="{5C10BFB3-1FBC-4C51-A4D3-623AFAF2A76C}" type="parTrans" cxnId="{3D656EAF-4358-4F22-A3A9-67F97FF00945}">
      <dgm:prSet/>
      <dgm:spPr/>
      <dgm:t>
        <a:bodyPr/>
        <a:lstStyle/>
        <a:p>
          <a:endParaRPr lang="en-GB"/>
        </a:p>
      </dgm:t>
    </dgm:pt>
    <dgm:pt modelId="{D208C7E8-4003-4338-A86A-EE5114216E1B}" type="sibTrans" cxnId="{3D656EAF-4358-4F22-A3A9-67F97FF00945}">
      <dgm:prSet/>
      <dgm:spPr/>
      <dgm:t>
        <a:bodyPr/>
        <a:lstStyle/>
        <a:p>
          <a:endParaRPr lang="en-GB"/>
        </a:p>
      </dgm:t>
    </dgm:pt>
    <dgm:pt modelId="{1E1533D1-3269-4E9E-A73E-5932FAB62A2A}">
      <dgm:prSet/>
      <dgm:spPr/>
      <dgm:t>
        <a:bodyPr/>
        <a:lstStyle/>
        <a:p>
          <a:pPr rtl="0"/>
          <a:r>
            <a:rPr lang="en-GB" dirty="0" smtClean="0"/>
            <a:t>D.1.8 Discuss the </a:t>
          </a:r>
          <a:r>
            <a:rPr lang="en-GB" dirty="0" err="1" smtClean="0"/>
            <a:t>endosymbiotic</a:t>
          </a:r>
          <a:r>
            <a:rPr lang="en-GB" dirty="0" smtClean="0"/>
            <a:t> theory for the origin of eukaryotes.</a:t>
          </a:r>
          <a:endParaRPr lang="en-GB" dirty="0"/>
        </a:p>
      </dgm:t>
    </dgm:pt>
    <dgm:pt modelId="{6FFB6D24-B6F5-4912-9DF2-F5698B1E92E5}" type="parTrans" cxnId="{B9967C78-8F98-44B1-BA4D-EC9945AFE646}">
      <dgm:prSet/>
      <dgm:spPr/>
      <dgm:t>
        <a:bodyPr/>
        <a:lstStyle/>
        <a:p>
          <a:endParaRPr lang="en-GB"/>
        </a:p>
      </dgm:t>
    </dgm:pt>
    <dgm:pt modelId="{A2AB4D84-D6C9-4DB2-BFD6-532782659F78}" type="sibTrans" cxnId="{B9967C78-8F98-44B1-BA4D-EC9945AFE646}">
      <dgm:prSet/>
      <dgm:spPr/>
      <dgm:t>
        <a:bodyPr/>
        <a:lstStyle/>
        <a:p>
          <a:endParaRPr lang="en-GB"/>
        </a:p>
      </dgm:t>
    </dgm:pt>
    <dgm:pt modelId="{A7220F85-5782-41A8-BF9B-72529B670F90}" type="pres">
      <dgm:prSet presAssocID="{34A9CE18-411B-45C8-98DE-26CED40AE2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67DE90-D40C-415A-8E39-DF8BFE1FAB19}" type="pres">
      <dgm:prSet presAssocID="{7C367711-E83D-44D7-B7BF-635CAAA00DD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686797-731D-4E90-9EF9-8D7B7B8100E5}" type="pres">
      <dgm:prSet presAssocID="{BED1DE0D-919D-47A0-90F3-77232E1B9F5B}" presName="spacer" presStyleCnt="0"/>
      <dgm:spPr/>
    </dgm:pt>
    <dgm:pt modelId="{70C5D784-7D04-4F8E-840E-C27FADACC4A8}" type="pres">
      <dgm:prSet presAssocID="{C56D9D0C-31BF-43C7-8D9E-7517DAE7429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B73A70-84E2-4AD0-9540-8249A09F5D44}" type="pres">
      <dgm:prSet presAssocID="{65B988E2-60E2-4486-B07D-F3AA0B04B26D}" presName="spacer" presStyleCnt="0"/>
      <dgm:spPr/>
    </dgm:pt>
    <dgm:pt modelId="{7C0601F7-D100-4D91-89C5-5D7F9D8C8DCA}" type="pres">
      <dgm:prSet presAssocID="{F4D5BBB1-A594-40A6-A8DC-348A8393E5B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E90B3A-B53D-4D25-9883-EC2E41D43A2A}" type="pres">
      <dgm:prSet presAssocID="{D8751B1F-2383-497F-9AAE-C07DDBFD0205}" presName="spacer" presStyleCnt="0"/>
      <dgm:spPr/>
    </dgm:pt>
    <dgm:pt modelId="{501236F9-66D6-4BB5-A356-5C2E93C0D121}" type="pres">
      <dgm:prSet presAssocID="{5036B470-4BB1-483D-9A10-D7050C9629C4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D87FA8-1F93-43B6-8D5D-89C684AEF5F5}" type="pres">
      <dgm:prSet presAssocID="{9E5BE3E9-BE6F-484A-9E7E-47B27C8312DB}" presName="spacer" presStyleCnt="0"/>
      <dgm:spPr/>
    </dgm:pt>
    <dgm:pt modelId="{75D981F8-72C8-4C62-90D2-808CCF03A0E0}" type="pres">
      <dgm:prSet presAssocID="{C3A5A3B1-EB94-4C9F-9523-A579714A980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50ABB8-BFCD-49EC-BFD0-4DF58167BA34}" type="pres">
      <dgm:prSet presAssocID="{ACED25E5-AC49-464C-8822-B763988806E5}" presName="spacer" presStyleCnt="0"/>
      <dgm:spPr/>
    </dgm:pt>
    <dgm:pt modelId="{EB17814B-6DAE-4BAC-9D04-03003D2E8D6E}" type="pres">
      <dgm:prSet presAssocID="{F0DE49D4-56EF-4EEB-94C3-3D9FAE83266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37905E-824F-4820-965C-3591582CB2F5}" type="pres">
      <dgm:prSet presAssocID="{FF1CEC93-23CA-4F01-8C97-08E0F0A4D5BE}" presName="spacer" presStyleCnt="0"/>
      <dgm:spPr/>
    </dgm:pt>
    <dgm:pt modelId="{9CB7E731-A82C-4FBA-8D49-B83423C03CE8}" type="pres">
      <dgm:prSet presAssocID="{38D90BA6-BFA2-4C73-B4E2-A28976D4281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707151-2D1E-4E9E-AB6D-1446E20A5B33}" type="pres">
      <dgm:prSet presAssocID="{D208C7E8-4003-4338-A86A-EE5114216E1B}" presName="spacer" presStyleCnt="0"/>
      <dgm:spPr/>
    </dgm:pt>
    <dgm:pt modelId="{A6DB344F-B577-43E3-A329-D10C32574084}" type="pres">
      <dgm:prSet presAssocID="{1E1533D1-3269-4E9E-A73E-5932FAB62A2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D656EAF-4358-4F22-A3A9-67F97FF00945}" srcId="{34A9CE18-411B-45C8-98DE-26CED40AE202}" destId="{38D90BA6-BFA2-4C73-B4E2-A28976D42817}" srcOrd="6" destOrd="0" parTransId="{5C10BFB3-1FBC-4C51-A4D3-623AFAF2A76C}" sibTransId="{D208C7E8-4003-4338-A86A-EE5114216E1B}"/>
    <dgm:cxn modelId="{32130BDA-F799-4E91-950F-48B9C3673771}" type="presOf" srcId="{F0DE49D4-56EF-4EEB-94C3-3D9FAE83266B}" destId="{EB17814B-6DAE-4BAC-9D04-03003D2E8D6E}" srcOrd="0" destOrd="0" presId="urn:microsoft.com/office/officeart/2005/8/layout/vList2"/>
    <dgm:cxn modelId="{A111AEC6-E44B-41BD-9098-6236AF2873C3}" type="presOf" srcId="{C56D9D0C-31BF-43C7-8D9E-7517DAE74295}" destId="{70C5D784-7D04-4F8E-840E-C27FADACC4A8}" srcOrd="0" destOrd="0" presId="urn:microsoft.com/office/officeart/2005/8/layout/vList2"/>
    <dgm:cxn modelId="{AA1F0912-299F-4DCF-A0C7-6B752093664C}" type="presOf" srcId="{1E1533D1-3269-4E9E-A73E-5932FAB62A2A}" destId="{A6DB344F-B577-43E3-A329-D10C32574084}" srcOrd="0" destOrd="0" presId="urn:microsoft.com/office/officeart/2005/8/layout/vList2"/>
    <dgm:cxn modelId="{C34AF32C-8216-488B-820A-FC2BD3B631C2}" type="presOf" srcId="{C3A5A3B1-EB94-4C9F-9523-A579714A9806}" destId="{75D981F8-72C8-4C62-90D2-808CCF03A0E0}" srcOrd="0" destOrd="0" presId="urn:microsoft.com/office/officeart/2005/8/layout/vList2"/>
    <dgm:cxn modelId="{61A0CFB4-6B08-48D6-B6E0-B642628782FB}" type="presOf" srcId="{5036B470-4BB1-483D-9A10-D7050C9629C4}" destId="{501236F9-66D6-4BB5-A356-5C2E93C0D121}" srcOrd="0" destOrd="0" presId="urn:microsoft.com/office/officeart/2005/8/layout/vList2"/>
    <dgm:cxn modelId="{1D5F5178-FDB6-4533-88F6-B7A78C8DAFD2}" srcId="{34A9CE18-411B-45C8-98DE-26CED40AE202}" destId="{5036B470-4BB1-483D-9A10-D7050C9629C4}" srcOrd="3" destOrd="0" parTransId="{999CA2DC-3E51-4A56-ABD5-172B238AD684}" sibTransId="{9E5BE3E9-BE6F-484A-9E7E-47B27C8312DB}"/>
    <dgm:cxn modelId="{F0F2FF3F-3CAF-4922-9C3D-8DE0D2842DE9}" srcId="{34A9CE18-411B-45C8-98DE-26CED40AE202}" destId="{7C367711-E83D-44D7-B7BF-635CAAA00DD5}" srcOrd="0" destOrd="0" parTransId="{40636C26-E557-45F9-81C8-3082082ADBC2}" sibTransId="{BED1DE0D-919D-47A0-90F3-77232E1B9F5B}"/>
    <dgm:cxn modelId="{CB820D4C-1FC5-4118-9B66-35225B293D5A}" type="presOf" srcId="{38D90BA6-BFA2-4C73-B4E2-A28976D42817}" destId="{9CB7E731-A82C-4FBA-8D49-B83423C03CE8}" srcOrd="0" destOrd="0" presId="urn:microsoft.com/office/officeart/2005/8/layout/vList2"/>
    <dgm:cxn modelId="{9CF7D76F-EA6A-49E9-B60F-D71A7E895F9D}" type="presOf" srcId="{F4D5BBB1-A594-40A6-A8DC-348A8393E5B5}" destId="{7C0601F7-D100-4D91-89C5-5D7F9D8C8DCA}" srcOrd="0" destOrd="0" presId="urn:microsoft.com/office/officeart/2005/8/layout/vList2"/>
    <dgm:cxn modelId="{B9967C78-8F98-44B1-BA4D-EC9945AFE646}" srcId="{34A9CE18-411B-45C8-98DE-26CED40AE202}" destId="{1E1533D1-3269-4E9E-A73E-5932FAB62A2A}" srcOrd="7" destOrd="0" parTransId="{6FFB6D24-B6F5-4912-9DF2-F5698B1E92E5}" sibTransId="{A2AB4D84-D6C9-4DB2-BFD6-532782659F78}"/>
    <dgm:cxn modelId="{FC82A3AB-1046-403E-8D8D-C6CD6083B75E}" type="presOf" srcId="{7C367711-E83D-44D7-B7BF-635CAAA00DD5}" destId="{9767DE90-D40C-415A-8E39-DF8BFE1FAB19}" srcOrd="0" destOrd="0" presId="urn:microsoft.com/office/officeart/2005/8/layout/vList2"/>
    <dgm:cxn modelId="{026BE371-257A-4AC1-BE0A-C4D1A0D7B35D}" srcId="{34A9CE18-411B-45C8-98DE-26CED40AE202}" destId="{C3A5A3B1-EB94-4C9F-9523-A579714A9806}" srcOrd="4" destOrd="0" parTransId="{BA37DD8F-8838-4F05-9F79-FBDB20F42FE7}" sibTransId="{ACED25E5-AC49-464C-8822-B763988806E5}"/>
    <dgm:cxn modelId="{1A8F512A-898E-4A72-A290-89F1F2258518}" srcId="{34A9CE18-411B-45C8-98DE-26CED40AE202}" destId="{F0DE49D4-56EF-4EEB-94C3-3D9FAE83266B}" srcOrd="5" destOrd="0" parTransId="{4B469908-7870-498B-BE62-AA13E8F29DD0}" sibTransId="{FF1CEC93-23CA-4F01-8C97-08E0F0A4D5BE}"/>
    <dgm:cxn modelId="{6D25F781-AC39-438C-A225-65828A9C4528}" type="presOf" srcId="{34A9CE18-411B-45C8-98DE-26CED40AE202}" destId="{A7220F85-5782-41A8-BF9B-72529B670F90}" srcOrd="0" destOrd="0" presId="urn:microsoft.com/office/officeart/2005/8/layout/vList2"/>
    <dgm:cxn modelId="{DB968729-C908-4616-B9E6-F318D0ED87EB}" srcId="{34A9CE18-411B-45C8-98DE-26CED40AE202}" destId="{C56D9D0C-31BF-43C7-8D9E-7517DAE74295}" srcOrd="1" destOrd="0" parTransId="{6E4C6DBA-B3D1-4022-997C-258B74E760DE}" sibTransId="{65B988E2-60E2-4486-B07D-F3AA0B04B26D}"/>
    <dgm:cxn modelId="{5002D210-62D5-45CA-B187-CEDD515DFB7D}" srcId="{34A9CE18-411B-45C8-98DE-26CED40AE202}" destId="{F4D5BBB1-A594-40A6-A8DC-348A8393E5B5}" srcOrd="2" destOrd="0" parTransId="{63BFF105-918E-419E-8EE8-841F5CE7EC1E}" sibTransId="{D8751B1F-2383-497F-9AAE-C07DDBFD0205}"/>
    <dgm:cxn modelId="{E96ECEBE-F334-4EA6-96A8-6F58A61E6122}" type="presParOf" srcId="{A7220F85-5782-41A8-BF9B-72529B670F90}" destId="{9767DE90-D40C-415A-8E39-DF8BFE1FAB19}" srcOrd="0" destOrd="0" presId="urn:microsoft.com/office/officeart/2005/8/layout/vList2"/>
    <dgm:cxn modelId="{991F0E61-BD19-45EB-ADE7-38109AC50A4D}" type="presParOf" srcId="{A7220F85-5782-41A8-BF9B-72529B670F90}" destId="{8D686797-731D-4E90-9EF9-8D7B7B8100E5}" srcOrd="1" destOrd="0" presId="urn:microsoft.com/office/officeart/2005/8/layout/vList2"/>
    <dgm:cxn modelId="{88E6CFA9-F595-49D9-A793-CF9DE3194889}" type="presParOf" srcId="{A7220F85-5782-41A8-BF9B-72529B670F90}" destId="{70C5D784-7D04-4F8E-840E-C27FADACC4A8}" srcOrd="2" destOrd="0" presId="urn:microsoft.com/office/officeart/2005/8/layout/vList2"/>
    <dgm:cxn modelId="{0AE6DC99-C51C-4B9C-B5CD-0ADCA7048497}" type="presParOf" srcId="{A7220F85-5782-41A8-BF9B-72529B670F90}" destId="{FDB73A70-84E2-4AD0-9540-8249A09F5D44}" srcOrd="3" destOrd="0" presId="urn:microsoft.com/office/officeart/2005/8/layout/vList2"/>
    <dgm:cxn modelId="{0DABF545-754D-4987-9574-0ADA2F472924}" type="presParOf" srcId="{A7220F85-5782-41A8-BF9B-72529B670F90}" destId="{7C0601F7-D100-4D91-89C5-5D7F9D8C8DCA}" srcOrd="4" destOrd="0" presId="urn:microsoft.com/office/officeart/2005/8/layout/vList2"/>
    <dgm:cxn modelId="{95DFA358-9F14-4026-BCE6-CFCBB7281000}" type="presParOf" srcId="{A7220F85-5782-41A8-BF9B-72529B670F90}" destId="{84E90B3A-B53D-4D25-9883-EC2E41D43A2A}" srcOrd="5" destOrd="0" presId="urn:microsoft.com/office/officeart/2005/8/layout/vList2"/>
    <dgm:cxn modelId="{6C562BF5-6084-47E7-8387-CF8351F4E498}" type="presParOf" srcId="{A7220F85-5782-41A8-BF9B-72529B670F90}" destId="{501236F9-66D6-4BB5-A356-5C2E93C0D121}" srcOrd="6" destOrd="0" presId="urn:microsoft.com/office/officeart/2005/8/layout/vList2"/>
    <dgm:cxn modelId="{986BA738-A910-4138-B6D7-A8C1750CE578}" type="presParOf" srcId="{A7220F85-5782-41A8-BF9B-72529B670F90}" destId="{95D87FA8-1F93-43B6-8D5D-89C684AEF5F5}" srcOrd="7" destOrd="0" presId="urn:microsoft.com/office/officeart/2005/8/layout/vList2"/>
    <dgm:cxn modelId="{0A5210A1-2F5D-4B54-A419-BE62C85148AF}" type="presParOf" srcId="{A7220F85-5782-41A8-BF9B-72529B670F90}" destId="{75D981F8-72C8-4C62-90D2-808CCF03A0E0}" srcOrd="8" destOrd="0" presId="urn:microsoft.com/office/officeart/2005/8/layout/vList2"/>
    <dgm:cxn modelId="{31DD915B-7F70-4131-845E-7E8A8727D856}" type="presParOf" srcId="{A7220F85-5782-41A8-BF9B-72529B670F90}" destId="{3950ABB8-BFCD-49EC-BFD0-4DF58167BA34}" srcOrd="9" destOrd="0" presId="urn:microsoft.com/office/officeart/2005/8/layout/vList2"/>
    <dgm:cxn modelId="{45057409-F208-4148-8432-B03F2403F0BB}" type="presParOf" srcId="{A7220F85-5782-41A8-BF9B-72529B670F90}" destId="{EB17814B-6DAE-4BAC-9D04-03003D2E8D6E}" srcOrd="10" destOrd="0" presId="urn:microsoft.com/office/officeart/2005/8/layout/vList2"/>
    <dgm:cxn modelId="{C4C20D75-511B-4075-A0E8-985B89AAB050}" type="presParOf" srcId="{A7220F85-5782-41A8-BF9B-72529B670F90}" destId="{2B37905E-824F-4820-965C-3591582CB2F5}" srcOrd="11" destOrd="0" presId="urn:microsoft.com/office/officeart/2005/8/layout/vList2"/>
    <dgm:cxn modelId="{3FF73167-6142-4AE4-850D-A52E43D31984}" type="presParOf" srcId="{A7220F85-5782-41A8-BF9B-72529B670F90}" destId="{9CB7E731-A82C-4FBA-8D49-B83423C03CE8}" srcOrd="12" destOrd="0" presId="urn:microsoft.com/office/officeart/2005/8/layout/vList2"/>
    <dgm:cxn modelId="{3029381D-ACEB-4EFD-877C-C55295F02F97}" type="presParOf" srcId="{A7220F85-5782-41A8-BF9B-72529B670F90}" destId="{58707151-2D1E-4E9E-AB6D-1446E20A5B33}" srcOrd="13" destOrd="0" presId="urn:microsoft.com/office/officeart/2005/8/layout/vList2"/>
    <dgm:cxn modelId="{EF98FF9B-CCB3-40C6-881A-440397017306}" type="presParOf" srcId="{A7220F85-5782-41A8-BF9B-72529B670F90}" destId="{A6DB344F-B577-43E3-A329-D10C3257408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172054-BF41-437A-82D9-6230F0CED2B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B8718733-53D5-481E-9A52-7E180E17AC52}">
      <dgm:prSet/>
      <dgm:spPr/>
      <dgm:t>
        <a:bodyPr/>
        <a:lstStyle/>
        <a:p>
          <a:pPr rtl="0"/>
          <a:r>
            <a:rPr lang="en-GB" smtClean="0"/>
            <a:t>At the end of a week of continuous operation Miller and Urey observed that up to fifteen percent of the carbon was present in the form of </a:t>
          </a:r>
          <a:r>
            <a:rPr lang="en-GB" b="1" smtClean="0"/>
            <a:t>organic compounds</a:t>
          </a:r>
          <a:r>
            <a:rPr lang="en-GB" smtClean="0"/>
            <a:t>. Thirteen of the twenty naturally occurring </a:t>
          </a:r>
          <a:r>
            <a:rPr lang="en-GB" b="1" smtClean="0"/>
            <a:t>amino acids </a:t>
          </a:r>
          <a:r>
            <a:rPr lang="en-GB" smtClean="0"/>
            <a:t>were detected.</a:t>
          </a:r>
          <a:endParaRPr lang="en-GB"/>
        </a:p>
      </dgm:t>
    </dgm:pt>
    <dgm:pt modelId="{92C55EB4-6B11-46AC-8E8F-95A4C4AAD232}" type="parTrans" cxnId="{684B22AD-FC2D-43C2-9E77-90FA08B09C2C}">
      <dgm:prSet/>
      <dgm:spPr/>
      <dgm:t>
        <a:bodyPr/>
        <a:lstStyle/>
        <a:p>
          <a:endParaRPr lang="en-GB"/>
        </a:p>
      </dgm:t>
    </dgm:pt>
    <dgm:pt modelId="{4BEE5B93-C77F-4446-BFAC-DCA8E903FFD0}" type="sibTrans" cxnId="{684B22AD-FC2D-43C2-9E77-90FA08B09C2C}">
      <dgm:prSet/>
      <dgm:spPr/>
      <dgm:t>
        <a:bodyPr/>
        <a:lstStyle/>
        <a:p>
          <a:endParaRPr lang="en-GB"/>
        </a:p>
      </dgm:t>
    </dgm:pt>
    <dgm:pt modelId="{BADD68C2-3E20-4376-BD56-F119C1A9307F}" type="pres">
      <dgm:prSet presAssocID="{F6172054-BF41-437A-82D9-6230F0CED2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E234ED-CA4C-4D76-96C2-54231BFDA441}" type="pres">
      <dgm:prSet presAssocID="{B8718733-53D5-481E-9A52-7E180E17AC52}" presName="parentText" presStyleLbl="node1" presStyleIdx="0" presStyleCnt="1" custLinFactNeighborY="1536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1C7FE51-8A7A-4826-8ED8-DDEBB6E4BE9A}" type="presOf" srcId="{B8718733-53D5-481E-9A52-7E180E17AC52}" destId="{76E234ED-CA4C-4D76-96C2-54231BFDA441}" srcOrd="0" destOrd="0" presId="urn:microsoft.com/office/officeart/2005/8/layout/vList2"/>
    <dgm:cxn modelId="{037C0A83-5C4A-4F90-9173-BF124CA99A49}" type="presOf" srcId="{F6172054-BF41-437A-82D9-6230F0CED2BF}" destId="{BADD68C2-3E20-4376-BD56-F119C1A9307F}" srcOrd="0" destOrd="0" presId="urn:microsoft.com/office/officeart/2005/8/layout/vList2"/>
    <dgm:cxn modelId="{684B22AD-FC2D-43C2-9E77-90FA08B09C2C}" srcId="{F6172054-BF41-437A-82D9-6230F0CED2BF}" destId="{B8718733-53D5-481E-9A52-7E180E17AC52}" srcOrd="0" destOrd="0" parTransId="{92C55EB4-6B11-46AC-8E8F-95A4C4AAD232}" sibTransId="{4BEE5B93-C77F-4446-BFAC-DCA8E903FFD0}"/>
    <dgm:cxn modelId="{DA63517D-80DB-4125-B2CB-48C259F25CCE}" type="presParOf" srcId="{BADD68C2-3E20-4376-BD56-F119C1A9307F}" destId="{76E234ED-CA4C-4D76-96C2-54231BFDA4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F494CA-9C47-4560-9419-4118E9B6104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FEAAEF4-83F3-4E83-B7D0-01F2CB415F21}">
      <dgm:prSet/>
      <dgm:spPr/>
      <dgm:t>
        <a:bodyPr/>
        <a:lstStyle/>
        <a:p>
          <a:pPr rtl="0"/>
          <a:r>
            <a:rPr lang="en-GB" smtClean="0"/>
            <a:t>The extraterrestrial hypothesis does not address the issue of how life first  originated but shifts it to a planet or comet. However, the advantage is that primitive life or complex organic compounds are only required to have occurred once in a single location and then spread through the galaxy by comets or meteorite</a:t>
          </a:r>
          <a:endParaRPr lang="en-GB"/>
        </a:p>
      </dgm:t>
    </dgm:pt>
    <dgm:pt modelId="{23698149-00D3-44B0-96BE-5204F3E2D79B}" type="parTrans" cxnId="{96EE6C9C-1F4B-4D98-AFD3-241ADF42CBFF}">
      <dgm:prSet/>
      <dgm:spPr/>
      <dgm:t>
        <a:bodyPr/>
        <a:lstStyle/>
        <a:p>
          <a:endParaRPr lang="en-GB"/>
        </a:p>
      </dgm:t>
    </dgm:pt>
    <dgm:pt modelId="{EC49DC0A-0036-4EA4-A01F-8665AD4858AB}" type="sibTrans" cxnId="{96EE6C9C-1F4B-4D98-AFD3-241ADF42CBFF}">
      <dgm:prSet/>
      <dgm:spPr/>
      <dgm:t>
        <a:bodyPr/>
        <a:lstStyle/>
        <a:p>
          <a:endParaRPr lang="en-GB"/>
        </a:p>
      </dgm:t>
    </dgm:pt>
    <dgm:pt modelId="{E59E9D14-DE14-4D94-B2D0-FC309A48582C}" type="pres">
      <dgm:prSet presAssocID="{A4F494CA-9C47-4560-9419-4118E9B6104F}" presName="linear" presStyleCnt="0">
        <dgm:presLayoutVars>
          <dgm:animLvl val="lvl"/>
          <dgm:resizeHandles val="exact"/>
        </dgm:presLayoutVars>
      </dgm:prSet>
      <dgm:spPr/>
    </dgm:pt>
    <dgm:pt modelId="{0E1622E2-607B-40BA-A135-E13327BC6841}" type="pres">
      <dgm:prSet presAssocID="{EFEAAEF4-83F3-4E83-B7D0-01F2CB415F2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B0A977A-DE5F-410E-B84D-5C8CA950F7E7}" type="presOf" srcId="{A4F494CA-9C47-4560-9419-4118E9B6104F}" destId="{E59E9D14-DE14-4D94-B2D0-FC309A48582C}" srcOrd="0" destOrd="0" presId="urn:microsoft.com/office/officeart/2005/8/layout/vList2"/>
    <dgm:cxn modelId="{CC70C344-4BD5-40EB-99A3-37C8F01403CA}" type="presOf" srcId="{EFEAAEF4-83F3-4E83-B7D0-01F2CB415F21}" destId="{0E1622E2-607B-40BA-A135-E13327BC6841}" srcOrd="0" destOrd="0" presId="urn:microsoft.com/office/officeart/2005/8/layout/vList2"/>
    <dgm:cxn modelId="{96EE6C9C-1F4B-4D98-AFD3-241ADF42CBFF}" srcId="{A4F494CA-9C47-4560-9419-4118E9B6104F}" destId="{EFEAAEF4-83F3-4E83-B7D0-01F2CB415F21}" srcOrd="0" destOrd="0" parTransId="{23698149-00D3-44B0-96BE-5204F3E2D79B}" sibTransId="{EC49DC0A-0036-4EA4-A01F-8665AD4858AB}"/>
    <dgm:cxn modelId="{5FA44424-903F-4C32-AA36-101A69A4BDA6}" type="presParOf" srcId="{E59E9D14-DE14-4D94-B2D0-FC309A48582C}" destId="{0E1622E2-607B-40BA-A135-E13327BC68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ABA42B-5983-4869-BA41-722F01D45FE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3DBE254-6E23-4E08-8D2B-7FBE347302A0}">
      <dgm:prSet custT="1"/>
      <dgm:spPr/>
      <dgm:t>
        <a:bodyPr/>
        <a:lstStyle/>
        <a:p>
          <a:pPr algn="ctr" rtl="0"/>
          <a:r>
            <a:rPr lang="en-GB" sz="2800" dirty="0" smtClean="0"/>
            <a:t>Summary of all processes</a:t>
          </a:r>
          <a:endParaRPr lang="en-GB" sz="2800" dirty="0"/>
        </a:p>
      </dgm:t>
    </dgm:pt>
    <dgm:pt modelId="{94020EFA-2405-4308-BBD7-E0E4BCB0B6CE}" type="parTrans" cxnId="{724B67FC-446F-4369-8D0F-FB0F891F89FD}">
      <dgm:prSet/>
      <dgm:spPr/>
      <dgm:t>
        <a:bodyPr/>
        <a:lstStyle/>
        <a:p>
          <a:endParaRPr lang="en-GB"/>
        </a:p>
      </dgm:t>
    </dgm:pt>
    <dgm:pt modelId="{484F7138-D0DD-42B5-97EC-A48704375A46}" type="sibTrans" cxnId="{724B67FC-446F-4369-8D0F-FB0F891F89FD}">
      <dgm:prSet/>
      <dgm:spPr/>
      <dgm:t>
        <a:bodyPr/>
        <a:lstStyle/>
        <a:p>
          <a:endParaRPr lang="en-GB"/>
        </a:p>
      </dgm:t>
    </dgm:pt>
    <dgm:pt modelId="{E8C35BD1-6511-48F4-89C3-8293462A8CA5}" type="pres">
      <dgm:prSet presAssocID="{AEABA42B-5983-4869-BA41-722F01D45FE0}" presName="linear" presStyleCnt="0">
        <dgm:presLayoutVars>
          <dgm:animLvl val="lvl"/>
          <dgm:resizeHandles val="exact"/>
        </dgm:presLayoutVars>
      </dgm:prSet>
      <dgm:spPr/>
    </dgm:pt>
    <dgm:pt modelId="{33A067BF-8C42-485B-83C7-88D0A007210B}" type="pres">
      <dgm:prSet presAssocID="{63DBE254-6E23-4E08-8D2B-7FBE347302A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24B67FC-446F-4369-8D0F-FB0F891F89FD}" srcId="{AEABA42B-5983-4869-BA41-722F01D45FE0}" destId="{63DBE254-6E23-4E08-8D2B-7FBE347302A0}" srcOrd="0" destOrd="0" parTransId="{94020EFA-2405-4308-BBD7-E0E4BCB0B6CE}" sibTransId="{484F7138-D0DD-42B5-97EC-A48704375A46}"/>
    <dgm:cxn modelId="{F213CC62-3507-4BC2-ACC6-ABEBB5CF5132}" type="presOf" srcId="{AEABA42B-5983-4869-BA41-722F01D45FE0}" destId="{E8C35BD1-6511-48F4-89C3-8293462A8CA5}" srcOrd="0" destOrd="0" presId="urn:microsoft.com/office/officeart/2005/8/layout/vList2"/>
    <dgm:cxn modelId="{B8C0A6AE-7A01-4B15-94D4-7EB5A751D8E8}" type="presOf" srcId="{63DBE254-6E23-4E08-8D2B-7FBE347302A0}" destId="{33A067BF-8C42-485B-83C7-88D0A007210B}" srcOrd="0" destOrd="0" presId="urn:microsoft.com/office/officeart/2005/8/layout/vList2"/>
    <dgm:cxn modelId="{ECE03512-2001-4C64-B055-E4A797A66F21}" type="presParOf" srcId="{E8C35BD1-6511-48F4-89C3-8293462A8CA5}" destId="{33A067BF-8C42-485B-83C7-88D0A00721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ABA42B-5983-4869-BA41-722F01D45FE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3DBE254-6E23-4E08-8D2B-7FBE347302A0}">
      <dgm:prSet custT="1"/>
      <dgm:spPr/>
      <dgm:t>
        <a:bodyPr/>
        <a:lstStyle/>
        <a:p>
          <a:pPr algn="ctr" rtl="0"/>
          <a:r>
            <a:rPr lang="en-GB" sz="2800" dirty="0" smtClean="0"/>
            <a:t>Summary of all processes</a:t>
          </a:r>
          <a:endParaRPr lang="en-GB" sz="2800" dirty="0"/>
        </a:p>
      </dgm:t>
    </dgm:pt>
    <dgm:pt modelId="{94020EFA-2405-4308-BBD7-E0E4BCB0B6CE}" type="parTrans" cxnId="{724B67FC-446F-4369-8D0F-FB0F891F89FD}">
      <dgm:prSet/>
      <dgm:spPr/>
      <dgm:t>
        <a:bodyPr/>
        <a:lstStyle/>
        <a:p>
          <a:endParaRPr lang="en-GB"/>
        </a:p>
      </dgm:t>
    </dgm:pt>
    <dgm:pt modelId="{484F7138-D0DD-42B5-97EC-A48704375A46}" type="sibTrans" cxnId="{724B67FC-446F-4369-8D0F-FB0F891F89FD}">
      <dgm:prSet/>
      <dgm:spPr/>
      <dgm:t>
        <a:bodyPr/>
        <a:lstStyle/>
        <a:p>
          <a:endParaRPr lang="en-GB"/>
        </a:p>
      </dgm:t>
    </dgm:pt>
    <dgm:pt modelId="{E8C35BD1-6511-48F4-89C3-8293462A8CA5}" type="pres">
      <dgm:prSet presAssocID="{AEABA42B-5983-4869-BA41-722F01D45FE0}" presName="linear" presStyleCnt="0">
        <dgm:presLayoutVars>
          <dgm:animLvl val="lvl"/>
          <dgm:resizeHandles val="exact"/>
        </dgm:presLayoutVars>
      </dgm:prSet>
      <dgm:spPr/>
    </dgm:pt>
    <dgm:pt modelId="{33A067BF-8C42-485B-83C7-88D0A007210B}" type="pres">
      <dgm:prSet presAssocID="{63DBE254-6E23-4E08-8D2B-7FBE347302A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636305E-F24D-4FB9-BFF2-EDD9ADFF77A1}" type="presOf" srcId="{63DBE254-6E23-4E08-8D2B-7FBE347302A0}" destId="{33A067BF-8C42-485B-83C7-88D0A007210B}" srcOrd="0" destOrd="0" presId="urn:microsoft.com/office/officeart/2005/8/layout/vList2"/>
    <dgm:cxn modelId="{724B67FC-446F-4369-8D0F-FB0F891F89FD}" srcId="{AEABA42B-5983-4869-BA41-722F01D45FE0}" destId="{63DBE254-6E23-4E08-8D2B-7FBE347302A0}" srcOrd="0" destOrd="0" parTransId="{94020EFA-2405-4308-BBD7-E0E4BCB0B6CE}" sibTransId="{484F7138-D0DD-42B5-97EC-A48704375A46}"/>
    <dgm:cxn modelId="{97228D91-8CE9-4A2E-BBEE-1B07B9284FC4}" type="presOf" srcId="{AEABA42B-5983-4869-BA41-722F01D45FE0}" destId="{E8C35BD1-6511-48F4-89C3-8293462A8CA5}" srcOrd="0" destOrd="0" presId="urn:microsoft.com/office/officeart/2005/8/layout/vList2"/>
    <dgm:cxn modelId="{C981CA8A-9C0C-4211-9413-3F08A42A54C5}" type="presParOf" srcId="{E8C35BD1-6511-48F4-89C3-8293462A8CA5}" destId="{33A067BF-8C42-485B-83C7-88D0A00721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DE90-D40C-415A-8E39-DF8BFE1FAB19}">
      <dsp:nvSpPr>
        <dsp:cNvPr id="0" name=""/>
        <dsp:cNvSpPr/>
      </dsp:nvSpPr>
      <dsp:spPr>
        <a:xfrm>
          <a:off x="0" y="7649"/>
          <a:ext cx="8730634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D.1.1 Describe four processes needed for the spontaneous origin of life on Earth.</a:t>
          </a:r>
          <a:endParaRPr lang="en-GB" sz="1700" kern="1200"/>
        </a:p>
      </dsp:txBody>
      <dsp:txXfrm>
        <a:off x="32967" y="40616"/>
        <a:ext cx="8664700" cy="609393"/>
      </dsp:txXfrm>
    </dsp:sp>
    <dsp:sp modelId="{70C5D784-7D04-4F8E-840E-C27FADACC4A8}">
      <dsp:nvSpPr>
        <dsp:cNvPr id="0" name=""/>
        <dsp:cNvSpPr/>
      </dsp:nvSpPr>
      <dsp:spPr>
        <a:xfrm>
          <a:off x="0" y="731937"/>
          <a:ext cx="8730634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D.1.2 Outline the experiments of Miller and Urey into the origin of organic compounds.</a:t>
          </a:r>
          <a:endParaRPr lang="en-GB" sz="1700" kern="1200"/>
        </a:p>
      </dsp:txBody>
      <dsp:txXfrm>
        <a:off x="32967" y="764904"/>
        <a:ext cx="8664700" cy="609393"/>
      </dsp:txXfrm>
    </dsp:sp>
    <dsp:sp modelId="{7C0601F7-D100-4D91-89C5-5D7F9D8C8DCA}">
      <dsp:nvSpPr>
        <dsp:cNvPr id="0" name=""/>
        <dsp:cNvSpPr/>
      </dsp:nvSpPr>
      <dsp:spPr>
        <a:xfrm>
          <a:off x="0" y="1456224"/>
          <a:ext cx="8730634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D.1.3 State that comets may have delivered organic compounds to Earth.</a:t>
          </a:r>
          <a:endParaRPr lang="en-GB" sz="1700" kern="1200" dirty="0"/>
        </a:p>
      </dsp:txBody>
      <dsp:txXfrm>
        <a:off x="32967" y="1489191"/>
        <a:ext cx="8664700" cy="609393"/>
      </dsp:txXfrm>
    </dsp:sp>
    <dsp:sp modelId="{501236F9-66D6-4BB5-A356-5C2E93C0D121}">
      <dsp:nvSpPr>
        <dsp:cNvPr id="0" name=""/>
        <dsp:cNvSpPr/>
      </dsp:nvSpPr>
      <dsp:spPr>
        <a:xfrm>
          <a:off x="0" y="2180512"/>
          <a:ext cx="8730634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D.1.4 Discuss possible locations where conditions would have allowed the synthesis of organic compounds.</a:t>
          </a:r>
          <a:endParaRPr lang="en-GB" sz="1700" kern="1200" dirty="0"/>
        </a:p>
      </dsp:txBody>
      <dsp:txXfrm>
        <a:off x="32967" y="2213479"/>
        <a:ext cx="8664700" cy="609393"/>
      </dsp:txXfrm>
    </dsp:sp>
    <dsp:sp modelId="{75D981F8-72C8-4C62-90D2-808CCF03A0E0}">
      <dsp:nvSpPr>
        <dsp:cNvPr id="0" name=""/>
        <dsp:cNvSpPr/>
      </dsp:nvSpPr>
      <dsp:spPr>
        <a:xfrm>
          <a:off x="0" y="2904799"/>
          <a:ext cx="8730634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D.1.5 Outline two properties of RNA that would have allowed it to play a role in the origin of life.</a:t>
          </a:r>
          <a:endParaRPr lang="en-GB" sz="1700" kern="1200"/>
        </a:p>
      </dsp:txBody>
      <dsp:txXfrm>
        <a:off x="32967" y="2937766"/>
        <a:ext cx="8664700" cy="609393"/>
      </dsp:txXfrm>
    </dsp:sp>
    <dsp:sp modelId="{EB17814B-6DAE-4BAC-9D04-03003D2E8D6E}">
      <dsp:nvSpPr>
        <dsp:cNvPr id="0" name=""/>
        <dsp:cNvSpPr/>
      </dsp:nvSpPr>
      <dsp:spPr>
        <a:xfrm>
          <a:off x="0" y="3629087"/>
          <a:ext cx="8730634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D.1.6 State that living cells may have been preceded by </a:t>
          </a:r>
          <a:r>
            <a:rPr lang="en-GB" sz="1700" kern="1200" dirty="0" err="1" smtClean="0"/>
            <a:t>protobionts</a:t>
          </a:r>
          <a:r>
            <a:rPr lang="en-GB" sz="1700" kern="1200" dirty="0" smtClean="0"/>
            <a:t>, with an internal chemical environment different from their surroundings.</a:t>
          </a:r>
          <a:endParaRPr lang="en-GB" sz="1700" kern="1200" dirty="0"/>
        </a:p>
      </dsp:txBody>
      <dsp:txXfrm>
        <a:off x="32967" y="3662054"/>
        <a:ext cx="8664700" cy="609393"/>
      </dsp:txXfrm>
    </dsp:sp>
    <dsp:sp modelId="{9CB7E731-A82C-4FBA-8D49-B83423C03CE8}">
      <dsp:nvSpPr>
        <dsp:cNvPr id="0" name=""/>
        <dsp:cNvSpPr/>
      </dsp:nvSpPr>
      <dsp:spPr>
        <a:xfrm>
          <a:off x="0" y="4353375"/>
          <a:ext cx="8730634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D.1.7 Outline the contribution of prokaryotes to the creation of an oxygen-rich atmosphere.</a:t>
          </a:r>
          <a:endParaRPr lang="en-GB" sz="1700" kern="1200"/>
        </a:p>
      </dsp:txBody>
      <dsp:txXfrm>
        <a:off x="32967" y="4386342"/>
        <a:ext cx="8664700" cy="609393"/>
      </dsp:txXfrm>
    </dsp:sp>
    <dsp:sp modelId="{A6DB344F-B577-43E3-A329-D10C32574084}">
      <dsp:nvSpPr>
        <dsp:cNvPr id="0" name=""/>
        <dsp:cNvSpPr/>
      </dsp:nvSpPr>
      <dsp:spPr>
        <a:xfrm>
          <a:off x="0" y="5077662"/>
          <a:ext cx="8730634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D.1.8 Discuss the </a:t>
          </a:r>
          <a:r>
            <a:rPr lang="en-GB" sz="1700" kern="1200" dirty="0" err="1" smtClean="0"/>
            <a:t>endosymbiotic</a:t>
          </a:r>
          <a:r>
            <a:rPr lang="en-GB" sz="1700" kern="1200" dirty="0" smtClean="0"/>
            <a:t> theory for the origin of eukaryotes.</a:t>
          </a:r>
          <a:endParaRPr lang="en-GB" sz="1700" kern="1200" dirty="0"/>
        </a:p>
      </dsp:txBody>
      <dsp:txXfrm>
        <a:off x="32967" y="5110629"/>
        <a:ext cx="8664700" cy="60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234ED-CA4C-4D76-96C2-54231BFDA441}">
      <dsp:nvSpPr>
        <dsp:cNvPr id="0" name=""/>
        <dsp:cNvSpPr/>
      </dsp:nvSpPr>
      <dsp:spPr>
        <a:xfrm>
          <a:off x="0" y="5467"/>
          <a:ext cx="6192688" cy="14718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At the end of a week of continuous operation Miller and Urey observed that up to fifteen percent of the carbon was present in the form of </a:t>
          </a:r>
          <a:r>
            <a:rPr lang="en-GB" sz="1700" b="1" kern="1200" smtClean="0"/>
            <a:t>organic compounds</a:t>
          </a:r>
          <a:r>
            <a:rPr lang="en-GB" sz="1700" kern="1200" smtClean="0"/>
            <a:t>. Thirteen of the twenty naturally occurring </a:t>
          </a:r>
          <a:r>
            <a:rPr lang="en-GB" sz="1700" b="1" kern="1200" smtClean="0"/>
            <a:t>amino acids </a:t>
          </a:r>
          <a:r>
            <a:rPr lang="en-GB" sz="1700" kern="1200" smtClean="0"/>
            <a:t>were detected.</a:t>
          </a:r>
          <a:endParaRPr lang="en-GB" sz="1700" kern="1200"/>
        </a:p>
      </dsp:txBody>
      <dsp:txXfrm>
        <a:off x="71850" y="77317"/>
        <a:ext cx="6048988" cy="1328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622E2-607B-40BA-A135-E13327BC6841}">
      <dsp:nvSpPr>
        <dsp:cNvPr id="0" name=""/>
        <dsp:cNvSpPr/>
      </dsp:nvSpPr>
      <dsp:spPr>
        <a:xfrm>
          <a:off x="0" y="130978"/>
          <a:ext cx="4572000" cy="133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/>
            <a:t>The extraterrestrial hypothesis does not address the issue of how life first  originated but shifts it to a planet or comet. However, the advantage is that primitive life or complex organic compounds are only required to have occurred once in a single location and then spread through the galaxy by comets or meteorite</a:t>
          </a:r>
          <a:endParaRPr lang="en-GB" sz="1300" kern="1200"/>
        </a:p>
      </dsp:txBody>
      <dsp:txXfrm>
        <a:off x="65339" y="196317"/>
        <a:ext cx="4441322" cy="1207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067BF-8C42-485B-83C7-88D0A007210B}">
      <dsp:nvSpPr>
        <dsp:cNvPr id="0" name=""/>
        <dsp:cNvSpPr/>
      </dsp:nvSpPr>
      <dsp:spPr>
        <a:xfrm>
          <a:off x="0" y="176"/>
          <a:ext cx="4320480" cy="1089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Summary of all processes</a:t>
          </a:r>
          <a:endParaRPr lang="en-GB" sz="2800" kern="1200" dirty="0"/>
        </a:p>
      </dsp:txBody>
      <dsp:txXfrm>
        <a:off x="53163" y="53339"/>
        <a:ext cx="4214154" cy="9827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067BF-8C42-485B-83C7-88D0A007210B}">
      <dsp:nvSpPr>
        <dsp:cNvPr id="0" name=""/>
        <dsp:cNvSpPr/>
      </dsp:nvSpPr>
      <dsp:spPr>
        <a:xfrm>
          <a:off x="0" y="107"/>
          <a:ext cx="4320480" cy="10891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Summary of all processes</a:t>
          </a:r>
          <a:endParaRPr lang="en-GB" sz="2800" kern="1200" dirty="0"/>
        </a:p>
      </dsp:txBody>
      <dsp:txXfrm>
        <a:off x="53170" y="53277"/>
        <a:ext cx="4214140" cy="982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1/21/2014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1/21/2014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sfp.weebly.com/d1-origin-of-life-on-earth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XGF3XS-yAI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sfp.weebly.com/d1-origin-of-life-on-earth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Option D: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Evolution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D1 Origin of life on Earth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http://3.bp.blogspot.com/-qCDzWYWgSwI/TfCbP_3y-HI/AAAAAAAAAFk/_cfPBkMfH2o/s1600/sh-darw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17827"/>
            <a:ext cx="3528392" cy="29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3189" y="918117"/>
            <a:ext cx="44500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experiments used water, H2O, methane, </a:t>
            </a:r>
            <a:r>
              <a:rPr lang="en-GB" dirty="0" smtClean="0"/>
              <a:t>CH4, ammonia</a:t>
            </a:r>
            <a:r>
              <a:rPr lang="en-GB" dirty="0"/>
              <a:t>, NH3 and hydrogen, H2.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chemicals </a:t>
            </a:r>
            <a:r>
              <a:rPr lang="en-GB" dirty="0" smtClean="0"/>
              <a:t>were sealed </a:t>
            </a:r>
            <a:r>
              <a:rPr lang="en-GB" dirty="0"/>
              <a:t>inside sterile glass tubes and flasks </a:t>
            </a:r>
            <a:r>
              <a:rPr lang="en-GB" dirty="0" smtClean="0"/>
              <a:t>connected together </a:t>
            </a:r>
            <a:r>
              <a:rPr lang="en-GB" dirty="0"/>
              <a:t>in a loop, with one flask containing water </a:t>
            </a:r>
            <a:r>
              <a:rPr lang="en-GB" dirty="0" smtClean="0"/>
              <a:t>and another </a:t>
            </a:r>
            <a:r>
              <a:rPr lang="en-GB" dirty="0"/>
              <a:t>with a pair of electrodes.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water was </a:t>
            </a:r>
            <a:r>
              <a:rPr lang="en-GB" dirty="0" smtClean="0"/>
              <a:t>heated to </a:t>
            </a:r>
            <a:r>
              <a:rPr lang="en-GB" dirty="0"/>
              <a:t>produce steam and sparks were produced between </a:t>
            </a:r>
            <a:r>
              <a:rPr lang="en-GB" dirty="0" smtClean="0"/>
              <a:t>the electrodes </a:t>
            </a:r>
            <a:r>
              <a:rPr lang="en-GB" dirty="0"/>
              <a:t>to simulate lightning.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mixture was </a:t>
            </a:r>
            <a:r>
              <a:rPr lang="en-GB" dirty="0" smtClean="0"/>
              <a:t>cooled so </a:t>
            </a:r>
            <a:r>
              <a:rPr lang="en-GB" dirty="0"/>
              <a:t>that the water could condense and trickle back into </a:t>
            </a:r>
            <a:r>
              <a:rPr lang="en-GB" dirty="0" smtClean="0"/>
              <a:t>the first </a:t>
            </a:r>
            <a:r>
              <a:rPr lang="en-GB" dirty="0"/>
              <a:t>flask in a continuous cycle.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3052" y="116632"/>
            <a:ext cx="8730634" cy="675327"/>
            <a:chOff x="0" y="731937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731937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967" y="764904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smtClean="0"/>
                <a:t>D.1.2 Outline the experiments of Miller and Urey into the origin of organic compounds.</a:t>
              </a:r>
              <a:endParaRPr lang="en-GB" sz="1700" kern="1200"/>
            </a:p>
          </p:txBody>
        </p:sp>
      </p:grpSp>
      <p:pic>
        <p:nvPicPr>
          <p:cNvPr id="9220" name="Picture 4" descr="http://www.blc.arizona.edu/courses/schaffer/182/Urey-Miller-tex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1" b="3194"/>
          <a:stretch/>
        </p:blipFill>
        <p:spPr bwMode="auto">
          <a:xfrm>
            <a:off x="4673206" y="908720"/>
            <a:ext cx="4320480" cy="556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83831085"/>
              </p:ext>
            </p:extLst>
          </p:nvPr>
        </p:nvGraphicFramePr>
        <p:xfrm>
          <a:off x="2951312" y="5379506"/>
          <a:ext cx="6192688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00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6683" y="116632"/>
            <a:ext cx="8730634" cy="675327"/>
            <a:chOff x="0" y="1456224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456224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967" y="1489191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smtClean="0"/>
                <a:t>D.1.3 State that comets may have delivered organic compounds to Earth.</a:t>
              </a:r>
              <a:endParaRPr lang="en-GB" sz="1700" kern="12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2617" y="1034519"/>
            <a:ext cx="4128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/>
              <a:t>Panspermia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000" dirty="0" smtClean="0"/>
              <a:t>Pan (everywhere) Sperm (seed)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239650" y="2132856"/>
            <a:ext cx="8037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Panspermia</a:t>
            </a:r>
            <a:r>
              <a:rPr lang="en-GB" dirty="0"/>
              <a:t> is the hypothesis that life on Earth </a:t>
            </a:r>
            <a:r>
              <a:rPr lang="en-GB" dirty="0" smtClean="0"/>
              <a:t>may have </a:t>
            </a:r>
            <a:r>
              <a:rPr lang="en-GB" dirty="0"/>
              <a:t>originated by the introduction of </a:t>
            </a:r>
            <a:r>
              <a:rPr lang="en-GB" b="1" dirty="0"/>
              <a:t>complex </a:t>
            </a:r>
            <a:r>
              <a:rPr lang="en-GB" b="1" dirty="0" smtClean="0"/>
              <a:t>organic chemicals </a:t>
            </a:r>
            <a:r>
              <a:rPr lang="en-GB" dirty="0"/>
              <a:t>or even bacteria </a:t>
            </a:r>
            <a:r>
              <a:rPr lang="en-GB" b="1" dirty="0"/>
              <a:t>via comets</a:t>
            </a:r>
            <a:r>
              <a:rPr lang="en-GB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649" y="3138053"/>
            <a:ext cx="8664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Recent evidence </a:t>
            </a:r>
            <a:r>
              <a:rPr lang="en-GB" dirty="0" smtClean="0"/>
              <a:t>suggests that </a:t>
            </a:r>
            <a:r>
              <a:rPr lang="en-GB" dirty="0"/>
              <a:t>some bacteria and archaebacteria </a:t>
            </a:r>
            <a:r>
              <a:rPr lang="en-GB" dirty="0" smtClean="0"/>
              <a:t>are </a:t>
            </a:r>
            <a:r>
              <a:rPr lang="en-GB" b="1" dirty="0" smtClean="0"/>
              <a:t>very </a:t>
            </a:r>
            <a:r>
              <a:rPr lang="en-GB" b="1" dirty="0"/>
              <a:t>resistance to extreme conditions </a:t>
            </a:r>
            <a:r>
              <a:rPr lang="en-GB" dirty="0"/>
              <a:t>and may be able </a:t>
            </a:r>
            <a:r>
              <a:rPr lang="en-GB" dirty="0" smtClean="0"/>
              <a:t>to survive </a:t>
            </a:r>
            <a:r>
              <a:rPr lang="en-GB" dirty="0"/>
              <a:t>for long periods of time, even perhaps in </a:t>
            </a:r>
            <a:r>
              <a:rPr lang="en-GB" dirty="0" smtClean="0"/>
              <a:t>deep space.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72617" y="4358598"/>
            <a:ext cx="866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Semi-dormant bacteria found in </a:t>
            </a:r>
            <a:r>
              <a:rPr lang="en-GB" b="1" dirty="0"/>
              <a:t>ice cores </a:t>
            </a:r>
            <a:r>
              <a:rPr lang="en-GB" b="1" dirty="0" smtClean="0"/>
              <a:t>deep beneath </a:t>
            </a:r>
            <a:r>
              <a:rPr lang="en-GB" b="1" dirty="0"/>
              <a:t>Antarctica </a:t>
            </a:r>
            <a:r>
              <a:rPr lang="en-GB" dirty="0"/>
              <a:t>suggest that bacterial </a:t>
            </a:r>
            <a:r>
              <a:rPr lang="en-GB" dirty="0" smtClean="0"/>
              <a:t>endospores might </a:t>
            </a:r>
            <a:r>
              <a:rPr lang="en-GB" dirty="0"/>
              <a:t>survive on the surface of icy comets.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2617" y="5020665"/>
            <a:ext cx="866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Cosmic radiation in deep space may provide the energy </a:t>
            </a:r>
            <a:r>
              <a:rPr lang="en-GB" dirty="0" smtClean="0"/>
              <a:t>to form </a:t>
            </a:r>
            <a:r>
              <a:rPr lang="en-GB" dirty="0"/>
              <a:t>complex organic molecules.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9155" y="5805264"/>
            <a:ext cx="8381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shower of comets about four </a:t>
            </a:r>
            <a:r>
              <a:rPr lang="en-GB" dirty="0" smtClean="0"/>
              <a:t>thousand million </a:t>
            </a:r>
            <a:r>
              <a:rPr lang="en-GB" dirty="0"/>
              <a:t>years ago could have introduced complex </a:t>
            </a:r>
            <a:r>
              <a:rPr lang="en-GB" dirty="0" smtClean="0"/>
              <a:t>organic molecules </a:t>
            </a:r>
            <a:r>
              <a:rPr lang="en-GB" dirty="0"/>
              <a:t>and water to the Earth and initiated </a:t>
            </a:r>
            <a:r>
              <a:rPr lang="en-GB" dirty="0" smtClean="0"/>
              <a:t>chemical evolution</a:t>
            </a:r>
            <a:r>
              <a:rPr lang="en-GB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2320" y="12653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1" grpId="0"/>
      <p:bldP spid="12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3716" y="188640"/>
            <a:ext cx="8730634" cy="675327"/>
            <a:chOff x="0" y="2180512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180512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967" y="2213479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D.1.4 Discuss possible locations where conditions would have allowed the synthesis of organic compounds.</a:t>
              </a:r>
              <a:endParaRPr lang="en-GB" sz="17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4727" y="1124744"/>
            <a:ext cx="8547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One of the difficulties faced by the chemical </a:t>
            </a:r>
            <a:r>
              <a:rPr lang="en-GB" dirty="0" smtClean="0"/>
              <a:t>soup theory </a:t>
            </a:r>
            <a:r>
              <a:rPr lang="en-GB" dirty="0"/>
              <a:t>is to explain how amino acids and </a:t>
            </a:r>
            <a:r>
              <a:rPr lang="en-GB" dirty="0" smtClean="0"/>
              <a:t>nucleotides polymerised </a:t>
            </a:r>
            <a:r>
              <a:rPr lang="en-GB" dirty="0"/>
              <a:t>to form proteins and nucleic acids.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06683" y="2204864"/>
            <a:ext cx="8580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 researchers believe that the </a:t>
            </a:r>
            <a:r>
              <a:rPr lang="en-GB" b="1" dirty="0"/>
              <a:t>first cellular </a:t>
            </a:r>
            <a:r>
              <a:rPr lang="en-GB" b="1" dirty="0" smtClean="0"/>
              <a:t>organisms evolved </a:t>
            </a:r>
            <a:r>
              <a:rPr lang="en-GB" b="1" dirty="0"/>
              <a:t>inside black smokers</a:t>
            </a:r>
            <a:r>
              <a:rPr lang="en-GB" dirty="0"/>
              <a:t> </a:t>
            </a:r>
            <a:r>
              <a:rPr lang="en-GB" dirty="0" smtClean="0"/>
              <a:t>(oceanic vents) located </a:t>
            </a:r>
            <a:r>
              <a:rPr lang="en-GB" dirty="0"/>
              <a:t>on seafloors. </a:t>
            </a:r>
            <a:r>
              <a:rPr lang="en-GB" dirty="0" smtClean="0"/>
              <a:t>They are </a:t>
            </a:r>
            <a:r>
              <a:rPr lang="en-GB" dirty="0"/>
              <a:t>a type of hydrothermal vent where </a:t>
            </a:r>
            <a:r>
              <a:rPr lang="en-GB" dirty="0" smtClean="0"/>
              <a:t>superheated water </a:t>
            </a:r>
            <a:r>
              <a:rPr lang="en-GB" dirty="0"/>
              <a:t>from the Earth’s crust enters the ocean floor. </a:t>
            </a:r>
            <a:endParaRPr lang="en-GB" dirty="0" smtClean="0"/>
          </a:p>
        </p:txBody>
      </p:sp>
      <p:pic>
        <p:nvPicPr>
          <p:cNvPr id="1026" name="Picture 2" descr="http://mail.colonial.net/~hkaiter/animalimages/Hydrothermal_v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00" y="3286218"/>
            <a:ext cx="4525900" cy="32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6462" y="39330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It is rich in dissolved </a:t>
            </a:r>
            <a:r>
              <a:rPr lang="en-GB" dirty="0" err="1"/>
              <a:t>sulfides</a:t>
            </a:r>
            <a:r>
              <a:rPr lang="en-GB" dirty="0"/>
              <a:t> which crystallise to form a black chimney around each vent. The vents may have provided a suitable environment for the </a:t>
            </a:r>
            <a:r>
              <a:rPr lang="en-GB" b="1" dirty="0"/>
              <a:t>formation and concentration of biological polymers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5981417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hlinkClick r:id="rId3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3716" y="188640"/>
            <a:ext cx="8730634" cy="675327"/>
            <a:chOff x="0" y="2180512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180512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967" y="2213479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D.1.4 Discuss possible locations where conditions would have allowed the synthesis of organic compounds.</a:t>
              </a:r>
              <a:endParaRPr lang="en-GB" sz="17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20973" y="98072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Volcanoes </a:t>
            </a:r>
            <a:r>
              <a:rPr lang="en-GB" dirty="0"/>
              <a:t>may have also played an important role </a:t>
            </a:r>
            <a:r>
              <a:rPr lang="en-GB" dirty="0" smtClean="0"/>
              <a:t>in the </a:t>
            </a:r>
            <a:r>
              <a:rPr lang="en-GB" dirty="0"/>
              <a:t>origin of life by fixing nitrogen </a:t>
            </a:r>
            <a:r>
              <a:rPr lang="en-GB" i="1" dirty="0"/>
              <a:t>(see Topic F.2.1</a:t>
            </a:r>
            <a:r>
              <a:rPr lang="en-GB" i="1" dirty="0" smtClean="0"/>
              <a:t>.). </a:t>
            </a:r>
            <a:r>
              <a:rPr lang="en-GB" dirty="0" smtClean="0"/>
              <a:t>Researchers </a:t>
            </a:r>
            <a:r>
              <a:rPr lang="en-GB" dirty="0"/>
              <a:t>have measured the composition of </a:t>
            </a:r>
            <a:r>
              <a:rPr lang="en-GB" dirty="0" smtClean="0"/>
              <a:t>gases above </a:t>
            </a:r>
            <a:r>
              <a:rPr lang="en-GB" dirty="0"/>
              <a:t>hot lava lakes and found that there was a </a:t>
            </a:r>
            <a:r>
              <a:rPr lang="en-GB" dirty="0" smtClean="0"/>
              <a:t>higher than </a:t>
            </a:r>
            <a:r>
              <a:rPr lang="en-GB" dirty="0"/>
              <a:t>average level of </a:t>
            </a:r>
            <a:r>
              <a:rPr lang="en-GB" b="1" dirty="0"/>
              <a:t>fixed nitrogen</a:t>
            </a:r>
            <a:r>
              <a:rPr lang="en-GB" dirty="0"/>
              <a:t>. Volcanoes may </a:t>
            </a:r>
            <a:r>
              <a:rPr lang="en-GB" dirty="0" smtClean="0"/>
              <a:t>have been </a:t>
            </a:r>
            <a:r>
              <a:rPr lang="en-GB" dirty="0"/>
              <a:t>as important as lightning in fixing nitrogen for </a:t>
            </a:r>
            <a:r>
              <a:rPr lang="en-GB" dirty="0" smtClean="0"/>
              <a:t>use by </a:t>
            </a:r>
            <a:r>
              <a:rPr lang="en-GB" dirty="0"/>
              <a:t>the </a:t>
            </a:r>
            <a:r>
              <a:rPr lang="en-GB" dirty="0" smtClean="0"/>
              <a:t>earliest bacteria</a:t>
            </a:r>
            <a:r>
              <a:rPr lang="en-GB" dirty="0"/>
              <a:t>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9" y="2735054"/>
            <a:ext cx="6912768" cy="36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2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3716" y="188640"/>
            <a:ext cx="8730634" cy="675327"/>
            <a:chOff x="0" y="2180512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180512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967" y="2213479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D.1.4 Discuss possible locations where conditions would have allowed the synthesis of organic compounds.</a:t>
              </a:r>
              <a:endParaRPr lang="en-GB" sz="17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21884" y="863967"/>
            <a:ext cx="86976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 alternative to abiogenesis (generation of life </a:t>
            </a:r>
            <a:r>
              <a:rPr lang="en-GB" dirty="0" smtClean="0"/>
              <a:t>from chemicals</a:t>
            </a:r>
            <a:r>
              <a:rPr lang="en-GB" dirty="0"/>
              <a:t>) on Earth is the hypothesis that primitive </a:t>
            </a:r>
            <a:r>
              <a:rPr lang="en-GB" dirty="0" smtClean="0"/>
              <a:t>life may </a:t>
            </a:r>
            <a:r>
              <a:rPr lang="en-GB" dirty="0"/>
              <a:t>have originally formed extra terrestrially, either </a:t>
            </a:r>
            <a:r>
              <a:rPr lang="en-GB" dirty="0" smtClean="0"/>
              <a:t>in space </a:t>
            </a:r>
            <a:r>
              <a:rPr lang="en-GB" dirty="0"/>
              <a:t>or on a nearby planet, for example, Mars.</a:t>
            </a:r>
            <a:r>
              <a:rPr lang="en-GB" b="1" dirty="0"/>
              <a:t> </a:t>
            </a:r>
            <a:r>
              <a:rPr lang="en-GB" b="1" dirty="0" smtClean="0"/>
              <a:t>Organic compounds </a:t>
            </a:r>
            <a:r>
              <a:rPr lang="en-GB" b="1" dirty="0"/>
              <a:t>are relatively common in space</a:t>
            </a:r>
            <a:r>
              <a:rPr lang="en-GB" dirty="0"/>
              <a:t>, especially </a:t>
            </a:r>
            <a:r>
              <a:rPr lang="en-GB" dirty="0" smtClean="0"/>
              <a:t>in the </a:t>
            </a:r>
            <a:r>
              <a:rPr lang="en-GB" dirty="0"/>
              <a:t>outer solar system where they are not evaporated </a:t>
            </a:r>
            <a:r>
              <a:rPr lang="en-GB" dirty="0" smtClean="0"/>
              <a:t>by solar </a:t>
            </a:r>
            <a:r>
              <a:rPr lang="en-GB" dirty="0"/>
              <a:t>heating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An alternative hypothesis is the suggestion that </a:t>
            </a:r>
            <a:r>
              <a:rPr lang="en-GB" b="1" dirty="0" smtClean="0"/>
              <a:t>life originated on </a:t>
            </a:r>
            <a:r>
              <a:rPr lang="en-GB" b="1" dirty="0"/>
              <a:t>Mars</a:t>
            </a:r>
            <a:r>
              <a:rPr lang="en-GB" dirty="0"/>
              <a:t>. Due to its smaller size Mars </a:t>
            </a:r>
            <a:r>
              <a:rPr lang="en-GB" dirty="0" smtClean="0"/>
              <a:t>cooled down </a:t>
            </a:r>
            <a:r>
              <a:rPr lang="en-GB" dirty="0"/>
              <a:t>more quickly which might have allowed </a:t>
            </a:r>
            <a:r>
              <a:rPr lang="en-GB" dirty="0" smtClean="0"/>
              <a:t>prebiotic evolution </a:t>
            </a:r>
            <a:r>
              <a:rPr lang="en-GB" dirty="0"/>
              <a:t>to occur while the Earth was too hot</a:t>
            </a:r>
            <a:r>
              <a:rPr lang="en-GB" dirty="0" smtClean="0"/>
              <a:t>. </a:t>
            </a:r>
            <a:r>
              <a:rPr lang="en-GB" dirty="0"/>
              <a:t>Evolution on </a:t>
            </a:r>
            <a:r>
              <a:rPr lang="en-GB" dirty="0" smtClean="0"/>
              <a:t>Mars may </a:t>
            </a:r>
            <a:r>
              <a:rPr lang="en-GB" dirty="0"/>
              <a:t>have stopped when it lost its atmosphere due </a:t>
            </a:r>
            <a:r>
              <a:rPr lang="en-GB" dirty="0" smtClean="0"/>
              <a:t>to low </a:t>
            </a:r>
            <a:r>
              <a:rPr lang="en-GB" dirty="0"/>
              <a:t>volcanic activity.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There is little direct evidence </a:t>
            </a:r>
            <a:r>
              <a:rPr lang="en-GB" dirty="0" smtClean="0"/>
              <a:t>for this extra-terrestrial </a:t>
            </a:r>
            <a:r>
              <a:rPr lang="en-GB" dirty="0"/>
              <a:t>hypothesis, but Martian </a:t>
            </a:r>
            <a:r>
              <a:rPr lang="en-GB" dirty="0" smtClean="0"/>
              <a:t>meteorites (possibly </a:t>
            </a:r>
            <a:r>
              <a:rPr lang="en-GB" dirty="0"/>
              <a:t>containing remains of fossilised bacteria) </a:t>
            </a:r>
            <a:r>
              <a:rPr lang="en-GB" dirty="0" smtClean="0"/>
              <a:t>have been </a:t>
            </a:r>
            <a:r>
              <a:rPr lang="en-GB" dirty="0"/>
              <a:t>found in Antarctica.</a:t>
            </a:r>
            <a:endParaRPr lang="en-GB" dirty="0"/>
          </a:p>
        </p:txBody>
      </p:sp>
      <p:pic>
        <p:nvPicPr>
          <p:cNvPr id="2050" name="Picture 2" descr="http://www.crazywebsite.com/Website-Clipart-Pictures-Videos/Alien-Visitors-Spacecraft-UFO-Sightings-UAP-Flying-Saucers/ani-3d-Funny_Green_Alien_Walking-1m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57675"/>
            <a:ext cx="25812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4728667"/>
              </p:ext>
            </p:extLst>
          </p:nvPr>
        </p:nvGraphicFramePr>
        <p:xfrm>
          <a:off x="4164291" y="4757618"/>
          <a:ext cx="4572000" cy="16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54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9650" y="188640"/>
            <a:ext cx="8730634" cy="675327"/>
            <a:chOff x="0" y="2904799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904799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967" y="2937766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D.1.5 Outline two properties of RNA that would have allowed it to play a role in the origin of life.</a:t>
              </a:r>
              <a:endParaRPr lang="en-GB" sz="17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39650" y="1052736"/>
            <a:ext cx="86976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number of researchers believe that </a:t>
            </a:r>
            <a:r>
              <a:rPr lang="en-GB" b="1" dirty="0"/>
              <a:t>RNA</a:t>
            </a:r>
            <a:r>
              <a:rPr lang="en-GB" dirty="0"/>
              <a:t> may </a:t>
            </a:r>
            <a:r>
              <a:rPr lang="en-GB" dirty="0" smtClean="0"/>
              <a:t>have played </a:t>
            </a:r>
            <a:r>
              <a:rPr lang="en-GB" dirty="0"/>
              <a:t>an important role in the origin of life by </a:t>
            </a:r>
            <a:r>
              <a:rPr lang="en-GB" dirty="0" smtClean="0"/>
              <a:t>acting as </a:t>
            </a:r>
            <a:r>
              <a:rPr lang="en-GB" dirty="0"/>
              <a:t>the first molecule capable of replication. The </a:t>
            </a:r>
            <a:r>
              <a:rPr lang="en-GB" b="1" dirty="0" smtClean="0"/>
              <a:t>RNA World </a:t>
            </a:r>
            <a:r>
              <a:rPr lang="en-GB" b="1" dirty="0"/>
              <a:t>hypothesis </a:t>
            </a:r>
            <a:r>
              <a:rPr lang="en-GB" dirty="0"/>
              <a:t>is supported by RNA’s ability to </a:t>
            </a:r>
            <a:r>
              <a:rPr lang="en-GB" dirty="0" smtClean="0"/>
              <a:t>behave like </a:t>
            </a:r>
            <a:r>
              <a:rPr lang="en-GB" dirty="0"/>
              <a:t>DNA and Ribozymes are naturally occurring small sequences </a:t>
            </a:r>
            <a:r>
              <a:rPr lang="en-GB" dirty="0" smtClean="0"/>
              <a:t>of RNA </a:t>
            </a:r>
            <a:r>
              <a:rPr lang="en-GB" dirty="0"/>
              <a:t>that can act as enzymes, either on themselves </a:t>
            </a:r>
            <a:r>
              <a:rPr lang="en-GB" dirty="0" smtClean="0"/>
              <a:t>or other </a:t>
            </a:r>
            <a:r>
              <a:rPr lang="en-GB" dirty="0"/>
              <a:t>RNA molecules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A </a:t>
            </a:r>
            <a:r>
              <a:rPr lang="en-GB" dirty="0"/>
              <a:t>range of artificial ribozymes </a:t>
            </a:r>
            <a:r>
              <a:rPr lang="en-GB" dirty="0" smtClean="0"/>
              <a:t>have been chemically </a:t>
            </a:r>
            <a:r>
              <a:rPr lang="en-GB" dirty="0"/>
              <a:t>synthesised and some have been </a:t>
            </a:r>
            <a:r>
              <a:rPr lang="en-GB" dirty="0" smtClean="0"/>
              <a:t>shown to </a:t>
            </a:r>
            <a:r>
              <a:rPr lang="en-GB" dirty="0"/>
              <a:t>perform some of the reactions of RNA </a:t>
            </a:r>
            <a:r>
              <a:rPr lang="en-GB" dirty="0" smtClean="0"/>
              <a:t>replication such </a:t>
            </a:r>
            <a:r>
              <a:rPr lang="en-GB" dirty="0"/>
              <a:t>as polymerising nucleotides using ATP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098" name="Picture 2" descr="http://upload.wikimedia.org/wikipedia/commons/d/dc/EcoRV_1R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6074510" cy="425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7179" y="1040947"/>
            <a:ext cx="8640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RNA molecules were perhaps capable </a:t>
            </a:r>
            <a:r>
              <a:rPr lang="en-GB" dirty="0" smtClean="0"/>
              <a:t>of </a:t>
            </a:r>
            <a:r>
              <a:rPr lang="en-GB" b="1" dirty="0" smtClean="0"/>
              <a:t>generating </a:t>
            </a:r>
            <a:r>
              <a:rPr lang="en-GB" b="1" dirty="0"/>
              <a:t>the first proteins</a:t>
            </a:r>
            <a:r>
              <a:rPr lang="en-GB" dirty="0"/>
              <a:t>. Eventually RNA was </a:t>
            </a:r>
            <a:r>
              <a:rPr lang="en-GB" dirty="0" smtClean="0"/>
              <a:t>replaced by </a:t>
            </a:r>
            <a:r>
              <a:rPr lang="en-GB" dirty="0"/>
              <a:t>DNA and enzymes to take over the storage of </a:t>
            </a:r>
            <a:r>
              <a:rPr lang="en-GB" dirty="0" smtClean="0"/>
              <a:t>genetic information </a:t>
            </a:r>
            <a:r>
              <a:rPr lang="en-GB" dirty="0"/>
              <a:t>and enzymatic functions.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39650" y="188640"/>
            <a:ext cx="8730634" cy="675327"/>
            <a:chOff x="0" y="2904799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904799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967" y="2937766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D.1.5 Outline two properties of RNA that would have allowed it to play a role in the origin of life.</a:t>
              </a:r>
              <a:endParaRPr lang="en-GB" sz="17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84898" y="2073028"/>
            <a:ext cx="8640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Evolution via natural selection </a:t>
            </a:r>
            <a:r>
              <a:rPr lang="en-GB" dirty="0"/>
              <a:t>can only occur </a:t>
            </a:r>
            <a:r>
              <a:rPr lang="en-GB" dirty="0" smtClean="0"/>
              <a:t>on molecules </a:t>
            </a:r>
            <a:r>
              <a:rPr lang="en-GB" dirty="0"/>
              <a:t>that exhibit the properties of </a:t>
            </a:r>
            <a:r>
              <a:rPr lang="en-GB" b="1" dirty="0" smtClean="0"/>
              <a:t>variation and </a:t>
            </a:r>
            <a:r>
              <a:rPr lang="en-GB" b="1" dirty="0"/>
              <a:t>heredity</a:t>
            </a:r>
            <a:r>
              <a:rPr lang="en-GB" dirty="0"/>
              <a:t>.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300711" y="3068960"/>
            <a:ext cx="4608512" cy="3528392"/>
            <a:chOff x="2339752" y="3068960"/>
            <a:chExt cx="4320478" cy="3240360"/>
          </a:xfrm>
        </p:grpSpPr>
        <p:pic>
          <p:nvPicPr>
            <p:cNvPr id="5122" name="Picture 2" descr="http://stream1.gifsoup.com/view6/2272485/homer-evolution-o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068960"/>
              <a:ext cx="4320478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339752" y="5877272"/>
              <a:ext cx="432047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299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3716" y="75182"/>
            <a:ext cx="8730634" cy="675327"/>
            <a:chOff x="0" y="3629087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3629087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967" y="3662054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D.1.6 State that living cells may have been preceded by </a:t>
              </a:r>
              <a:r>
                <a:rPr lang="en-GB" sz="1700" kern="1200" dirty="0" err="1" smtClean="0"/>
                <a:t>protobionts</a:t>
              </a:r>
              <a:r>
                <a:rPr lang="en-GB" sz="1700" kern="1200" smtClean="0"/>
                <a:t>, with an internal chemical environment different from their surroundings.</a:t>
              </a:r>
              <a:endParaRPr lang="en-GB" sz="17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06683" y="1124744"/>
            <a:ext cx="8664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Over millions of years, the complexity of </a:t>
            </a:r>
            <a:r>
              <a:rPr lang="en-GB" dirty="0" smtClean="0"/>
              <a:t>organic compounds </a:t>
            </a:r>
            <a:r>
              <a:rPr lang="en-GB" dirty="0"/>
              <a:t>in the primeval soup gradually </a:t>
            </a:r>
            <a:r>
              <a:rPr lang="en-GB" dirty="0" smtClean="0"/>
              <a:t>increased. In </a:t>
            </a:r>
            <a:r>
              <a:rPr lang="en-GB" dirty="0"/>
              <a:t>warm concentrated solutions the amino acids,</a:t>
            </a:r>
          </a:p>
          <a:p>
            <a:r>
              <a:rPr lang="en-GB" dirty="0" err="1"/>
              <a:t>monosaccharides</a:t>
            </a:r>
            <a:r>
              <a:rPr lang="en-GB" dirty="0"/>
              <a:t> and nucleotides would have </a:t>
            </a:r>
            <a:r>
              <a:rPr lang="en-GB" dirty="0" smtClean="0"/>
              <a:t>undergone a </a:t>
            </a:r>
            <a:r>
              <a:rPr lang="en-GB" dirty="0"/>
              <a:t>process of polymerisation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When </a:t>
            </a:r>
            <a:r>
              <a:rPr lang="en-GB" b="1" dirty="0"/>
              <a:t>protein </a:t>
            </a:r>
            <a:r>
              <a:rPr lang="en-GB" b="1" dirty="0" err="1"/>
              <a:t>coacervates</a:t>
            </a:r>
            <a:r>
              <a:rPr lang="en-GB" b="1" dirty="0"/>
              <a:t> </a:t>
            </a:r>
            <a:r>
              <a:rPr lang="en-GB" dirty="0" smtClean="0"/>
              <a:t>( a small spherical droplet of organic molecules) are </a:t>
            </a:r>
            <a:r>
              <a:rPr lang="en-GB" dirty="0"/>
              <a:t>heated in water </a:t>
            </a:r>
            <a:r>
              <a:rPr lang="en-GB" dirty="0" smtClean="0"/>
              <a:t>to 130 </a:t>
            </a:r>
            <a:r>
              <a:rPr lang="en-GB" dirty="0"/>
              <a:t>- 180 °C they </a:t>
            </a:r>
            <a:r>
              <a:rPr lang="en-GB" b="1" dirty="0"/>
              <a:t>form a boundary </a:t>
            </a:r>
            <a:r>
              <a:rPr lang="en-GB" dirty="0"/>
              <a:t>which resembles a </a:t>
            </a:r>
            <a:r>
              <a:rPr lang="en-GB" dirty="0" smtClean="0"/>
              <a:t>cell membrane</a:t>
            </a:r>
            <a:r>
              <a:rPr lang="en-GB" dirty="0"/>
              <a:t>, although it lacks phospholipids. They can </a:t>
            </a:r>
            <a:r>
              <a:rPr lang="en-GB" dirty="0" smtClean="0"/>
              <a:t>also grow </a:t>
            </a:r>
            <a:r>
              <a:rPr lang="en-GB" dirty="0"/>
              <a:t>by </a:t>
            </a:r>
            <a:r>
              <a:rPr lang="en-GB" b="1" dirty="0"/>
              <a:t>absorbing protein from the surrounding </a:t>
            </a:r>
            <a:r>
              <a:rPr lang="en-GB" dirty="0" smtClean="0"/>
              <a:t>solution and </a:t>
            </a:r>
            <a:r>
              <a:rPr lang="en-GB" dirty="0"/>
              <a:t>then </a:t>
            </a:r>
            <a:r>
              <a:rPr lang="en-GB" b="1" dirty="0"/>
              <a:t>splitting </a:t>
            </a:r>
            <a:r>
              <a:rPr lang="en-GB" dirty="0"/>
              <a:t>when a certain size is reached.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06683" y="4284956"/>
            <a:ext cx="8664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first precursors to cells, known as </a:t>
            </a:r>
            <a:r>
              <a:rPr lang="en-GB" b="1" dirty="0" err="1">
                <a:solidFill>
                  <a:srgbClr val="FF0000"/>
                </a:solidFill>
              </a:rPr>
              <a:t>protobionts</a:t>
            </a:r>
            <a:r>
              <a:rPr lang="en-GB" dirty="0"/>
              <a:t>, </a:t>
            </a:r>
            <a:r>
              <a:rPr lang="en-GB" dirty="0" smtClean="0"/>
              <a:t>may have </a:t>
            </a:r>
            <a:r>
              <a:rPr lang="en-GB" dirty="0"/>
              <a:t>evolved from </a:t>
            </a:r>
            <a:r>
              <a:rPr lang="en-GB" dirty="0" err="1"/>
              <a:t>coacervate</a:t>
            </a:r>
            <a:r>
              <a:rPr lang="en-GB" dirty="0"/>
              <a:t> droplets which </a:t>
            </a:r>
            <a:r>
              <a:rPr lang="en-GB" dirty="0" smtClean="0"/>
              <a:t>contained polynucleotides </a:t>
            </a:r>
            <a:r>
              <a:rPr lang="en-GB" dirty="0"/>
              <a:t>(DNA or more likely RNA). </a:t>
            </a:r>
            <a:r>
              <a:rPr lang="en-GB" dirty="0" smtClean="0"/>
              <a:t>RNA molecules </a:t>
            </a:r>
            <a:r>
              <a:rPr lang="en-GB" dirty="0"/>
              <a:t>may have </a:t>
            </a:r>
            <a:r>
              <a:rPr lang="en-GB" b="1" dirty="0"/>
              <a:t>evolved the ability to direct </a:t>
            </a:r>
            <a:r>
              <a:rPr lang="en-GB" b="1" dirty="0" smtClean="0"/>
              <a:t>the assembly </a:t>
            </a:r>
            <a:r>
              <a:rPr lang="en-GB" b="1" dirty="0"/>
              <a:t>of amino acids into proteins</a:t>
            </a:r>
            <a:r>
              <a:rPr lang="en-GB" dirty="0"/>
              <a:t>. Once a </a:t>
            </a:r>
            <a:r>
              <a:rPr lang="en-GB" b="1" dirty="0" smtClean="0"/>
              <a:t>simple genetic </a:t>
            </a:r>
            <a:r>
              <a:rPr lang="en-GB" b="1" dirty="0"/>
              <a:t>code </a:t>
            </a:r>
            <a:r>
              <a:rPr lang="en-GB" dirty="0"/>
              <a:t>was established this allowed the </a:t>
            </a:r>
            <a:r>
              <a:rPr lang="en-GB" dirty="0" err="1" smtClean="0"/>
              <a:t>coacervate</a:t>
            </a:r>
            <a:r>
              <a:rPr lang="en-GB" dirty="0" smtClean="0"/>
              <a:t> to </a:t>
            </a:r>
            <a:r>
              <a:rPr lang="en-GB" b="1" dirty="0"/>
              <a:t>perform the major processes of life</a:t>
            </a:r>
            <a:r>
              <a:rPr lang="en-GB" dirty="0"/>
              <a:t>. Presumably, </a:t>
            </a:r>
            <a:r>
              <a:rPr lang="en-GB" dirty="0" smtClean="0"/>
              <a:t>a primitive </a:t>
            </a:r>
            <a:r>
              <a:rPr lang="en-GB" dirty="0"/>
              <a:t>process of enzyme-controlled binary </a:t>
            </a:r>
            <a:r>
              <a:rPr lang="en-GB" dirty="0" smtClean="0"/>
              <a:t>fission evolved</a:t>
            </a:r>
            <a:r>
              <a:rPr lang="en-GB" dirty="0"/>
              <a:t>. The first true cells are believed to have </a:t>
            </a:r>
            <a:r>
              <a:rPr lang="en-GB" dirty="0" smtClean="0"/>
              <a:t>been </a:t>
            </a:r>
            <a:r>
              <a:rPr lang="en-GB" b="1" dirty="0" smtClean="0"/>
              <a:t>heterotrophic </a:t>
            </a:r>
            <a:r>
              <a:rPr lang="en-GB" b="1" dirty="0"/>
              <a:t>and anaerobic</a:t>
            </a:r>
            <a:r>
              <a:rPr lang="en-GB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6146" name="Picture 2" descr="http://www.bio.miami.edu/~cmallery/150/life/protobionts.SAsep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57"/>
          <a:stretch/>
        </p:blipFill>
        <p:spPr bwMode="auto">
          <a:xfrm>
            <a:off x="104520" y="1484784"/>
            <a:ext cx="895221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3716" y="75182"/>
            <a:ext cx="8730634" cy="675327"/>
            <a:chOff x="0" y="3629087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629087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967" y="3662054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D.1.6 State that living cells may have been preceded by </a:t>
              </a:r>
              <a:r>
                <a:rPr lang="en-GB" sz="1700" kern="1200" dirty="0" err="1" smtClean="0"/>
                <a:t>protobionts</a:t>
              </a:r>
              <a:r>
                <a:rPr lang="en-GB" sz="1700" kern="1200" smtClean="0"/>
                <a:t>, with an internal chemical environment different from their surroundings.</a:t>
              </a:r>
              <a:endParaRPr lang="en-GB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3452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2284" y="116632"/>
            <a:ext cx="8730634" cy="675327"/>
            <a:chOff x="0" y="4353375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4353375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967" y="4386342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D.1.7 Outline the contribution of prokaryotes to the creation of an oxygen-rich atmosphere.</a:t>
              </a:r>
              <a:endParaRPr lang="en-GB" sz="17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86204" y="824014"/>
            <a:ext cx="84812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Small amounts of oxygen were first produced by the </a:t>
            </a:r>
            <a:r>
              <a:rPr lang="en-GB" dirty="0" smtClean="0"/>
              <a:t>action of </a:t>
            </a:r>
            <a:r>
              <a:rPr lang="en-GB" b="1" dirty="0"/>
              <a:t>ultraviolet radiation on water vapour</a:t>
            </a:r>
            <a:r>
              <a:rPr lang="en-GB" dirty="0"/>
              <a:t>. </a:t>
            </a:r>
            <a:r>
              <a:rPr lang="en-GB" dirty="0" smtClean="0"/>
              <a:t>Atmospheric oxygen </a:t>
            </a:r>
            <a:r>
              <a:rPr lang="en-GB" dirty="0"/>
              <a:t>is also indirectly damaging since it reacts </a:t>
            </a:r>
            <a:r>
              <a:rPr lang="en-GB" dirty="0" smtClean="0"/>
              <a:t>with water </a:t>
            </a:r>
            <a:r>
              <a:rPr lang="en-GB" dirty="0"/>
              <a:t>to form traces of </a:t>
            </a:r>
            <a:r>
              <a:rPr lang="en-GB" b="1" dirty="0"/>
              <a:t>hydrogen peroxide</a:t>
            </a:r>
            <a:r>
              <a:rPr lang="en-GB" dirty="0"/>
              <a:t>. This is a </a:t>
            </a:r>
            <a:r>
              <a:rPr lang="en-GB" dirty="0" smtClean="0"/>
              <a:t>strong oxidising </a:t>
            </a:r>
            <a:r>
              <a:rPr lang="en-GB" dirty="0"/>
              <a:t>agent and degrades lipids and nucleic acids. The</a:t>
            </a:r>
          </a:p>
          <a:p>
            <a:r>
              <a:rPr lang="en-GB" dirty="0"/>
              <a:t>gradual accumulation of oxygen selected for </a:t>
            </a:r>
            <a:r>
              <a:rPr lang="en-GB" dirty="0" smtClean="0"/>
              <a:t>organisms which </a:t>
            </a:r>
            <a:r>
              <a:rPr lang="en-GB" dirty="0"/>
              <a:t>synthesised protective enzymes, for </a:t>
            </a:r>
            <a:r>
              <a:rPr lang="en-GB" dirty="0" smtClean="0"/>
              <a:t>example, catalase </a:t>
            </a:r>
            <a:r>
              <a:rPr lang="en-GB" dirty="0"/>
              <a:t>which converts hydrogen peroxide into water </a:t>
            </a:r>
            <a:r>
              <a:rPr lang="en-GB" dirty="0" smtClean="0"/>
              <a:t>and </a:t>
            </a:r>
            <a:r>
              <a:rPr lang="en-GB" b="1" dirty="0" smtClean="0"/>
              <a:t>oxygen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02075" y="2855339"/>
            <a:ext cx="8465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major transition in evolution occurred when </a:t>
            </a:r>
            <a:r>
              <a:rPr lang="en-GB" dirty="0" smtClean="0"/>
              <a:t>bacteria evolved </a:t>
            </a:r>
            <a:r>
              <a:rPr lang="en-GB" dirty="0"/>
              <a:t>containing a form of chlorophyll that allowed </a:t>
            </a:r>
            <a:r>
              <a:rPr lang="en-GB" dirty="0" smtClean="0"/>
              <a:t>a simple </a:t>
            </a:r>
            <a:r>
              <a:rPr lang="en-GB" dirty="0"/>
              <a:t>form of oxygenic photosynthesis to occur. </a:t>
            </a:r>
            <a:r>
              <a:rPr lang="en-GB" dirty="0" smtClean="0"/>
              <a:t>There was </a:t>
            </a:r>
            <a:r>
              <a:rPr lang="en-GB" dirty="0"/>
              <a:t>then an explosive rise in oxygen levels known as </a:t>
            </a:r>
            <a:r>
              <a:rPr lang="en-GB" dirty="0" smtClean="0"/>
              <a:t>the </a:t>
            </a:r>
            <a:r>
              <a:rPr lang="en-GB" b="1" dirty="0" smtClean="0"/>
              <a:t>oxygen </a:t>
            </a:r>
            <a:r>
              <a:rPr lang="en-GB" b="1" dirty="0"/>
              <a:t>catastrophe.</a:t>
            </a:r>
            <a:endParaRPr lang="en-GB" b="1" dirty="0"/>
          </a:p>
        </p:txBody>
      </p:sp>
      <p:pic>
        <p:nvPicPr>
          <p:cNvPr id="7170" name="Picture 2" descr="http://3.bp.blogspot.com/-GA_dFnddER0/Tp_i81Jm--I/AAAAAAAAADo/sfvkK0DFyNw/s400/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09" y="3767615"/>
            <a:ext cx="381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386935"/>
            <a:ext cx="452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Sudden bands of </a:t>
            </a:r>
            <a:r>
              <a:rPr lang="en-GB" b="1" dirty="0" smtClean="0"/>
              <a:t>iron oxide </a:t>
            </a:r>
            <a:r>
              <a:rPr lang="en-GB" dirty="0" smtClean="0"/>
              <a:t>appearing in ancient,  2 billion year old, rock</a:t>
            </a:r>
            <a:endParaRPr lang="en-GB" dirty="0"/>
          </a:p>
        </p:txBody>
      </p:sp>
      <p:cxnSp>
        <p:nvCxnSpPr>
          <p:cNvPr id="11" name="Elbow Connector 10"/>
          <p:cNvCxnSpPr/>
          <p:nvPr/>
        </p:nvCxnSpPr>
        <p:spPr>
          <a:xfrm>
            <a:off x="1742109" y="6033266"/>
            <a:ext cx="2880320" cy="577805"/>
          </a:xfrm>
          <a:prstGeom prst="bentConnector3">
            <a:avLst>
              <a:gd name="adj1" fmla="val 4952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6293" y="40852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Geological evidence </a:t>
            </a:r>
            <a:r>
              <a:rPr lang="en-GB" dirty="0"/>
              <a:t>suggests </a:t>
            </a:r>
            <a:r>
              <a:rPr lang="en-GB" dirty="0" smtClean="0"/>
              <a:t>that oxygenic </a:t>
            </a:r>
            <a:r>
              <a:rPr lang="en-GB" dirty="0"/>
              <a:t>photosynthesis, such as that in </a:t>
            </a:r>
            <a:r>
              <a:rPr lang="en-GB" dirty="0" smtClean="0"/>
              <a:t>cyanobacteria became </a:t>
            </a:r>
            <a:r>
              <a:rPr lang="en-GB" dirty="0"/>
              <a:t>important </a:t>
            </a:r>
            <a:r>
              <a:rPr lang="en-GB" dirty="0" smtClean="0"/>
              <a:t>around </a:t>
            </a:r>
            <a:r>
              <a:rPr lang="en-GB" dirty="0"/>
              <a:t>two </a:t>
            </a:r>
            <a:r>
              <a:rPr lang="en-GB" dirty="0" smtClean="0"/>
              <a:t>billion years </a:t>
            </a:r>
            <a:r>
              <a:rPr lang="en-GB" dirty="0"/>
              <a:t>ago.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180395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ASSESSMENT STATEMENTS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16174455"/>
              </p:ext>
            </p:extLst>
          </p:nvPr>
        </p:nvGraphicFramePr>
        <p:xfrm>
          <a:off x="251520" y="692696"/>
          <a:ext cx="873063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67DE90-D40C-415A-8E39-DF8BFE1FA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9767DE90-D40C-415A-8E39-DF8BFE1FA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9767DE90-D40C-415A-8E39-DF8BFE1FA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9767DE90-D40C-415A-8E39-DF8BFE1FA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C5D784-7D04-4F8E-840E-C27FADACC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70C5D784-7D04-4F8E-840E-C27FADACC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70C5D784-7D04-4F8E-840E-C27FADACC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70C5D784-7D04-4F8E-840E-C27FADACC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0601F7-D100-4D91-89C5-5D7F9D8C8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7C0601F7-D100-4D91-89C5-5D7F9D8C8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7C0601F7-D100-4D91-89C5-5D7F9D8C8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7C0601F7-D100-4D91-89C5-5D7F9D8C8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1236F9-66D6-4BB5-A356-5C2E93C0D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501236F9-66D6-4BB5-A356-5C2E93C0D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501236F9-66D6-4BB5-A356-5C2E93C0D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501236F9-66D6-4BB5-A356-5C2E93C0D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D981F8-72C8-4C62-90D2-808CCF03A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75D981F8-72C8-4C62-90D2-808CCF03A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75D981F8-72C8-4C62-90D2-808CCF03A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75D981F8-72C8-4C62-90D2-808CCF03A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17814B-6DAE-4BAC-9D04-03003D2E8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EB17814B-6DAE-4BAC-9D04-03003D2E8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EB17814B-6DAE-4BAC-9D04-03003D2E8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EB17814B-6DAE-4BAC-9D04-03003D2E8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7E731-A82C-4FBA-8D49-B83423C03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graphicEl>
                                              <a:dgm id="{9CB7E731-A82C-4FBA-8D49-B83423C03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9CB7E731-A82C-4FBA-8D49-B83423C03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9CB7E731-A82C-4FBA-8D49-B83423C03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DB344F-B577-43E3-A329-D10C32574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graphicEl>
                                              <a:dgm id="{A6DB344F-B577-43E3-A329-D10C32574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6DB344F-B577-43E3-A329-D10C32574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A6DB344F-B577-43E3-A329-D10C32574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1028343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release of oxygen by cyanobacteria had </a:t>
            </a:r>
            <a:r>
              <a:rPr lang="en-GB" b="1" dirty="0"/>
              <a:t>an </a:t>
            </a:r>
            <a:r>
              <a:rPr lang="en-GB" b="1" dirty="0" smtClean="0"/>
              <a:t>irreversible effect </a:t>
            </a:r>
            <a:r>
              <a:rPr lang="en-GB" b="1" dirty="0"/>
              <a:t>on the subsequent evolution of life</a:t>
            </a:r>
            <a:r>
              <a:rPr lang="en-GB" dirty="0"/>
              <a:t>. The </a:t>
            </a:r>
            <a:r>
              <a:rPr lang="en-GB" dirty="0" smtClean="0"/>
              <a:t>remaining organic </a:t>
            </a:r>
            <a:r>
              <a:rPr lang="en-GB" dirty="0"/>
              <a:t>chemicals in the ‘chemical soup’ in the oceans </a:t>
            </a:r>
            <a:r>
              <a:rPr lang="en-GB" dirty="0" smtClean="0"/>
              <a:t>were </a:t>
            </a:r>
            <a:r>
              <a:rPr lang="en-GB" b="1" dirty="0" smtClean="0"/>
              <a:t>broken </a:t>
            </a:r>
            <a:r>
              <a:rPr lang="en-GB" b="1" dirty="0"/>
              <a:t>down</a:t>
            </a:r>
            <a:r>
              <a:rPr lang="en-GB" dirty="0"/>
              <a:t> into carbon dioxide and oxidised </a:t>
            </a:r>
            <a:r>
              <a:rPr lang="en-GB" dirty="0" smtClean="0"/>
              <a:t>sediments. In </a:t>
            </a:r>
            <a:r>
              <a:rPr lang="en-GB" dirty="0"/>
              <a:t>addition a layer of </a:t>
            </a:r>
            <a:r>
              <a:rPr lang="en-GB" b="1" dirty="0"/>
              <a:t>ozone, O</a:t>
            </a:r>
            <a:r>
              <a:rPr lang="en-GB" b="1" baseline="-25000" dirty="0"/>
              <a:t>3</a:t>
            </a:r>
            <a:r>
              <a:rPr lang="en-GB" dirty="0"/>
              <a:t>, began to form in the </a:t>
            </a:r>
            <a:r>
              <a:rPr lang="en-GB" dirty="0" smtClean="0"/>
              <a:t>upper atmosphere</a:t>
            </a:r>
            <a:r>
              <a:rPr lang="en-GB" dirty="0"/>
              <a:t>. This acted as a barrier to the penetration </a:t>
            </a:r>
            <a:r>
              <a:rPr lang="en-GB" dirty="0" smtClean="0"/>
              <a:t>of ultra-violet radiation </a:t>
            </a:r>
            <a:r>
              <a:rPr lang="en-GB" dirty="0"/>
              <a:t>from the Sun. The </a:t>
            </a:r>
            <a:r>
              <a:rPr lang="en-GB" b="1" dirty="0"/>
              <a:t>production </a:t>
            </a:r>
            <a:r>
              <a:rPr lang="en-GB" b="1" dirty="0" smtClean="0"/>
              <a:t>of new </a:t>
            </a:r>
            <a:r>
              <a:rPr lang="en-GB" b="1" dirty="0"/>
              <a:t>organic chemicals </a:t>
            </a:r>
            <a:r>
              <a:rPr lang="en-GB" dirty="0"/>
              <a:t>in the ‘chemical soup’ was </a:t>
            </a:r>
            <a:r>
              <a:rPr lang="en-GB" dirty="0" smtClean="0"/>
              <a:t>thereby </a:t>
            </a:r>
            <a:r>
              <a:rPr lang="en-GB" b="1" dirty="0" smtClean="0"/>
              <a:t>blocked</a:t>
            </a:r>
            <a:r>
              <a:rPr lang="en-GB" dirty="0"/>
              <a:t>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62284" y="116632"/>
            <a:ext cx="8730634" cy="675327"/>
            <a:chOff x="0" y="4353375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353375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967" y="4386342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D.1.7 Outline the contribution of prokaryotes to the creation of an oxygen-rich atmosphere.</a:t>
              </a:r>
              <a:endParaRPr lang="en-GB" sz="1700" kern="1200" dirty="0"/>
            </a:p>
          </p:txBody>
        </p:sp>
      </p:grpSp>
      <p:pic>
        <p:nvPicPr>
          <p:cNvPr id="8194" name="Picture 2" descr="http://d75822.medialib.glogster.com/media/a1/a12ae76c602b6ad70eb81506e5fdb5334972b00e81743617d5efd57eede4ecda/gen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53" y="3051129"/>
            <a:ext cx="3578496" cy="350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earn.genetics.utah.edu/content/cells/organelles/images/endosymbi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76740"/>
            <a:ext cx="3861261" cy="60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6683" y="188640"/>
            <a:ext cx="8730634" cy="675327"/>
            <a:chOff x="0" y="5077662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5077662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967" y="5110629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D.1.8 Discuss the </a:t>
              </a:r>
              <a:r>
                <a:rPr lang="en-GB" sz="1700" kern="1200" dirty="0" err="1" smtClean="0"/>
                <a:t>endosymbiotic</a:t>
              </a:r>
              <a:r>
                <a:rPr lang="en-GB" sz="1700" kern="1200" dirty="0" smtClean="0"/>
                <a:t> theory for the origin of eukaryotes.</a:t>
              </a:r>
              <a:endParaRPr lang="en-GB" sz="17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8325" y="980728"/>
            <a:ext cx="50677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Eukaryotes have </a:t>
            </a:r>
            <a:r>
              <a:rPr lang="en-GB" dirty="0" smtClean="0"/>
              <a:t>a considerably </a:t>
            </a:r>
            <a:r>
              <a:rPr lang="en-GB" b="1" dirty="0"/>
              <a:t>more complex structure </a:t>
            </a:r>
            <a:r>
              <a:rPr lang="en-GB" dirty="0"/>
              <a:t>and appear much</a:t>
            </a:r>
          </a:p>
          <a:p>
            <a:r>
              <a:rPr lang="en-GB" dirty="0"/>
              <a:t>later in the fossil record than prokaryotes. </a:t>
            </a:r>
            <a:r>
              <a:rPr lang="en-GB" dirty="0" smtClean="0"/>
              <a:t>However, despite </a:t>
            </a:r>
            <a:r>
              <a:rPr lang="en-GB" dirty="0"/>
              <a:t>structural differences they share many </a:t>
            </a:r>
            <a:r>
              <a:rPr lang="en-GB" dirty="0" smtClean="0"/>
              <a:t>biochemical pathways</a:t>
            </a:r>
            <a:r>
              <a:rPr lang="en-GB" dirty="0"/>
              <a:t>, for example</a:t>
            </a:r>
            <a:r>
              <a:rPr lang="en-GB" b="1" dirty="0"/>
              <a:t>, glycolysis </a:t>
            </a:r>
            <a:r>
              <a:rPr lang="en-GB" b="1" dirty="0" smtClean="0"/>
              <a:t>and the light </a:t>
            </a:r>
            <a:r>
              <a:rPr lang="en-GB" b="1" dirty="0"/>
              <a:t>reactions of </a:t>
            </a:r>
            <a:r>
              <a:rPr lang="en-GB" b="1" dirty="0" smtClean="0"/>
              <a:t>photosynthesis.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2733" y="3708261"/>
            <a:ext cx="49293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The </a:t>
            </a:r>
            <a:r>
              <a:rPr lang="en-GB" b="1" dirty="0" err="1"/>
              <a:t>endosymbiotic</a:t>
            </a:r>
            <a:r>
              <a:rPr lang="en-GB" b="1" dirty="0"/>
              <a:t> theory </a:t>
            </a:r>
            <a:r>
              <a:rPr lang="en-GB" dirty="0"/>
              <a:t>suggests that </a:t>
            </a:r>
            <a:r>
              <a:rPr lang="en-GB" b="1" dirty="0"/>
              <a:t>chloroplasts </a:t>
            </a:r>
            <a:r>
              <a:rPr lang="en-GB" b="1" dirty="0" smtClean="0"/>
              <a:t>and mitochondria </a:t>
            </a:r>
            <a:r>
              <a:rPr lang="en-GB" b="1" dirty="0"/>
              <a:t>are derived from free living </a:t>
            </a:r>
            <a:r>
              <a:rPr lang="en-GB" b="1" dirty="0" smtClean="0"/>
              <a:t>prokaryote ancestors</a:t>
            </a:r>
            <a:r>
              <a:rPr lang="en-GB" dirty="0"/>
              <a:t>. They were engulfed by larger prokaryotes </a:t>
            </a:r>
            <a:r>
              <a:rPr lang="en-GB" dirty="0" smtClean="0"/>
              <a:t>but survived </a:t>
            </a:r>
            <a:r>
              <a:rPr lang="en-GB" dirty="0"/>
              <a:t>inside the cytoplasm and gradually evolved into</a:t>
            </a:r>
          </a:p>
          <a:p>
            <a:r>
              <a:rPr lang="en-GB" dirty="0"/>
              <a:t>the chloroplast and mitochondrion.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b.bioninja.com.au/_Media/endosymbiosis_m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" y="4265325"/>
            <a:ext cx="9127817" cy="25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5536" y="86396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Mitochondria</a:t>
            </a:r>
            <a:r>
              <a:rPr lang="en-GB" dirty="0"/>
              <a:t> are believed to have evolved </a:t>
            </a:r>
            <a:r>
              <a:rPr lang="en-GB" dirty="0" smtClean="0"/>
              <a:t>from </a:t>
            </a:r>
            <a:r>
              <a:rPr lang="en-GB" dirty="0" err="1" smtClean="0"/>
              <a:t>proteobacteria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b="1" dirty="0"/>
              <a:t>chloroplasts</a:t>
            </a:r>
            <a:r>
              <a:rPr lang="en-GB" dirty="0"/>
              <a:t> from </a:t>
            </a:r>
            <a:r>
              <a:rPr lang="en-GB" dirty="0" smtClean="0"/>
              <a:t>cyanobacteria.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1522553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Listed below is the main evidence that supports </a:t>
            </a:r>
            <a:r>
              <a:rPr lang="en-GB" dirty="0" smtClean="0"/>
              <a:t>the </a:t>
            </a:r>
            <a:r>
              <a:rPr lang="en-GB" dirty="0" err="1" smtClean="0"/>
              <a:t>endosymbiotic</a:t>
            </a:r>
            <a:r>
              <a:rPr lang="en-GB" dirty="0" smtClean="0"/>
              <a:t> theory </a:t>
            </a:r>
            <a:r>
              <a:rPr lang="en-GB" b="1" dirty="0" smtClean="0"/>
              <a:t>(½):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Both </a:t>
            </a:r>
            <a:r>
              <a:rPr lang="en-GB" dirty="0"/>
              <a:t>organelles contain DNA that is different from </a:t>
            </a:r>
            <a:r>
              <a:rPr lang="en-GB" dirty="0" smtClean="0"/>
              <a:t>the nucleus </a:t>
            </a:r>
            <a:r>
              <a:rPr lang="en-GB" dirty="0"/>
              <a:t>and is similar to </a:t>
            </a:r>
            <a:r>
              <a:rPr lang="en-GB" dirty="0" smtClean="0"/>
              <a:t>bacteria.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Both </a:t>
            </a:r>
            <a:r>
              <a:rPr lang="en-GB" dirty="0"/>
              <a:t>organelles are surrounded by two </a:t>
            </a:r>
            <a:r>
              <a:rPr lang="en-GB" dirty="0" smtClean="0"/>
              <a:t>membranes which </a:t>
            </a:r>
            <a:r>
              <a:rPr lang="en-GB" dirty="0"/>
              <a:t>resemble the composition of a prokaryote cell.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New </a:t>
            </a:r>
            <a:r>
              <a:rPr lang="en-GB" dirty="0"/>
              <a:t>organelles are formed by a process that </a:t>
            </a:r>
            <a:r>
              <a:rPr lang="en-GB" dirty="0" smtClean="0"/>
              <a:t>resembles bacterial </a:t>
            </a:r>
            <a:r>
              <a:rPr lang="en-GB" dirty="0"/>
              <a:t>binary </a:t>
            </a:r>
            <a:r>
              <a:rPr lang="en-GB" dirty="0" smtClean="0"/>
              <a:t>fission.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internal structure and biochemistry of </a:t>
            </a:r>
            <a:r>
              <a:rPr lang="en-GB" dirty="0" smtClean="0"/>
              <a:t>chloroplasts is </a:t>
            </a:r>
            <a:r>
              <a:rPr lang="en-GB" dirty="0"/>
              <a:t>very similar to that of </a:t>
            </a:r>
            <a:r>
              <a:rPr lang="en-GB" dirty="0" smtClean="0"/>
              <a:t>cyanobacteria, indicating a common past. (Next page)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06683" y="188640"/>
            <a:ext cx="8730634" cy="675327"/>
            <a:chOff x="0" y="5077662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5077662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967" y="5110629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D.1.8 Discuss the </a:t>
              </a:r>
              <a:r>
                <a:rPr lang="en-GB" sz="1700" kern="1200" dirty="0" err="1" smtClean="0"/>
                <a:t>endosymbiotic</a:t>
              </a:r>
              <a:r>
                <a:rPr lang="en-GB" sz="1700" kern="1200" dirty="0" smtClean="0"/>
                <a:t> theory for the origin of eukaryotes.</a:t>
              </a:r>
              <a:endParaRPr lang="en-GB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193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3548" y="141277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Listed below is the main evidence that supports the </a:t>
            </a:r>
            <a:r>
              <a:rPr lang="en-GB" dirty="0" err="1"/>
              <a:t>endosymbiotic</a:t>
            </a:r>
            <a:r>
              <a:rPr lang="en-GB" dirty="0"/>
              <a:t> theory </a:t>
            </a:r>
            <a:r>
              <a:rPr lang="en-GB" b="1" dirty="0" smtClean="0"/>
              <a:t>(</a:t>
            </a:r>
            <a:r>
              <a:rPr lang="en-GB" b="1" baseline="30000" dirty="0" smtClean="0"/>
              <a:t>2</a:t>
            </a:r>
            <a:r>
              <a:rPr lang="en-GB" sz="1600" b="1" dirty="0" smtClean="0"/>
              <a:t>/</a:t>
            </a:r>
            <a:r>
              <a:rPr lang="en-GB" b="1" baseline="-25000" dirty="0" smtClean="0"/>
              <a:t>2</a:t>
            </a:r>
            <a:r>
              <a:rPr lang="en-GB" b="1" dirty="0" smtClean="0"/>
              <a:t>): 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DNA </a:t>
            </a:r>
            <a:r>
              <a:rPr lang="en-GB" dirty="0"/>
              <a:t>sequence analysis suggests that plant </a:t>
            </a:r>
            <a:r>
              <a:rPr lang="en-GB" dirty="0" smtClean="0"/>
              <a:t>nuclear DNA </a:t>
            </a:r>
            <a:r>
              <a:rPr lang="en-GB" dirty="0"/>
              <a:t>contains genes that had previously been part </a:t>
            </a:r>
            <a:r>
              <a:rPr lang="en-GB" dirty="0" smtClean="0"/>
              <a:t>of the </a:t>
            </a:r>
            <a:r>
              <a:rPr lang="en-GB" dirty="0"/>
              <a:t>chloroplast.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 proteins encoded in the nucleus are </a:t>
            </a:r>
            <a:r>
              <a:rPr lang="en-GB" dirty="0" smtClean="0"/>
              <a:t>transported to </a:t>
            </a:r>
            <a:r>
              <a:rPr lang="en-GB" dirty="0"/>
              <a:t>the two organelles. The two organelles have </a:t>
            </a:r>
            <a:r>
              <a:rPr lang="en-GB" dirty="0" smtClean="0"/>
              <a:t>smaller genomes </a:t>
            </a:r>
            <a:r>
              <a:rPr lang="en-GB" dirty="0"/>
              <a:t>than bacteria. This is consistent with </a:t>
            </a:r>
            <a:r>
              <a:rPr lang="en-GB" dirty="0" smtClean="0"/>
              <a:t>an increased </a:t>
            </a:r>
            <a:r>
              <a:rPr lang="en-GB" dirty="0"/>
              <a:t>dependence on the eukaryotic host </a:t>
            </a:r>
            <a:r>
              <a:rPr lang="en-GB" dirty="0" smtClean="0"/>
              <a:t>after forming </a:t>
            </a:r>
            <a:r>
              <a:rPr lang="en-GB" dirty="0"/>
              <a:t>an </a:t>
            </a:r>
            <a:r>
              <a:rPr lang="en-GB" dirty="0" smtClean="0"/>
              <a:t>endosymbiosis. The </a:t>
            </a:r>
            <a:r>
              <a:rPr lang="en-GB" dirty="0"/>
              <a:t>majority of genes </a:t>
            </a:r>
            <a:r>
              <a:rPr lang="en-GB" dirty="0" smtClean="0"/>
              <a:t>on the </a:t>
            </a:r>
            <a:r>
              <a:rPr lang="en-GB" dirty="0"/>
              <a:t>genomes of the chloroplast and mitochondria </a:t>
            </a:r>
            <a:r>
              <a:rPr lang="en-GB" dirty="0" smtClean="0"/>
              <a:t>have been </a:t>
            </a:r>
            <a:r>
              <a:rPr lang="en-GB" dirty="0"/>
              <a:t>lost or transferred to the nucleus. Most of </a:t>
            </a:r>
            <a:r>
              <a:rPr lang="en-GB" dirty="0" smtClean="0"/>
              <a:t>the proteins </a:t>
            </a:r>
            <a:r>
              <a:rPr lang="en-GB" dirty="0"/>
              <a:t>that comprise these organelles are encoded </a:t>
            </a:r>
            <a:r>
              <a:rPr lang="en-GB" dirty="0" smtClean="0"/>
              <a:t>by genes </a:t>
            </a:r>
            <a:r>
              <a:rPr lang="en-GB" dirty="0"/>
              <a:t>in the nucleus.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ribosomes of the organelles closely resemble </a:t>
            </a:r>
            <a:r>
              <a:rPr lang="en-GB" dirty="0" smtClean="0"/>
              <a:t>those found </a:t>
            </a:r>
            <a:r>
              <a:rPr lang="en-GB" dirty="0"/>
              <a:t>in bacteria (70S).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06683" y="188640"/>
            <a:ext cx="8730634" cy="675327"/>
            <a:chOff x="0" y="5077662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5077662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967" y="5110629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D.1.8 Discuss the </a:t>
              </a:r>
              <a:r>
                <a:rPr lang="en-GB" sz="1700" kern="1200" dirty="0" err="1" smtClean="0"/>
                <a:t>endosymbiotic</a:t>
              </a:r>
              <a:r>
                <a:rPr lang="en-GB" sz="1700" kern="1200" dirty="0" smtClean="0"/>
                <a:t> theory for the origin of eukaryotes.</a:t>
              </a:r>
              <a:endParaRPr lang="en-GB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24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249"/>
            <a:ext cx="4373707" cy="536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9861247"/>
              </p:ext>
            </p:extLst>
          </p:nvPr>
        </p:nvGraphicFramePr>
        <p:xfrm>
          <a:off x="2411760" y="116632"/>
          <a:ext cx="4320480" cy="108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47" y="1772816"/>
            <a:ext cx="4257553" cy="464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lbow Connector 10"/>
          <p:cNvCxnSpPr/>
          <p:nvPr/>
        </p:nvCxnSpPr>
        <p:spPr>
          <a:xfrm rot="5400000" flipH="1" flipV="1">
            <a:off x="2762936" y="3365856"/>
            <a:ext cx="4464498" cy="990386"/>
          </a:xfrm>
          <a:prstGeom prst="bentConnector3">
            <a:avLst>
              <a:gd name="adj1" fmla="val 106248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98" y="6360634"/>
            <a:ext cx="1714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9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7392465"/>
              </p:ext>
            </p:extLst>
          </p:nvPr>
        </p:nvGraphicFramePr>
        <p:xfrm>
          <a:off x="2411760" y="116632"/>
          <a:ext cx="4320480" cy="108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Elbow Connector 10"/>
          <p:cNvCxnSpPr/>
          <p:nvPr/>
        </p:nvCxnSpPr>
        <p:spPr>
          <a:xfrm rot="5400000" flipH="1" flipV="1">
            <a:off x="2762936" y="3365856"/>
            <a:ext cx="4464498" cy="990386"/>
          </a:xfrm>
          <a:prstGeom prst="bentConnector3">
            <a:avLst>
              <a:gd name="adj1" fmla="val 106248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365885" cy="446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345610" cy="3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1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Option D: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Evolution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D1 Origin of life on Earth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 descr="http://3.bp.blogspot.com/-qCDzWYWgSwI/TfCbP_3y-HI/AAAAAAAAAFk/_cfPBkMfH2o/s1600/sh-darw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17827"/>
            <a:ext cx="3528392" cy="29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3713" y="88829"/>
            <a:ext cx="8730634" cy="675327"/>
            <a:chOff x="0" y="7649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0" y="7649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2967" y="40616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smtClean="0"/>
                <a:t>D.1.1 Describe four processes needed for the spontaneous origin of life on Earth.</a:t>
              </a:r>
              <a:endParaRPr lang="en-GB" sz="1700" kern="120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96680" y="889844"/>
            <a:ext cx="8947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1. The </a:t>
            </a:r>
            <a:r>
              <a:rPr lang="en-GB" b="1" dirty="0"/>
              <a:t>non-living synthesis of simple </a:t>
            </a:r>
            <a:r>
              <a:rPr lang="en-GB" b="1" dirty="0" smtClean="0"/>
              <a:t>organic molecules</a:t>
            </a:r>
            <a:endParaRPr lang="en-GB" b="1" dirty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early Earth is presumed to have provided all of </a:t>
            </a:r>
            <a:r>
              <a:rPr lang="en-GB" dirty="0" smtClean="0"/>
              <a:t>the elements </a:t>
            </a:r>
            <a:r>
              <a:rPr lang="en-GB" dirty="0"/>
              <a:t>and chemical compounds needed for life to begin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It was believed that the early oceans contained </a:t>
            </a:r>
            <a:r>
              <a:rPr lang="en-GB" b="1" dirty="0"/>
              <a:t>a </a:t>
            </a:r>
            <a:r>
              <a:rPr lang="en-GB" b="1" dirty="0" smtClean="0"/>
              <a:t>mixture of </a:t>
            </a:r>
            <a:r>
              <a:rPr lang="en-GB" b="1" dirty="0"/>
              <a:t>simple inorganic molecules </a:t>
            </a:r>
            <a:r>
              <a:rPr lang="en-GB" dirty="0"/>
              <a:t>that were </a:t>
            </a:r>
            <a:r>
              <a:rPr lang="en-GB" b="1" dirty="0"/>
              <a:t>converted </a:t>
            </a:r>
            <a:r>
              <a:rPr lang="en-GB" b="1" dirty="0" smtClean="0"/>
              <a:t>into simple </a:t>
            </a:r>
            <a:r>
              <a:rPr lang="en-GB" b="1" dirty="0"/>
              <a:t>organic </a:t>
            </a:r>
            <a:r>
              <a:rPr lang="en-GB" b="1" dirty="0" smtClean="0"/>
              <a:t>molecules</a:t>
            </a:r>
            <a:r>
              <a:rPr lang="en-GB" dirty="0" smtClean="0"/>
              <a:t>.  The </a:t>
            </a:r>
            <a:r>
              <a:rPr lang="en-GB" dirty="0"/>
              <a:t>organic</a:t>
            </a:r>
          </a:p>
          <a:p>
            <a:r>
              <a:rPr lang="en-GB" dirty="0"/>
              <a:t>chemicals may have been </a:t>
            </a:r>
            <a:r>
              <a:rPr lang="en-GB" b="1" dirty="0"/>
              <a:t>generated on the Earth </a:t>
            </a:r>
            <a:r>
              <a:rPr lang="en-GB" i="1" dirty="0"/>
              <a:t>(</a:t>
            </a:r>
            <a:r>
              <a:rPr lang="en-GB" i="1" dirty="0" smtClean="0"/>
              <a:t>see Topic </a:t>
            </a:r>
            <a:r>
              <a:rPr lang="en-GB" i="1" dirty="0"/>
              <a:t>D.1.2) </a:t>
            </a:r>
            <a:r>
              <a:rPr lang="en-GB" b="1" dirty="0"/>
              <a:t>or introduced from space</a:t>
            </a:r>
            <a:r>
              <a:rPr lang="en-GB" dirty="0"/>
              <a:t> </a:t>
            </a:r>
            <a:r>
              <a:rPr lang="en-GB" i="1" dirty="0"/>
              <a:t>(see Topics </a:t>
            </a:r>
            <a:r>
              <a:rPr lang="en-GB" i="1" dirty="0" smtClean="0"/>
              <a:t>D.1.3 and </a:t>
            </a:r>
            <a:r>
              <a:rPr lang="en-GB" i="1" dirty="0"/>
              <a:t>D.1.4).</a:t>
            </a:r>
            <a:endParaRPr lang="en-GB" dirty="0"/>
          </a:p>
        </p:txBody>
      </p:sp>
      <p:pic>
        <p:nvPicPr>
          <p:cNvPr id="2050" name="Picture 2" descr="http://www.astrobio.net/images/galleryimages_images/Gallery_Image_1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6" y="3475167"/>
            <a:ext cx="4161937" cy="298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e10.com.mx/img/promos/meteor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04" y="3475166"/>
            <a:ext cx="3979543" cy="298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1124744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2</a:t>
            </a:r>
            <a:r>
              <a:rPr lang="en-GB" b="1" dirty="0" smtClean="0"/>
              <a:t>. The </a:t>
            </a:r>
            <a:r>
              <a:rPr lang="en-GB" b="1" dirty="0"/>
              <a:t>assembly of these molecules into </a:t>
            </a:r>
            <a:r>
              <a:rPr lang="en-GB" b="1" dirty="0" smtClean="0"/>
              <a:t>polymers</a:t>
            </a:r>
          </a:p>
          <a:p>
            <a:endParaRPr lang="en-GB" b="1" dirty="0"/>
          </a:p>
          <a:p>
            <a:r>
              <a:rPr lang="en-GB" dirty="0"/>
              <a:t>The simple organic molecules present in the oceans </a:t>
            </a:r>
            <a:r>
              <a:rPr lang="en-GB" dirty="0" smtClean="0"/>
              <a:t>would have needed </a:t>
            </a:r>
            <a:r>
              <a:rPr lang="en-GB" dirty="0"/>
              <a:t>to </a:t>
            </a:r>
            <a:r>
              <a:rPr lang="en-GB" b="1" dirty="0"/>
              <a:t>undergo a process of polymerisation </a:t>
            </a:r>
            <a:r>
              <a:rPr lang="en-GB" dirty="0" smtClean="0"/>
              <a:t>to form </a:t>
            </a:r>
            <a:r>
              <a:rPr lang="en-GB" dirty="0"/>
              <a:t>the larger </a:t>
            </a:r>
            <a:r>
              <a:rPr lang="en-GB" b="1" dirty="0"/>
              <a:t>more complex organic chemicals </a:t>
            </a:r>
            <a:r>
              <a:rPr lang="en-GB" dirty="0" smtClean="0"/>
              <a:t>needed by </a:t>
            </a:r>
            <a:r>
              <a:rPr lang="en-GB" dirty="0"/>
              <a:t>cells. A variety of different environments, both hot </a:t>
            </a:r>
            <a:r>
              <a:rPr lang="en-GB" dirty="0" smtClean="0"/>
              <a:t>and cold</a:t>
            </a:r>
            <a:r>
              <a:rPr lang="en-GB" dirty="0"/>
              <a:t>, have been proposed where this may have </a:t>
            </a:r>
            <a:r>
              <a:rPr lang="en-GB" dirty="0" smtClean="0"/>
              <a:t>occurred </a:t>
            </a:r>
            <a:r>
              <a:rPr lang="en-GB" i="1" dirty="0" smtClean="0"/>
              <a:t>(see </a:t>
            </a:r>
            <a:r>
              <a:rPr lang="en-GB" i="1" dirty="0"/>
              <a:t>Topic D.1.4).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63713" y="88829"/>
            <a:ext cx="8730634" cy="675327"/>
            <a:chOff x="0" y="7649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7649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967" y="40616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smtClean="0"/>
                <a:t>D.1.1 Describe four processes needed for the spontaneous origin of life on Earth.</a:t>
              </a:r>
              <a:endParaRPr lang="en-GB" sz="1700" kern="1200"/>
            </a:p>
          </p:txBody>
        </p:sp>
      </p:grpSp>
      <p:pic>
        <p:nvPicPr>
          <p:cNvPr id="3074" name="Picture 2" descr="http://www.chemie.fu-berlin.de/chemistry/kunststoffe/bilder/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2" y="4005064"/>
            <a:ext cx="80648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3713" y="88829"/>
            <a:ext cx="8730634" cy="675327"/>
            <a:chOff x="0" y="7649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7649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967" y="40616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smtClean="0"/>
                <a:t>D.1.1 Describe four processes needed for the spontaneous origin of life on Earth.</a:t>
              </a:r>
              <a:endParaRPr lang="en-GB" sz="17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6680" y="1196752"/>
            <a:ext cx="8664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3</a:t>
            </a:r>
            <a:r>
              <a:rPr lang="en-GB" b="1" dirty="0" smtClean="0"/>
              <a:t>. The </a:t>
            </a:r>
            <a:r>
              <a:rPr lang="en-GB" b="1" dirty="0"/>
              <a:t>origin of self-replicating molecules </a:t>
            </a:r>
            <a:r>
              <a:rPr lang="en-GB" b="1" dirty="0" smtClean="0"/>
              <a:t>made inheritance possible</a:t>
            </a:r>
          </a:p>
          <a:p>
            <a:endParaRPr lang="en-GB" b="1" dirty="0"/>
          </a:p>
          <a:p>
            <a:r>
              <a:rPr lang="en-GB" b="1" dirty="0"/>
              <a:t>Self-replicating molecules </a:t>
            </a:r>
            <a:r>
              <a:rPr lang="en-GB" dirty="0"/>
              <a:t>are molecules that are able </a:t>
            </a:r>
            <a:r>
              <a:rPr lang="en-GB" dirty="0" smtClean="0"/>
              <a:t>to </a:t>
            </a:r>
            <a:r>
              <a:rPr lang="en-GB" b="1" dirty="0" smtClean="0"/>
              <a:t>undergo </a:t>
            </a:r>
            <a:r>
              <a:rPr lang="en-GB" b="1" dirty="0"/>
              <a:t>replication,</a:t>
            </a:r>
            <a:r>
              <a:rPr lang="en-GB" dirty="0"/>
              <a:t> that is, act as a template for </a:t>
            </a:r>
            <a:r>
              <a:rPr lang="en-GB" dirty="0" smtClean="0"/>
              <a:t>copies of </a:t>
            </a:r>
            <a:r>
              <a:rPr lang="en-GB" dirty="0"/>
              <a:t>themselves to be made. The only biological </a:t>
            </a:r>
            <a:r>
              <a:rPr lang="en-GB" dirty="0" smtClean="0"/>
              <a:t>molecules capable </a:t>
            </a:r>
            <a:r>
              <a:rPr lang="en-GB" dirty="0"/>
              <a:t>of self-replication are </a:t>
            </a:r>
            <a:r>
              <a:rPr lang="en-GB" b="1" dirty="0"/>
              <a:t>DNA and RNA</a:t>
            </a:r>
            <a:r>
              <a:rPr lang="en-GB" dirty="0"/>
              <a:t>. 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71" y="2564904"/>
            <a:ext cx="2762250" cy="4543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2951078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DNA can only replicate in the presence of protein enzymes, but certain RNA sequences are capable of self-replication: it can catalyse its formation from nucleotides in the absence of proteins. This is an example of an RNA-based catalyst or ribozyme </a:t>
            </a:r>
            <a:r>
              <a:rPr lang="en-GB" i="1" dirty="0"/>
              <a:t>(see Topic D.1.5.). </a:t>
            </a:r>
          </a:p>
          <a:p>
            <a:endParaRPr lang="en-GB" i="1" dirty="0"/>
          </a:p>
          <a:p>
            <a:r>
              <a:rPr lang="en-GB" b="1" dirty="0"/>
              <a:t>Only self replicating molecules are capable of undergoing evolution by natural selection</a:t>
            </a:r>
            <a:r>
              <a:rPr lang="en-GB" dirty="0"/>
              <a:t> </a:t>
            </a:r>
            <a:r>
              <a:rPr lang="en-GB" i="1" dirty="0"/>
              <a:t>(see Topic D.1.5)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24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3713" y="88829"/>
            <a:ext cx="8730634" cy="675327"/>
            <a:chOff x="0" y="7649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7649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967" y="40616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smtClean="0"/>
                <a:t>D.1.1 Describe four processes needed for the spontaneous origin of life on Earth.</a:t>
              </a:r>
              <a:endParaRPr lang="en-GB" sz="17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6680" y="1052736"/>
            <a:ext cx="8664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4</a:t>
            </a:r>
            <a:r>
              <a:rPr lang="en-GB" b="1" dirty="0" smtClean="0"/>
              <a:t>. The </a:t>
            </a:r>
            <a:r>
              <a:rPr lang="en-GB" b="1" dirty="0"/>
              <a:t>packaging of these molecules </a:t>
            </a:r>
            <a:r>
              <a:rPr lang="en-GB" b="1" dirty="0" smtClean="0"/>
              <a:t>into membranes </a:t>
            </a:r>
            <a:r>
              <a:rPr lang="en-GB" b="1" dirty="0"/>
              <a:t>with an internal chemistry </a:t>
            </a:r>
            <a:r>
              <a:rPr lang="en-GB" b="1" dirty="0" smtClean="0"/>
              <a:t>different from </a:t>
            </a:r>
            <a:r>
              <a:rPr lang="en-GB" b="1" dirty="0"/>
              <a:t>their </a:t>
            </a:r>
            <a:r>
              <a:rPr lang="en-GB" b="1" dirty="0" smtClean="0"/>
              <a:t>surroundings</a:t>
            </a:r>
          </a:p>
          <a:p>
            <a:endParaRPr lang="en-GB" b="1" dirty="0"/>
          </a:p>
          <a:p>
            <a:r>
              <a:rPr lang="en-GB" dirty="0"/>
              <a:t>The </a:t>
            </a:r>
            <a:r>
              <a:rPr lang="en-GB" b="1" dirty="0"/>
              <a:t>formation of closed membranes </a:t>
            </a:r>
            <a:r>
              <a:rPr lang="en-GB" dirty="0"/>
              <a:t>is believed to be </a:t>
            </a:r>
            <a:r>
              <a:rPr lang="en-GB" dirty="0" smtClean="0"/>
              <a:t>an early </a:t>
            </a:r>
            <a:r>
              <a:rPr lang="en-GB" dirty="0"/>
              <a:t>and important event in the origin of cellular </a:t>
            </a:r>
            <a:r>
              <a:rPr lang="en-GB" dirty="0" smtClean="0"/>
              <a:t>life. Closed </a:t>
            </a:r>
            <a:r>
              <a:rPr lang="en-GB" dirty="0"/>
              <a:t>membrane vesicles </a:t>
            </a:r>
            <a:r>
              <a:rPr lang="en-GB" b="1" dirty="0"/>
              <a:t>form spontaneously </a:t>
            </a:r>
            <a:r>
              <a:rPr lang="en-GB" b="1" dirty="0" smtClean="0"/>
              <a:t>from lipids</a:t>
            </a:r>
            <a:r>
              <a:rPr lang="en-GB" dirty="0" smtClean="0"/>
              <a:t> </a:t>
            </a:r>
            <a:r>
              <a:rPr lang="en-GB" dirty="0"/>
              <a:t>and can maintain different chemical </a:t>
            </a:r>
            <a:r>
              <a:rPr lang="en-GB" dirty="0" smtClean="0"/>
              <a:t>compositions between </a:t>
            </a:r>
            <a:r>
              <a:rPr lang="en-GB" dirty="0"/>
              <a:t>the intracellular compartment and the </a:t>
            </a:r>
            <a:r>
              <a:rPr lang="en-GB" dirty="0" smtClean="0"/>
              <a:t>extra cellular </a:t>
            </a:r>
            <a:r>
              <a:rPr lang="en-GB" dirty="0"/>
              <a:t>compartment (surroundings). This allowed </a:t>
            </a:r>
            <a:r>
              <a:rPr lang="en-GB" dirty="0" smtClean="0"/>
              <a:t>for the </a:t>
            </a:r>
            <a:r>
              <a:rPr lang="en-GB" dirty="0"/>
              <a:t>development of an </a:t>
            </a:r>
            <a:r>
              <a:rPr lang="en-GB" b="1" dirty="0"/>
              <a:t>internal cellular </a:t>
            </a:r>
            <a:r>
              <a:rPr lang="en-GB" b="1" dirty="0" smtClean="0"/>
              <a:t>metabolism</a:t>
            </a:r>
            <a:r>
              <a:rPr lang="en-GB" dirty="0" smtClean="0"/>
              <a:t> </a:t>
            </a:r>
            <a:r>
              <a:rPr lang="en-GB" i="1" dirty="0"/>
              <a:t>(</a:t>
            </a:r>
            <a:r>
              <a:rPr lang="en-GB" i="1" dirty="0" err="1" smtClean="0"/>
              <a:t>seeTopic</a:t>
            </a:r>
            <a:r>
              <a:rPr lang="en-GB" i="1" dirty="0" smtClean="0"/>
              <a:t> </a:t>
            </a:r>
            <a:r>
              <a:rPr lang="en-GB" i="1" dirty="0"/>
              <a:t>D.1.6).</a:t>
            </a:r>
            <a:endParaRPr lang="en-GB" dirty="0"/>
          </a:p>
        </p:txBody>
      </p:sp>
      <p:pic>
        <p:nvPicPr>
          <p:cNvPr id="4098" name="Picture 2" descr="http://upload.wikimedia.org/wikipedia/commons/8/87/Coacerva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72" y="3638059"/>
            <a:ext cx="3898115" cy="292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2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forces.si.edu/atmosphere/images/media/library_003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18" y="3433748"/>
            <a:ext cx="5051437" cy="34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63052" y="116632"/>
            <a:ext cx="8730634" cy="675327"/>
            <a:chOff x="0" y="731937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731937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2967" y="764904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smtClean="0"/>
                <a:t>D.1.2 Outline the experiments of Miller and Urey into the origin of organic compounds.</a:t>
              </a:r>
              <a:endParaRPr lang="en-GB" sz="17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6019" y="908720"/>
            <a:ext cx="8664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variety of Scientific evidence strongly suggests that </a:t>
            </a:r>
            <a:r>
              <a:rPr lang="en-GB" dirty="0" smtClean="0"/>
              <a:t>the Earth </a:t>
            </a:r>
            <a:r>
              <a:rPr lang="en-GB" dirty="0"/>
              <a:t>was formed about </a:t>
            </a:r>
            <a:r>
              <a:rPr lang="en-GB" b="1" dirty="0"/>
              <a:t>five thousand million years </a:t>
            </a:r>
            <a:r>
              <a:rPr lang="en-GB" b="1" dirty="0" smtClean="0"/>
              <a:t>ago </a:t>
            </a:r>
            <a:r>
              <a:rPr lang="en-GB" dirty="0" smtClean="0"/>
              <a:t>from </a:t>
            </a:r>
            <a:r>
              <a:rPr lang="en-GB" dirty="0"/>
              <a:t>a cloud of dust particles surrounding the Sun. As </a:t>
            </a:r>
            <a:r>
              <a:rPr lang="en-GB" dirty="0" smtClean="0"/>
              <a:t>the mass </a:t>
            </a:r>
            <a:r>
              <a:rPr lang="en-GB" dirty="0"/>
              <a:t>of the developing planet increased, heat </a:t>
            </a:r>
            <a:r>
              <a:rPr lang="en-GB" dirty="0" smtClean="0"/>
              <a:t>generated by </a:t>
            </a:r>
            <a:r>
              <a:rPr lang="en-GB" dirty="0"/>
              <a:t>the force of gravity and radioactive decay caused </a:t>
            </a:r>
            <a:r>
              <a:rPr lang="en-GB" dirty="0" smtClean="0"/>
              <a:t>the interior </a:t>
            </a:r>
            <a:r>
              <a:rPr lang="en-GB" dirty="0"/>
              <a:t>to </a:t>
            </a:r>
            <a:r>
              <a:rPr lang="en-GB" dirty="0" smtClean="0"/>
              <a:t>melt.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6019" y="256490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During the cooling of the crust gases from the hot </a:t>
            </a:r>
            <a:r>
              <a:rPr lang="en-GB" dirty="0" smtClean="0"/>
              <a:t>interior escaped </a:t>
            </a:r>
            <a:r>
              <a:rPr lang="en-GB" dirty="0"/>
              <a:t>through volcanoes, forming an </a:t>
            </a:r>
            <a:r>
              <a:rPr lang="en-GB" b="1" dirty="0"/>
              <a:t>atmosphere</a:t>
            </a:r>
            <a:r>
              <a:rPr lang="en-GB" dirty="0"/>
              <a:t> </a:t>
            </a:r>
            <a:r>
              <a:rPr lang="en-GB" dirty="0" smtClean="0"/>
              <a:t>that probably </a:t>
            </a:r>
            <a:r>
              <a:rPr lang="en-GB" dirty="0"/>
              <a:t>contained </a:t>
            </a:r>
            <a:r>
              <a:rPr lang="en-GB" b="1" dirty="0"/>
              <a:t>hydrogen, water vapour, </a:t>
            </a:r>
            <a:r>
              <a:rPr lang="en-GB" b="1" dirty="0" smtClean="0"/>
              <a:t>methane, ammonia</a:t>
            </a:r>
            <a:r>
              <a:rPr lang="en-GB" b="1" dirty="0"/>
              <a:t>, nitrogen and hydrogen </a:t>
            </a:r>
            <a:r>
              <a:rPr lang="en-GB" b="1" dirty="0" err="1"/>
              <a:t>sulfide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052" y="3945543"/>
            <a:ext cx="3555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</a:t>
            </a:r>
            <a:r>
              <a:rPr lang="en-GB" dirty="0" smtClean="0"/>
              <a:t>mixture of </a:t>
            </a:r>
            <a:r>
              <a:rPr lang="en-GB" dirty="0"/>
              <a:t>gases </a:t>
            </a:r>
            <a:r>
              <a:rPr lang="en-GB" b="1" dirty="0" smtClean="0"/>
              <a:t>lacked oxygen</a:t>
            </a:r>
            <a:r>
              <a:rPr lang="en-GB" dirty="0" smtClean="0"/>
              <a:t> </a:t>
            </a:r>
            <a:r>
              <a:rPr lang="en-GB" dirty="0"/>
              <a:t>and was termed </a:t>
            </a:r>
            <a:r>
              <a:rPr lang="en-GB" dirty="0" smtClean="0"/>
              <a:t>a reducing atmosphere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811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disjointedthinking.jeffhughes.ca/wp-content/uploads/2011/06/primordial_s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82749"/>
            <a:ext cx="4104456" cy="35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3052" y="116632"/>
            <a:ext cx="8730634" cy="675327"/>
            <a:chOff x="0" y="731937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731937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967" y="764904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smtClean="0"/>
                <a:t>D.1.2 Outline the experiments of Miller and Urey into the origin of organic compounds.</a:t>
              </a:r>
              <a:endParaRPr lang="en-GB" sz="17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7585" y="1124744"/>
            <a:ext cx="866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Many of the chemicals needed as monomers for </a:t>
            </a:r>
            <a:r>
              <a:rPr lang="en-GB" dirty="0" smtClean="0"/>
              <a:t>the </a:t>
            </a:r>
            <a:r>
              <a:rPr lang="en-GB" b="1" dirty="0" smtClean="0"/>
              <a:t>synthesis </a:t>
            </a:r>
            <a:r>
              <a:rPr lang="en-GB" b="1" dirty="0"/>
              <a:t>of biological molecules</a:t>
            </a:r>
            <a:r>
              <a:rPr lang="en-GB" dirty="0"/>
              <a:t> are thought to </a:t>
            </a:r>
            <a:r>
              <a:rPr lang="en-GB" dirty="0" smtClean="0"/>
              <a:t>have been </a:t>
            </a:r>
            <a:r>
              <a:rPr lang="en-GB" dirty="0"/>
              <a:t>formed in the shallow waters of the oceans as </a:t>
            </a:r>
            <a:r>
              <a:rPr lang="en-GB" dirty="0" smtClean="0"/>
              <a:t>the </a:t>
            </a:r>
            <a:r>
              <a:rPr lang="en-GB" b="1" dirty="0" smtClean="0"/>
              <a:t>products </a:t>
            </a:r>
            <a:r>
              <a:rPr lang="en-GB" b="1" dirty="0"/>
              <a:t>of chemical reactions between simple inorganic</a:t>
            </a:r>
          </a:p>
          <a:p>
            <a:r>
              <a:rPr lang="en-GB" b="1" dirty="0"/>
              <a:t>compounds</a:t>
            </a:r>
            <a:r>
              <a:rPr lang="en-GB" dirty="0"/>
              <a:t> present in the atmosphere and water.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4288" y="2636912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hlinkClick r:id="rId3"/>
              </a:rPr>
              <a:t>LINK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311882" y="2466928"/>
            <a:ext cx="6561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This mixture </a:t>
            </a:r>
            <a:r>
              <a:rPr lang="en-GB" dirty="0"/>
              <a:t>of chemicals believed to be present in </a:t>
            </a:r>
            <a:r>
              <a:rPr lang="en-GB" dirty="0" smtClean="0"/>
              <a:t>the oceans is </a:t>
            </a:r>
            <a:r>
              <a:rPr lang="en-GB" dirty="0"/>
              <a:t>known as </a:t>
            </a:r>
            <a:r>
              <a:rPr lang="en-GB" b="1" dirty="0" smtClean="0"/>
              <a:t>primordial </a:t>
            </a:r>
            <a:r>
              <a:rPr lang="en-GB" b="1" dirty="0"/>
              <a:t>soup </a:t>
            </a:r>
            <a:r>
              <a:rPr lang="en-GB" dirty="0"/>
              <a:t>or simply ‘chemical soup’.</a:t>
            </a:r>
          </a:p>
        </p:txBody>
      </p:sp>
    </p:spTree>
    <p:extLst>
      <p:ext uri="{BB962C8B-B14F-4D97-AF65-F5344CB8AC3E}">
        <p14:creationId xmlns:p14="http://schemas.microsoft.com/office/powerpoint/2010/main" val="29672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rcamera.as.arizona.edu/NatSci102/NatSci102/text/schop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20" y="2348880"/>
            <a:ext cx="3227499" cy="437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answersingenesis.org/assets/images/articles/ee/v2/miller-urey-experim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4"/>
          <a:stretch/>
        </p:blipFill>
        <p:spPr bwMode="auto">
          <a:xfrm>
            <a:off x="226894" y="2708920"/>
            <a:ext cx="5497234" cy="412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6019" y="1124744"/>
            <a:ext cx="8664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Miller and Urey’s </a:t>
            </a:r>
            <a:r>
              <a:rPr lang="en-GB" dirty="0"/>
              <a:t>experiments conducted in 1953 </a:t>
            </a:r>
            <a:r>
              <a:rPr lang="en-GB" b="1" dirty="0" smtClean="0"/>
              <a:t>simulated the </a:t>
            </a:r>
            <a:r>
              <a:rPr lang="en-GB" b="1" dirty="0"/>
              <a:t>conditions</a:t>
            </a:r>
            <a:r>
              <a:rPr lang="en-GB" dirty="0"/>
              <a:t>, believed at the time, to be present on </a:t>
            </a:r>
            <a:r>
              <a:rPr lang="en-GB" dirty="0" smtClean="0"/>
              <a:t>the early </a:t>
            </a:r>
            <a:r>
              <a:rPr lang="en-GB" dirty="0"/>
              <a:t>Earth. They attempted to establish whether </a:t>
            </a:r>
            <a:r>
              <a:rPr lang="en-GB" b="1" dirty="0" smtClean="0"/>
              <a:t>chemical evolution </a:t>
            </a:r>
            <a:r>
              <a:rPr lang="en-GB" dirty="0"/>
              <a:t>could occur in primeval soup. </a:t>
            </a:r>
            <a:r>
              <a:rPr lang="en-GB" dirty="0" smtClean="0"/>
              <a:t>Chemical evolution </a:t>
            </a:r>
            <a:r>
              <a:rPr lang="en-GB" dirty="0"/>
              <a:t>refers to the pre-biological changes </a:t>
            </a:r>
            <a:r>
              <a:rPr lang="en-GB" dirty="0" smtClean="0"/>
              <a:t>that transformed </a:t>
            </a:r>
            <a:r>
              <a:rPr lang="en-GB" dirty="0"/>
              <a:t>simple atoms and molecules into the more</a:t>
            </a:r>
          </a:p>
          <a:p>
            <a:r>
              <a:rPr lang="en-GB" dirty="0"/>
              <a:t>complex chemicals needed for the origin of life.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3052" y="116632"/>
            <a:ext cx="8730634" cy="675327"/>
            <a:chOff x="0" y="731937"/>
            <a:chExt cx="8730634" cy="675327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731937"/>
              <a:ext cx="8730634" cy="67532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967" y="764904"/>
              <a:ext cx="8664700" cy="609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smtClean="0"/>
                <a:t>D.1.2 Outline the experiments of Miller and Urey into the origin of organic compounds.</a:t>
              </a:r>
              <a:endParaRPr lang="en-GB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30648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13972</TotalTime>
  <Words>2680</Words>
  <Application>Microsoft Office PowerPoint</Application>
  <PresentationFormat>On-screen Show (4:3)</PresentationFormat>
  <Paragraphs>170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Template MP</vt:lpstr>
      <vt:lpstr>Option D: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 D: Evolution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123</cp:revision>
  <dcterms:created xsi:type="dcterms:W3CDTF">2013-08-21T17:54:09Z</dcterms:created>
  <dcterms:modified xsi:type="dcterms:W3CDTF">2014-01-22T12:15:35Z</dcterms:modified>
</cp:coreProperties>
</file>