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7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921D7-F323-49D7-A0EE-D499A593603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ED69CCE5-0E53-4907-BA23-A29E16BA4B75}">
      <dgm:prSet custT="1"/>
      <dgm:spPr/>
      <dgm:t>
        <a:bodyPr/>
        <a:lstStyle/>
        <a:p>
          <a:pPr rtl="0"/>
          <a:r>
            <a:rPr lang="en-GB" sz="2000" dirty="0" smtClean="0"/>
            <a:t>F.3.1 State that reverse transcriptase catalyses the production of DNA from RNA.</a:t>
          </a:r>
          <a:endParaRPr lang="en-GB" sz="2000" dirty="0"/>
        </a:p>
      </dgm:t>
    </dgm:pt>
    <dgm:pt modelId="{D07A8898-5350-4B73-8655-F6574EB2D9D8}" type="parTrans" cxnId="{AD18EAC7-EE6B-45F9-B08D-09DCEF045C2A}">
      <dgm:prSet/>
      <dgm:spPr/>
      <dgm:t>
        <a:bodyPr/>
        <a:lstStyle/>
        <a:p>
          <a:endParaRPr lang="en-GB"/>
        </a:p>
      </dgm:t>
    </dgm:pt>
    <dgm:pt modelId="{9DB0BCA5-8F12-4BAB-93BC-007FC2D9CF5C}" type="sibTrans" cxnId="{AD18EAC7-EE6B-45F9-B08D-09DCEF045C2A}">
      <dgm:prSet/>
      <dgm:spPr/>
      <dgm:t>
        <a:bodyPr/>
        <a:lstStyle/>
        <a:p>
          <a:endParaRPr lang="en-GB"/>
        </a:p>
      </dgm:t>
    </dgm:pt>
    <dgm:pt modelId="{BA94916A-DB29-4343-A8E8-62C3D338CFAF}">
      <dgm:prSet/>
      <dgm:spPr/>
      <dgm:t>
        <a:bodyPr/>
        <a:lstStyle/>
        <a:p>
          <a:pPr rtl="0"/>
          <a:r>
            <a:rPr lang="en-GB" smtClean="0"/>
            <a:t>F.3.2 Explain how reverse transcriptase is used in molecular biology.</a:t>
          </a:r>
          <a:endParaRPr lang="en-GB"/>
        </a:p>
      </dgm:t>
    </dgm:pt>
    <dgm:pt modelId="{D23A3D52-0CFA-403F-99DF-2DC217273820}" type="parTrans" cxnId="{37B3F98A-EBC9-4580-A384-77F35007A6F0}">
      <dgm:prSet/>
      <dgm:spPr/>
      <dgm:t>
        <a:bodyPr/>
        <a:lstStyle/>
        <a:p>
          <a:endParaRPr lang="en-GB"/>
        </a:p>
      </dgm:t>
    </dgm:pt>
    <dgm:pt modelId="{75A42373-16F2-44FC-9643-5EC89FD72E58}" type="sibTrans" cxnId="{37B3F98A-EBC9-4580-A384-77F35007A6F0}">
      <dgm:prSet/>
      <dgm:spPr/>
      <dgm:t>
        <a:bodyPr/>
        <a:lstStyle/>
        <a:p>
          <a:endParaRPr lang="en-GB"/>
        </a:p>
      </dgm:t>
    </dgm:pt>
    <dgm:pt modelId="{9F80083D-4756-421D-92C0-8012D4F4BB40}">
      <dgm:prSet/>
      <dgm:spPr/>
      <dgm:t>
        <a:bodyPr/>
        <a:lstStyle/>
        <a:p>
          <a:pPr rtl="0"/>
          <a:r>
            <a:rPr lang="en-GB" smtClean="0"/>
            <a:t>F.3.3 Distinguish between </a:t>
          </a:r>
          <a:r>
            <a:rPr lang="en-GB" i="1" smtClean="0"/>
            <a:t>somatic </a:t>
          </a:r>
          <a:r>
            <a:rPr lang="en-GB" smtClean="0"/>
            <a:t>and </a:t>
          </a:r>
          <a:r>
            <a:rPr lang="en-GB" i="1" smtClean="0"/>
            <a:t>germ line </a:t>
          </a:r>
          <a:r>
            <a:rPr lang="en-GB" smtClean="0"/>
            <a:t>therapy.</a:t>
          </a:r>
          <a:endParaRPr lang="en-GB"/>
        </a:p>
      </dgm:t>
    </dgm:pt>
    <dgm:pt modelId="{BCD019C2-6685-47E5-B760-965D3B2775DF}" type="parTrans" cxnId="{B5AF31EE-E026-45EC-91E9-4104585F0F52}">
      <dgm:prSet/>
      <dgm:spPr/>
      <dgm:t>
        <a:bodyPr/>
        <a:lstStyle/>
        <a:p>
          <a:endParaRPr lang="en-GB"/>
        </a:p>
      </dgm:t>
    </dgm:pt>
    <dgm:pt modelId="{608C4421-F278-4727-A994-CB40125DDC22}" type="sibTrans" cxnId="{B5AF31EE-E026-45EC-91E9-4104585F0F52}">
      <dgm:prSet/>
      <dgm:spPr/>
      <dgm:t>
        <a:bodyPr/>
        <a:lstStyle/>
        <a:p>
          <a:endParaRPr lang="en-GB"/>
        </a:p>
      </dgm:t>
    </dgm:pt>
    <dgm:pt modelId="{642E06BF-4925-4A82-979C-C0A1EB8CA948}">
      <dgm:prSet/>
      <dgm:spPr/>
      <dgm:t>
        <a:bodyPr/>
        <a:lstStyle/>
        <a:p>
          <a:pPr rtl="0"/>
          <a:r>
            <a:rPr lang="en-GB" dirty="0" smtClean="0"/>
            <a:t>F.3.4 Outline the use of viral vectors in gene therapy. </a:t>
          </a:r>
          <a:endParaRPr lang="en-GB" dirty="0"/>
        </a:p>
      </dgm:t>
    </dgm:pt>
    <dgm:pt modelId="{529E4DF0-3803-4739-BE3A-7A0C783A11FF}" type="parTrans" cxnId="{2ABDF551-AF7F-4F62-B340-99536B1E1640}">
      <dgm:prSet/>
      <dgm:spPr/>
      <dgm:t>
        <a:bodyPr/>
        <a:lstStyle/>
        <a:p>
          <a:endParaRPr lang="en-GB"/>
        </a:p>
      </dgm:t>
    </dgm:pt>
    <dgm:pt modelId="{9B7B9C45-807E-48C2-8629-8A5A0E06B0DB}" type="sibTrans" cxnId="{2ABDF551-AF7F-4F62-B340-99536B1E1640}">
      <dgm:prSet/>
      <dgm:spPr/>
      <dgm:t>
        <a:bodyPr/>
        <a:lstStyle/>
        <a:p>
          <a:endParaRPr lang="en-GB"/>
        </a:p>
      </dgm:t>
    </dgm:pt>
    <dgm:pt modelId="{0DAB90D2-69BD-4F18-89A5-E47872DF26D0}">
      <dgm:prSet/>
      <dgm:spPr/>
      <dgm:t>
        <a:bodyPr/>
        <a:lstStyle/>
        <a:p>
          <a:pPr rtl="0"/>
          <a:r>
            <a:rPr lang="en-GB" smtClean="0"/>
            <a:t>F.3.5 Discuss the risks of gene therapy.</a:t>
          </a:r>
          <a:endParaRPr lang="en-GB"/>
        </a:p>
      </dgm:t>
    </dgm:pt>
    <dgm:pt modelId="{C312BBB6-6C6E-4C11-8D88-D25FB120B8CA}" type="parTrans" cxnId="{48F94AED-CDF3-47C5-ABF1-0B5A4AA1C7C2}">
      <dgm:prSet/>
      <dgm:spPr/>
      <dgm:t>
        <a:bodyPr/>
        <a:lstStyle/>
        <a:p>
          <a:endParaRPr lang="en-GB"/>
        </a:p>
      </dgm:t>
    </dgm:pt>
    <dgm:pt modelId="{9F0FEA3F-FF99-4D32-968E-233A60D3A124}" type="sibTrans" cxnId="{48F94AED-CDF3-47C5-ABF1-0B5A4AA1C7C2}">
      <dgm:prSet/>
      <dgm:spPr/>
      <dgm:t>
        <a:bodyPr/>
        <a:lstStyle/>
        <a:p>
          <a:endParaRPr lang="en-GB"/>
        </a:p>
      </dgm:t>
    </dgm:pt>
    <dgm:pt modelId="{977C59FC-0B00-4DB6-B4CB-6B7ABE09213D}" type="pres">
      <dgm:prSet presAssocID="{158921D7-F323-49D7-A0EE-D499A59360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EF7190-5089-4777-A046-7CE1789B0354}" type="pres">
      <dgm:prSet presAssocID="{ED69CCE5-0E53-4907-BA23-A29E16BA4B7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760D29-5B98-40FB-AD79-68C63B5E7A8E}" type="pres">
      <dgm:prSet presAssocID="{9DB0BCA5-8F12-4BAB-93BC-007FC2D9CF5C}" presName="spacer" presStyleCnt="0"/>
      <dgm:spPr/>
    </dgm:pt>
    <dgm:pt modelId="{D335DAED-003B-4BA3-B29C-0E4C195A2472}" type="pres">
      <dgm:prSet presAssocID="{BA94916A-DB29-4343-A8E8-62C3D338CFA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6084A4-B977-4B23-8EEA-A9EB7EF4065B}" type="pres">
      <dgm:prSet presAssocID="{75A42373-16F2-44FC-9643-5EC89FD72E58}" presName="spacer" presStyleCnt="0"/>
      <dgm:spPr/>
    </dgm:pt>
    <dgm:pt modelId="{FC76694C-B645-467E-96C0-F300076B9681}" type="pres">
      <dgm:prSet presAssocID="{9F80083D-4756-421D-92C0-8012D4F4BB4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E1E945-2692-42AA-85AD-76DF919BB0FF}" type="pres">
      <dgm:prSet presAssocID="{608C4421-F278-4727-A994-CB40125DDC22}" presName="spacer" presStyleCnt="0"/>
      <dgm:spPr/>
    </dgm:pt>
    <dgm:pt modelId="{5FB2E988-8DCB-4E38-8B5C-CCB22063D27C}" type="pres">
      <dgm:prSet presAssocID="{642E06BF-4925-4A82-979C-C0A1EB8CA94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091CD4-D020-49E7-A9FF-2A2CAB78755B}" type="pres">
      <dgm:prSet presAssocID="{9B7B9C45-807E-48C2-8629-8A5A0E06B0DB}" presName="spacer" presStyleCnt="0"/>
      <dgm:spPr/>
    </dgm:pt>
    <dgm:pt modelId="{8ED5AE4C-7D9C-450B-9A5D-C356527351E0}" type="pres">
      <dgm:prSet presAssocID="{0DAB90D2-69BD-4F18-89A5-E47872DF26D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7B3F98A-EBC9-4580-A384-77F35007A6F0}" srcId="{158921D7-F323-49D7-A0EE-D499A5936034}" destId="{BA94916A-DB29-4343-A8E8-62C3D338CFAF}" srcOrd="1" destOrd="0" parTransId="{D23A3D52-0CFA-403F-99DF-2DC217273820}" sibTransId="{75A42373-16F2-44FC-9643-5EC89FD72E58}"/>
    <dgm:cxn modelId="{E7ED74BD-166D-4459-B8C7-9EC25541D704}" type="presOf" srcId="{BA94916A-DB29-4343-A8E8-62C3D338CFAF}" destId="{D335DAED-003B-4BA3-B29C-0E4C195A2472}" srcOrd="0" destOrd="0" presId="urn:microsoft.com/office/officeart/2005/8/layout/vList2"/>
    <dgm:cxn modelId="{DCC2C506-899C-4974-AB80-0E19AC10F363}" type="presOf" srcId="{0DAB90D2-69BD-4F18-89A5-E47872DF26D0}" destId="{8ED5AE4C-7D9C-450B-9A5D-C356527351E0}" srcOrd="0" destOrd="0" presId="urn:microsoft.com/office/officeart/2005/8/layout/vList2"/>
    <dgm:cxn modelId="{2ABDF551-AF7F-4F62-B340-99536B1E1640}" srcId="{158921D7-F323-49D7-A0EE-D499A5936034}" destId="{642E06BF-4925-4A82-979C-C0A1EB8CA948}" srcOrd="3" destOrd="0" parTransId="{529E4DF0-3803-4739-BE3A-7A0C783A11FF}" sibTransId="{9B7B9C45-807E-48C2-8629-8A5A0E06B0DB}"/>
    <dgm:cxn modelId="{166C3856-1AAA-4D01-964F-C8EF10B251EB}" type="presOf" srcId="{ED69CCE5-0E53-4907-BA23-A29E16BA4B75}" destId="{C8EF7190-5089-4777-A046-7CE1789B0354}" srcOrd="0" destOrd="0" presId="urn:microsoft.com/office/officeart/2005/8/layout/vList2"/>
    <dgm:cxn modelId="{D6A77C3F-888F-49E1-AB97-FEE55C0A5A8D}" type="presOf" srcId="{9F80083D-4756-421D-92C0-8012D4F4BB40}" destId="{FC76694C-B645-467E-96C0-F300076B9681}" srcOrd="0" destOrd="0" presId="urn:microsoft.com/office/officeart/2005/8/layout/vList2"/>
    <dgm:cxn modelId="{AD18EAC7-EE6B-45F9-B08D-09DCEF045C2A}" srcId="{158921D7-F323-49D7-A0EE-D499A5936034}" destId="{ED69CCE5-0E53-4907-BA23-A29E16BA4B75}" srcOrd="0" destOrd="0" parTransId="{D07A8898-5350-4B73-8655-F6574EB2D9D8}" sibTransId="{9DB0BCA5-8F12-4BAB-93BC-007FC2D9CF5C}"/>
    <dgm:cxn modelId="{FD522E93-64B4-4702-803B-6F13612D78A0}" type="presOf" srcId="{642E06BF-4925-4A82-979C-C0A1EB8CA948}" destId="{5FB2E988-8DCB-4E38-8B5C-CCB22063D27C}" srcOrd="0" destOrd="0" presId="urn:microsoft.com/office/officeart/2005/8/layout/vList2"/>
    <dgm:cxn modelId="{48F94AED-CDF3-47C5-ABF1-0B5A4AA1C7C2}" srcId="{158921D7-F323-49D7-A0EE-D499A5936034}" destId="{0DAB90D2-69BD-4F18-89A5-E47872DF26D0}" srcOrd="4" destOrd="0" parTransId="{C312BBB6-6C6E-4C11-8D88-D25FB120B8CA}" sibTransId="{9F0FEA3F-FF99-4D32-968E-233A60D3A124}"/>
    <dgm:cxn modelId="{B5AF31EE-E026-45EC-91E9-4104585F0F52}" srcId="{158921D7-F323-49D7-A0EE-D499A5936034}" destId="{9F80083D-4756-421D-92C0-8012D4F4BB40}" srcOrd="2" destOrd="0" parTransId="{BCD019C2-6685-47E5-B760-965D3B2775DF}" sibTransId="{608C4421-F278-4727-A994-CB40125DDC22}"/>
    <dgm:cxn modelId="{E70EDF29-2630-4236-91F3-F8CA5365A1F7}" type="presOf" srcId="{158921D7-F323-49D7-A0EE-D499A5936034}" destId="{977C59FC-0B00-4DB6-B4CB-6B7ABE09213D}" srcOrd="0" destOrd="0" presId="urn:microsoft.com/office/officeart/2005/8/layout/vList2"/>
    <dgm:cxn modelId="{747B2293-8A3E-4404-85DB-DA0741B85044}" type="presParOf" srcId="{977C59FC-0B00-4DB6-B4CB-6B7ABE09213D}" destId="{C8EF7190-5089-4777-A046-7CE1789B0354}" srcOrd="0" destOrd="0" presId="urn:microsoft.com/office/officeart/2005/8/layout/vList2"/>
    <dgm:cxn modelId="{238B8E27-4E12-420D-B8EF-FDFB1B923146}" type="presParOf" srcId="{977C59FC-0B00-4DB6-B4CB-6B7ABE09213D}" destId="{F8760D29-5B98-40FB-AD79-68C63B5E7A8E}" srcOrd="1" destOrd="0" presId="urn:microsoft.com/office/officeart/2005/8/layout/vList2"/>
    <dgm:cxn modelId="{0CC6000D-46A6-450F-B448-207A79F5878F}" type="presParOf" srcId="{977C59FC-0B00-4DB6-B4CB-6B7ABE09213D}" destId="{D335DAED-003B-4BA3-B29C-0E4C195A2472}" srcOrd="2" destOrd="0" presId="urn:microsoft.com/office/officeart/2005/8/layout/vList2"/>
    <dgm:cxn modelId="{BEBC80EB-AECF-4727-A0FA-80E9E7A10114}" type="presParOf" srcId="{977C59FC-0B00-4DB6-B4CB-6B7ABE09213D}" destId="{9B6084A4-B977-4B23-8EEA-A9EB7EF4065B}" srcOrd="3" destOrd="0" presId="urn:microsoft.com/office/officeart/2005/8/layout/vList2"/>
    <dgm:cxn modelId="{4ED14459-917C-4ABA-8055-A2A6A60AF9E9}" type="presParOf" srcId="{977C59FC-0B00-4DB6-B4CB-6B7ABE09213D}" destId="{FC76694C-B645-467E-96C0-F300076B9681}" srcOrd="4" destOrd="0" presId="urn:microsoft.com/office/officeart/2005/8/layout/vList2"/>
    <dgm:cxn modelId="{3D20A109-A490-4381-B6E9-ADEE80165DFB}" type="presParOf" srcId="{977C59FC-0B00-4DB6-B4CB-6B7ABE09213D}" destId="{2FE1E945-2692-42AA-85AD-76DF919BB0FF}" srcOrd="5" destOrd="0" presId="urn:microsoft.com/office/officeart/2005/8/layout/vList2"/>
    <dgm:cxn modelId="{86CEE6BA-8B63-41EF-8C08-E27DCBD934EF}" type="presParOf" srcId="{977C59FC-0B00-4DB6-B4CB-6B7ABE09213D}" destId="{5FB2E988-8DCB-4E38-8B5C-CCB22063D27C}" srcOrd="6" destOrd="0" presId="urn:microsoft.com/office/officeart/2005/8/layout/vList2"/>
    <dgm:cxn modelId="{BDE5A9B5-EC30-4808-BB77-90A86EA0CB42}" type="presParOf" srcId="{977C59FC-0B00-4DB6-B4CB-6B7ABE09213D}" destId="{FA091CD4-D020-49E7-A9FF-2A2CAB78755B}" srcOrd="7" destOrd="0" presId="urn:microsoft.com/office/officeart/2005/8/layout/vList2"/>
    <dgm:cxn modelId="{E16B2569-675C-4B3A-AE79-7D21AC7BF67D}" type="presParOf" srcId="{977C59FC-0B00-4DB6-B4CB-6B7ABE09213D}" destId="{8ED5AE4C-7D9C-450B-9A5D-C356527351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37F09B-3D41-4BAF-A947-7B4CFCB38F0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545B3167-C731-4A0C-AC6F-14BD831CDF2B}">
      <dgm:prSet/>
      <dgm:spPr/>
      <dgm:t>
        <a:bodyPr/>
        <a:lstStyle/>
        <a:p>
          <a:pPr rtl="0"/>
          <a:r>
            <a:rPr lang="en-GB" smtClean="0"/>
            <a:t>TOK - What are the risks in gene therapy?</a:t>
          </a:r>
          <a:endParaRPr lang="en-GB"/>
        </a:p>
      </dgm:t>
    </dgm:pt>
    <dgm:pt modelId="{EB5039ED-D1E1-4FFE-9268-3B4ADB9E3A83}" type="parTrans" cxnId="{CEF98A8B-67BD-441B-A918-8EF455A2B3C9}">
      <dgm:prSet/>
      <dgm:spPr/>
      <dgm:t>
        <a:bodyPr/>
        <a:lstStyle/>
        <a:p>
          <a:endParaRPr lang="en-GB"/>
        </a:p>
      </dgm:t>
    </dgm:pt>
    <dgm:pt modelId="{7BE1C3E7-EEEE-441E-A377-298CB87F5459}" type="sibTrans" cxnId="{CEF98A8B-67BD-441B-A918-8EF455A2B3C9}">
      <dgm:prSet/>
      <dgm:spPr/>
      <dgm:t>
        <a:bodyPr/>
        <a:lstStyle/>
        <a:p>
          <a:endParaRPr lang="en-GB"/>
        </a:p>
      </dgm:t>
    </dgm:pt>
    <dgm:pt modelId="{F370F541-B4C4-48AE-AF1D-0CF211061525}">
      <dgm:prSet/>
      <dgm:spPr/>
      <dgm:t>
        <a:bodyPr/>
        <a:lstStyle/>
        <a:p>
          <a:pPr rtl="0"/>
          <a:r>
            <a:rPr lang="en-GB" smtClean="0"/>
            <a:t>Do we have to ask ouselves if it is ethical?</a:t>
          </a:r>
          <a:endParaRPr lang="en-GB"/>
        </a:p>
      </dgm:t>
    </dgm:pt>
    <dgm:pt modelId="{1D2B958F-DD24-4123-BD75-84E4C68B8A02}" type="parTrans" cxnId="{9D2C189C-A12B-4253-9EAA-AE79862E3C0E}">
      <dgm:prSet/>
      <dgm:spPr/>
      <dgm:t>
        <a:bodyPr/>
        <a:lstStyle/>
        <a:p>
          <a:endParaRPr lang="en-GB"/>
        </a:p>
      </dgm:t>
    </dgm:pt>
    <dgm:pt modelId="{3862110B-895B-4E31-8C19-F5F99283259C}" type="sibTrans" cxnId="{9D2C189C-A12B-4253-9EAA-AE79862E3C0E}">
      <dgm:prSet/>
      <dgm:spPr/>
      <dgm:t>
        <a:bodyPr/>
        <a:lstStyle/>
        <a:p>
          <a:endParaRPr lang="en-GB"/>
        </a:p>
      </dgm:t>
    </dgm:pt>
    <dgm:pt modelId="{DB78ED84-83D6-4C5E-999E-30538502E7DA}">
      <dgm:prSet/>
      <dgm:spPr/>
      <dgm:t>
        <a:bodyPr/>
        <a:lstStyle/>
        <a:p>
          <a:pPr rtl="0"/>
          <a:r>
            <a:rPr lang="en-GB" dirty="0" smtClean="0"/>
            <a:t>Patients used for the trails are usually very ill and volunteer because it is their last resource.</a:t>
          </a:r>
          <a:endParaRPr lang="en-GB" dirty="0"/>
        </a:p>
      </dgm:t>
    </dgm:pt>
    <dgm:pt modelId="{DA33E061-1C70-4DC2-BA68-1ABB539A34CA}" type="parTrans" cxnId="{954444EB-4433-420E-A230-D19D3D8DDA93}">
      <dgm:prSet/>
      <dgm:spPr/>
      <dgm:t>
        <a:bodyPr/>
        <a:lstStyle/>
        <a:p>
          <a:endParaRPr lang="en-GB"/>
        </a:p>
      </dgm:t>
    </dgm:pt>
    <dgm:pt modelId="{207A3428-53A7-41E9-8A07-BB7FBBAAF4EC}" type="sibTrans" cxnId="{954444EB-4433-420E-A230-D19D3D8DDA93}">
      <dgm:prSet/>
      <dgm:spPr/>
      <dgm:t>
        <a:bodyPr/>
        <a:lstStyle/>
        <a:p>
          <a:endParaRPr lang="en-GB"/>
        </a:p>
      </dgm:t>
    </dgm:pt>
    <dgm:pt modelId="{1E7779A2-40D1-4130-82E5-8059D1C15318}">
      <dgm:prSet/>
      <dgm:spPr/>
      <dgm:t>
        <a:bodyPr/>
        <a:lstStyle/>
        <a:p>
          <a:pPr rtl="0"/>
          <a:r>
            <a:rPr lang="en-GB" smtClean="0"/>
            <a:t>At least one person has died as a result of a gene therapy trial.</a:t>
          </a:r>
          <a:endParaRPr lang="en-GB"/>
        </a:p>
      </dgm:t>
    </dgm:pt>
    <dgm:pt modelId="{1975B1A4-6C85-40D8-8580-6914AC6312E0}" type="parTrans" cxnId="{F6C1C560-1E8D-4F75-96D1-4F214F4F5C0E}">
      <dgm:prSet/>
      <dgm:spPr/>
      <dgm:t>
        <a:bodyPr/>
        <a:lstStyle/>
        <a:p>
          <a:endParaRPr lang="en-GB"/>
        </a:p>
      </dgm:t>
    </dgm:pt>
    <dgm:pt modelId="{85A39F9F-E527-43DB-A726-B3C0148D3EE3}" type="sibTrans" cxnId="{F6C1C560-1E8D-4F75-96D1-4F214F4F5C0E}">
      <dgm:prSet/>
      <dgm:spPr/>
      <dgm:t>
        <a:bodyPr/>
        <a:lstStyle/>
        <a:p>
          <a:endParaRPr lang="en-GB"/>
        </a:p>
      </dgm:t>
    </dgm:pt>
    <dgm:pt modelId="{C129F529-813C-4443-A023-4DB6048F2CE5}">
      <dgm:prSet/>
      <dgm:spPr/>
      <dgm:t>
        <a:bodyPr/>
        <a:lstStyle/>
        <a:p>
          <a:pPr rtl="0"/>
          <a:r>
            <a:rPr lang="en-GB" smtClean="0"/>
            <a:t>Several kids with SCID (severe combined immunodeficiency disease) developed leukaemia after the therapy.</a:t>
          </a:r>
          <a:endParaRPr lang="en-GB"/>
        </a:p>
      </dgm:t>
    </dgm:pt>
    <dgm:pt modelId="{6BF8E2A6-6D95-48AF-9C7C-9737C131CBEC}" type="parTrans" cxnId="{1D0B7E2C-1B99-4168-8906-0031D601AE11}">
      <dgm:prSet/>
      <dgm:spPr/>
      <dgm:t>
        <a:bodyPr/>
        <a:lstStyle/>
        <a:p>
          <a:endParaRPr lang="en-GB"/>
        </a:p>
      </dgm:t>
    </dgm:pt>
    <dgm:pt modelId="{A8BD70E8-6F54-4405-B76A-F92EEF42570E}" type="sibTrans" cxnId="{1D0B7E2C-1B99-4168-8906-0031D601AE11}">
      <dgm:prSet/>
      <dgm:spPr/>
      <dgm:t>
        <a:bodyPr/>
        <a:lstStyle/>
        <a:p>
          <a:endParaRPr lang="en-GB"/>
        </a:p>
      </dgm:t>
    </dgm:pt>
    <dgm:pt modelId="{EE137203-D268-4615-AC54-D182F7E48EA8}">
      <dgm:prSet/>
      <dgm:spPr/>
      <dgm:t>
        <a:bodyPr/>
        <a:lstStyle/>
        <a:p>
          <a:pPr rtl="0"/>
          <a:r>
            <a:rPr lang="en-GB" smtClean="0"/>
            <a:t>Are the benefits overruling the limitations?</a:t>
          </a:r>
          <a:endParaRPr lang="en-GB"/>
        </a:p>
      </dgm:t>
    </dgm:pt>
    <dgm:pt modelId="{3269A95B-EDE3-44C7-B892-0CDB5A5EF8DD}" type="parTrans" cxnId="{A7798419-FE15-4749-8400-3EDEDC65CC1D}">
      <dgm:prSet/>
      <dgm:spPr/>
      <dgm:t>
        <a:bodyPr/>
        <a:lstStyle/>
        <a:p>
          <a:endParaRPr lang="en-GB"/>
        </a:p>
      </dgm:t>
    </dgm:pt>
    <dgm:pt modelId="{EE268EC4-1491-4E57-B2E9-098E3F23C3FE}" type="sibTrans" cxnId="{A7798419-FE15-4749-8400-3EDEDC65CC1D}">
      <dgm:prSet/>
      <dgm:spPr/>
      <dgm:t>
        <a:bodyPr/>
        <a:lstStyle/>
        <a:p>
          <a:endParaRPr lang="en-GB"/>
        </a:p>
      </dgm:t>
    </dgm:pt>
    <dgm:pt modelId="{8250FD27-9DBF-46A7-AB40-F72E0BD350D4}" type="pres">
      <dgm:prSet presAssocID="{E537F09B-3D41-4BAF-A947-7B4CFCB38F0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A2243A8-5026-44C7-9603-4667FD21A469}" type="pres">
      <dgm:prSet presAssocID="{545B3167-C731-4A0C-AC6F-14BD831CDF2B}" presName="circle1" presStyleLbl="node1" presStyleIdx="0" presStyleCnt="1"/>
      <dgm:spPr/>
    </dgm:pt>
    <dgm:pt modelId="{988F1DE9-1693-4C8F-9F56-2EB863B4FFC4}" type="pres">
      <dgm:prSet presAssocID="{545B3167-C731-4A0C-AC6F-14BD831CDF2B}" presName="space" presStyleCnt="0"/>
      <dgm:spPr/>
    </dgm:pt>
    <dgm:pt modelId="{5CD4B4CB-D6C5-4DAC-AC74-AC889EDA5431}" type="pres">
      <dgm:prSet presAssocID="{545B3167-C731-4A0C-AC6F-14BD831CDF2B}" presName="rect1" presStyleLbl="alignAcc1" presStyleIdx="0" presStyleCnt="1"/>
      <dgm:spPr/>
    </dgm:pt>
    <dgm:pt modelId="{41533D9A-51A1-4F71-A686-0A3606E66742}" type="pres">
      <dgm:prSet presAssocID="{545B3167-C731-4A0C-AC6F-14BD831CDF2B}" presName="rect1ParTx" presStyleLbl="alignAcc1" presStyleIdx="0" presStyleCnt="1">
        <dgm:presLayoutVars>
          <dgm:chMax val="1"/>
          <dgm:bulletEnabled val="1"/>
        </dgm:presLayoutVars>
      </dgm:prSet>
      <dgm:spPr/>
    </dgm:pt>
    <dgm:pt modelId="{53F8FDAD-594C-4861-847D-03B95F966C61}" type="pres">
      <dgm:prSet presAssocID="{545B3167-C731-4A0C-AC6F-14BD831CDF2B}" presName="rect1ChTx" presStyleLbl="alignAcc1" presStyleIdx="0" presStyleCnt="1">
        <dgm:presLayoutVars>
          <dgm:bulletEnabled val="1"/>
        </dgm:presLayoutVars>
      </dgm:prSet>
      <dgm:spPr/>
    </dgm:pt>
  </dgm:ptLst>
  <dgm:cxnLst>
    <dgm:cxn modelId="{040C705E-C61C-42F4-8FB1-C6A327057205}" type="presOf" srcId="{F370F541-B4C4-48AE-AF1D-0CF211061525}" destId="{53F8FDAD-594C-4861-847D-03B95F966C61}" srcOrd="0" destOrd="0" presId="urn:microsoft.com/office/officeart/2005/8/layout/target3"/>
    <dgm:cxn modelId="{D1881681-DB8D-46E9-9BBE-EFBA57B74943}" type="presOf" srcId="{1E7779A2-40D1-4130-82E5-8059D1C15318}" destId="{53F8FDAD-594C-4861-847D-03B95F966C61}" srcOrd="0" destOrd="2" presId="urn:microsoft.com/office/officeart/2005/8/layout/target3"/>
    <dgm:cxn modelId="{3E3698E9-3275-4129-A7B2-8AAFF5236DAB}" type="presOf" srcId="{DB78ED84-83D6-4C5E-999E-30538502E7DA}" destId="{53F8FDAD-594C-4861-847D-03B95F966C61}" srcOrd="0" destOrd="1" presId="urn:microsoft.com/office/officeart/2005/8/layout/target3"/>
    <dgm:cxn modelId="{F77CCFC3-547A-4B0C-AF4C-77D422798D02}" type="presOf" srcId="{545B3167-C731-4A0C-AC6F-14BD831CDF2B}" destId="{5CD4B4CB-D6C5-4DAC-AC74-AC889EDA5431}" srcOrd="0" destOrd="0" presId="urn:microsoft.com/office/officeart/2005/8/layout/target3"/>
    <dgm:cxn modelId="{1D0B7E2C-1B99-4168-8906-0031D601AE11}" srcId="{545B3167-C731-4A0C-AC6F-14BD831CDF2B}" destId="{C129F529-813C-4443-A023-4DB6048F2CE5}" srcOrd="3" destOrd="0" parTransId="{6BF8E2A6-6D95-48AF-9C7C-9737C131CBEC}" sibTransId="{A8BD70E8-6F54-4405-B76A-F92EEF42570E}"/>
    <dgm:cxn modelId="{F6C1C560-1E8D-4F75-96D1-4F214F4F5C0E}" srcId="{545B3167-C731-4A0C-AC6F-14BD831CDF2B}" destId="{1E7779A2-40D1-4130-82E5-8059D1C15318}" srcOrd="2" destOrd="0" parTransId="{1975B1A4-6C85-40D8-8580-6914AC6312E0}" sibTransId="{85A39F9F-E527-43DB-A726-B3C0148D3EE3}"/>
    <dgm:cxn modelId="{9D2C189C-A12B-4253-9EAA-AE79862E3C0E}" srcId="{545B3167-C731-4A0C-AC6F-14BD831CDF2B}" destId="{F370F541-B4C4-48AE-AF1D-0CF211061525}" srcOrd="0" destOrd="0" parTransId="{1D2B958F-DD24-4123-BD75-84E4C68B8A02}" sibTransId="{3862110B-895B-4E31-8C19-F5F99283259C}"/>
    <dgm:cxn modelId="{A7798419-FE15-4749-8400-3EDEDC65CC1D}" srcId="{545B3167-C731-4A0C-AC6F-14BD831CDF2B}" destId="{EE137203-D268-4615-AC54-D182F7E48EA8}" srcOrd="4" destOrd="0" parTransId="{3269A95B-EDE3-44C7-B892-0CDB5A5EF8DD}" sibTransId="{EE268EC4-1491-4E57-B2E9-098E3F23C3FE}"/>
    <dgm:cxn modelId="{6AF15903-6856-45DE-8D0F-A5F28D4E98D8}" type="presOf" srcId="{C129F529-813C-4443-A023-4DB6048F2CE5}" destId="{53F8FDAD-594C-4861-847D-03B95F966C61}" srcOrd="0" destOrd="3" presId="urn:microsoft.com/office/officeart/2005/8/layout/target3"/>
    <dgm:cxn modelId="{24A3CD88-B106-434A-825C-4CB2B64A4393}" type="presOf" srcId="{E537F09B-3D41-4BAF-A947-7B4CFCB38F02}" destId="{8250FD27-9DBF-46A7-AB40-F72E0BD350D4}" srcOrd="0" destOrd="0" presId="urn:microsoft.com/office/officeart/2005/8/layout/target3"/>
    <dgm:cxn modelId="{CEF98A8B-67BD-441B-A918-8EF455A2B3C9}" srcId="{E537F09B-3D41-4BAF-A947-7B4CFCB38F02}" destId="{545B3167-C731-4A0C-AC6F-14BD831CDF2B}" srcOrd="0" destOrd="0" parTransId="{EB5039ED-D1E1-4FFE-9268-3B4ADB9E3A83}" sibTransId="{7BE1C3E7-EEEE-441E-A377-298CB87F5459}"/>
    <dgm:cxn modelId="{7160EF98-4D74-4C28-9FE2-81A5CAC0F9E0}" type="presOf" srcId="{545B3167-C731-4A0C-AC6F-14BD831CDF2B}" destId="{41533D9A-51A1-4F71-A686-0A3606E66742}" srcOrd="1" destOrd="0" presId="urn:microsoft.com/office/officeart/2005/8/layout/target3"/>
    <dgm:cxn modelId="{954444EB-4433-420E-A230-D19D3D8DDA93}" srcId="{545B3167-C731-4A0C-AC6F-14BD831CDF2B}" destId="{DB78ED84-83D6-4C5E-999E-30538502E7DA}" srcOrd="1" destOrd="0" parTransId="{DA33E061-1C70-4DC2-BA68-1ABB539A34CA}" sibTransId="{207A3428-53A7-41E9-8A07-BB7FBBAAF4EC}"/>
    <dgm:cxn modelId="{C04D1242-B12D-4F22-B2F8-73EDA30EF6E0}" type="presOf" srcId="{EE137203-D268-4615-AC54-D182F7E48EA8}" destId="{53F8FDAD-594C-4861-847D-03B95F966C61}" srcOrd="0" destOrd="4" presId="urn:microsoft.com/office/officeart/2005/8/layout/target3"/>
    <dgm:cxn modelId="{62635E79-5824-499F-B774-F146C4784CA7}" type="presParOf" srcId="{8250FD27-9DBF-46A7-AB40-F72E0BD350D4}" destId="{1A2243A8-5026-44C7-9603-4667FD21A469}" srcOrd="0" destOrd="0" presId="urn:microsoft.com/office/officeart/2005/8/layout/target3"/>
    <dgm:cxn modelId="{078EDB3C-0670-4BF0-BE8F-41BF12EB7C52}" type="presParOf" srcId="{8250FD27-9DBF-46A7-AB40-F72E0BD350D4}" destId="{988F1DE9-1693-4C8F-9F56-2EB863B4FFC4}" srcOrd="1" destOrd="0" presId="urn:microsoft.com/office/officeart/2005/8/layout/target3"/>
    <dgm:cxn modelId="{BCA3F3EB-535F-47D4-8F42-B67435A423CC}" type="presParOf" srcId="{8250FD27-9DBF-46A7-AB40-F72E0BD350D4}" destId="{5CD4B4CB-D6C5-4DAC-AC74-AC889EDA5431}" srcOrd="2" destOrd="0" presId="urn:microsoft.com/office/officeart/2005/8/layout/target3"/>
    <dgm:cxn modelId="{38F23FAB-A3A9-45F5-B5D5-2708ED59F17C}" type="presParOf" srcId="{8250FD27-9DBF-46A7-AB40-F72E0BD350D4}" destId="{41533D9A-51A1-4F71-A686-0A3606E66742}" srcOrd="3" destOrd="0" presId="urn:microsoft.com/office/officeart/2005/8/layout/target3"/>
    <dgm:cxn modelId="{E519DB57-E359-48EC-9F51-24C7C7113E05}" type="presParOf" srcId="{8250FD27-9DBF-46A7-AB40-F72E0BD350D4}" destId="{53F8FDAD-594C-4861-847D-03B95F966C61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F7190-5089-4777-A046-7CE1789B0354}">
      <dsp:nvSpPr>
        <dsp:cNvPr id="0" name=""/>
        <dsp:cNvSpPr/>
      </dsp:nvSpPr>
      <dsp:spPr>
        <a:xfrm>
          <a:off x="0" y="92926"/>
          <a:ext cx="8136904" cy="8361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F.3.1 State that reverse transcriptase catalyses the production of DNA from RNA.</a:t>
          </a:r>
          <a:endParaRPr lang="en-GB" sz="2000" kern="1200" dirty="0"/>
        </a:p>
      </dsp:txBody>
      <dsp:txXfrm>
        <a:off x="40817" y="133743"/>
        <a:ext cx="8055270" cy="754513"/>
      </dsp:txXfrm>
    </dsp:sp>
    <dsp:sp modelId="{D335DAED-003B-4BA3-B29C-0E4C195A2472}">
      <dsp:nvSpPr>
        <dsp:cNvPr id="0" name=""/>
        <dsp:cNvSpPr/>
      </dsp:nvSpPr>
      <dsp:spPr>
        <a:xfrm>
          <a:off x="0" y="989554"/>
          <a:ext cx="8136904" cy="8361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F.3.2 Explain how reverse transcriptase is used in molecular biology.</a:t>
          </a:r>
          <a:endParaRPr lang="en-GB" sz="2100" kern="1200"/>
        </a:p>
      </dsp:txBody>
      <dsp:txXfrm>
        <a:off x="40817" y="1030371"/>
        <a:ext cx="8055270" cy="754513"/>
      </dsp:txXfrm>
    </dsp:sp>
    <dsp:sp modelId="{FC76694C-B645-467E-96C0-F300076B9681}">
      <dsp:nvSpPr>
        <dsp:cNvPr id="0" name=""/>
        <dsp:cNvSpPr/>
      </dsp:nvSpPr>
      <dsp:spPr>
        <a:xfrm>
          <a:off x="0" y="1886182"/>
          <a:ext cx="8136904" cy="8361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F.3.3 Distinguish between </a:t>
          </a:r>
          <a:r>
            <a:rPr lang="en-GB" sz="2100" i="1" kern="1200" smtClean="0"/>
            <a:t>somatic </a:t>
          </a:r>
          <a:r>
            <a:rPr lang="en-GB" sz="2100" kern="1200" smtClean="0"/>
            <a:t>and </a:t>
          </a:r>
          <a:r>
            <a:rPr lang="en-GB" sz="2100" i="1" kern="1200" smtClean="0"/>
            <a:t>germ line </a:t>
          </a:r>
          <a:r>
            <a:rPr lang="en-GB" sz="2100" kern="1200" smtClean="0"/>
            <a:t>therapy.</a:t>
          </a:r>
          <a:endParaRPr lang="en-GB" sz="2100" kern="1200"/>
        </a:p>
      </dsp:txBody>
      <dsp:txXfrm>
        <a:off x="40817" y="1926999"/>
        <a:ext cx="8055270" cy="754513"/>
      </dsp:txXfrm>
    </dsp:sp>
    <dsp:sp modelId="{5FB2E988-8DCB-4E38-8B5C-CCB22063D27C}">
      <dsp:nvSpPr>
        <dsp:cNvPr id="0" name=""/>
        <dsp:cNvSpPr/>
      </dsp:nvSpPr>
      <dsp:spPr>
        <a:xfrm>
          <a:off x="0" y="2782809"/>
          <a:ext cx="8136904" cy="8361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F.3.4 Outline the use of viral vectors in gene therapy. </a:t>
          </a:r>
          <a:endParaRPr lang="en-GB" sz="2100" kern="1200" dirty="0"/>
        </a:p>
      </dsp:txBody>
      <dsp:txXfrm>
        <a:off x="40817" y="2823626"/>
        <a:ext cx="8055270" cy="754513"/>
      </dsp:txXfrm>
    </dsp:sp>
    <dsp:sp modelId="{8ED5AE4C-7D9C-450B-9A5D-C356527351E0}">
      <dsp:nvSpPr>
        <dsp:cNvPr id="0" name=""/>
        <dsp:cNvSpPr/>
      </dsp:nvSpPr>
      <dsp:spPr>
        <a:xfrm>
          <a:off x="0" y="3679437"/>
          <a:ext cx="8136904" cy="8361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F.3.5 Discuss the risks of gene therapy.</a:t>
          </a:r>
          <a:endParaRPr lang="en-GB" sz="2100" kern="1200"/>
        </a:p>
      </dsp:txBody>
      <dsp:txXfrm>
        <a:off x="40817" y="3720254"/>
        <a:ext cx="8055270" cy="754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243A8-5026-44C7-9603-4667FD21A469}">
      <dsp:nvSpPr>
        <dsp:cNvPr id="0" name=""/>
        <dsp:cNvSpPr/>
      </dsp:nvSpPr>
      <dsp:spPr>
        <a:xfrm>
          <a:off x="0" y="0"/>
          <a:ext cx="2585323" cy="258532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4B4CB-D6C5-4DAC-AC74-AC889EDA5431}">
      <dsp:nvSpPr>
        <dsp:cNvPr id="0" name=""/>
        <dsp:cNvSpPr/>
      </dsp:nvSpPr>
      <dsp:spPr>
        <a:xfrm>
          <a:off x="1292661" y="0"/>
          <a:ext cx="7469192" cy="25853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smtClean="0"/>
            <a:t>TOK - What are the risks in gene therapy?</a:t>
          </a:r>
          <a:endParaRPr lang="en-GB" sz="4000" kern="1200"/>
        </a:p>
      </dsp:txBody>
      <dsp:txXfrm>
        <a:off x="1292661" y="0"/>
        <a:ext cx="3734596" cy="2585323"/>
      </dsp:txXfrm>
    </dsp:sp>
    <dsp:sp modelId="{53F8FDAD-594C-4861-847D-03B95F966C61}">
      <dsp:nvSpPr>
        <dsp:cNvPr id="0" name=""/>
        <dsp:cNvSpPr/>
      </dsp:nvSpPr>
      <dsp:spPr>
        <a:xfrm>
          <a:off x="5027257" y="0"/>
          <a:ext cx="3734596" cy="258532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smtClean="0"/>
            <a:t>Do we have to ask ouselves if it is ethical?</a:t>
          </a:r>
          <a:endParaRPr lang="en-GB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Patients used for the trails are usually very ill and volunteer because it is their last resource.</a:t>
          </a:r>
          <a:endParaRPr lang="en-GB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smtClean="0"/>
            <a:t>At least one person has died as a result of a gene therapy trial.</a:t>
          </a:r>
          <a:endParaRPr lang="en-GB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smtClean="0"/>
            <a:t>Several kids with SCID (severe combined immunodeficiency disease) developed leukaemia after the therapy.</a:t>
          </a:r>
          <a:endParaRPr lang="en-GB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smtClean="0"/>
            <a:t>Are the benefits overruling the limitations?</a:t>
          </a:r>
          <a:endParaRPr lang="en-GB" sz="1300" kern="1200"/>
        </a:p>
      </dsp:txBody>
      <dsp:txXfrm>
        <a:off x="5027257" y="0"/>
        <a:ext cx="3734596" cy="2585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2C23B-F302-4442-9272-4C062030D448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20071-030F-43EC-B77C-337FD2E8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1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DE1410-EB66-40D9-9BAA-CF3C790CE997}" type="datetime1">
              <a:rPr lang="en-US" smtClean="0"/>
              <a:t>11/27/2013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76A-6F0E-4BC5-8BC1-14B5429D2E18}" type="datetime1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A37E-362F-4A7E-AAB4-F98E6B0E0B41}" type="datetime1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85D5-EF2D-4108-BEBF-17C55537D511}" type="datetime1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60A-077E-4CF2-BEC2-B50EF5400F7B}" type="datetime1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0443-CBB4-433B-A352-FA71B37D87B9}" type="datetime1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6B31-7DA7-4FCB-AE4F-1CF433CBDF7C}" type="datetime1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5BAD-35E8-4AC1-906A-9CA51BABE166}" type="datetime1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944-0708-44C6-839C-79B31600A10E}" type="datetime1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CD69-00CA-4272-B4A6-EE93FAF1A8E1}" type="datetime1">
              <a:rPr lang="en-US" smtClean="0"/>
              <a:t>11/27/2013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7F6-FEB7-45E7-94F4-75C4FD9638B4}" type="datetime1">
              <a:rPr lang="en-US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7904C7-27A4-4C04-BE2B-1694AE4406B9}" type="datetime1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m40p2LZRY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sfp.weebly.com/f3-microbes-and-biotechnology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sfp.weebly.com/f3-microbes-and-biotechnology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ciencesfp.weebly.com/f3-microbes-and-biotechnology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lifetechnologies.com/order/catalog/en/US/adirect/lt?cmd=catDisplayStyle&amp;catKey=81601&amp;filterDispName=cDNAs&amp;_bcs_=H4sIAAAAAAAAAM2PTWvDMAyGf40vMwtOTLdcs4SO0hEKZb17ttIInLjIzkL%2B/dSMwg5lsNtA6NUX%0a4n0ec6HKAwU32RSlKJ7kEegTLcRf5n1KF6ErUWw55nnOPHaQwPZj8OGMEDMbBl5NkROMnPowAEsg%0aB5T1afD8RRT6GqpMNMG1V8%2BKJVc5X5a5VvkDt01byRPYFIif1bL2YYS1OkyEHYKT7WQ9oJWVRbda%0aNQO7e5Fv%2BEGG8A%2BOdVWqm0tWa5Lh7Y3h/cjJOCR2w5VPQm/t4IRudqfXlo8bjBdvltokOAda2AkP%0a97DwxYrzk7kzPt6HXnXzDW%2BZ/v8ibe4jfQE0853yUwIAAA%3D%3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mL1Zmi3mW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mL1Zmi3mWk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gl2miunHTRI" TargetMode="External"/><Relationship Id="rId4" Type="http://schemas.openxmlformats.org/officeDocument/2006/relationships/hyperlink" Target="http://www.bbc.co.uk/news/health-2398061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ey.com/legacy/products/worldwide/canada/snustad/geneview/ch16/Chapter_16.swf" TargetMode="External"/><Relationship Id="rId2" Type="http://schemas.openxmlformats.org/officeDocument/2006/relationships/hyperlink" Target="http://www.youtube.com/watch?v=-sI5vy-cD2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51526" y="2564904"/>
            <a:ext cx="3313355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dirty="0" smtClean="0"/>
              <a:t>Option F </a:t>
            </a:r>
            <a:r>
              <a:rPr lang="en-GB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Biotechnology and Microbes</a:t>
            </a:r>
            <a:endParaRPr lang="en-GB" sz="27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89349" y="4490705"/>
            <a:ext cx="3583051" cy="630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F 3 Microbes and Biotechnology</a:t>
            </a:r>
            <a:endParaRPr lang="en-GB" sz="2400" dirty="0">
              <a:solidFill>
                <a:srgbClr val="00B050"/>
              </a:solidFill>
            </a:endParaRPr>
          </a:p>
        </p:txBody>
      </p:sp>
      <p:pic>
        <p:nvPicPr>
          <p:cNvPr id="10" name="Picture 2" descr="http://climate.nasa.gov/system/news_items/main_images/shutterstock_97335176_538p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82" y="-3733"/>
            <a:ext cx="356861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4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35311" y="188640"/>
            <a:ext cx="8136904" cy="836147"/>
            <a:chOff x="0" y="3679437"/>
            <a:chExt cx="8136904" cy="836147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3679437"/>
              <a:ext cx="8136904" cy="8361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0817" y="3720254"/>
              <a:ext cx="8055270" cy="754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smtClean="0"/>
                <a:t>F.3.5 Discuss the risks of gene therapy.</a:t>
              </a:r>
              <a:endParaRPr lang="en-GB" sz="2100" kern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19583" y="1321952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hlinkClick r:id="rId2"/>
              </a:rPr>
              <a:t>LINK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435311" y="1196752"/>
            <a:ext cx="67640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Short-lived nature of gene therapy</a:t>
            </a:r>
          </a:p>
          <a:p>
            <a:r>
              <a:rPr lang="en-GB" dirty="0"/>
              <a:t>The DNA introduced into target cells </a:t>
            </a:r>
            <a:r>
              <a:rPr lang="en-GB" b="1" dirty="0"/>
              <a:t>must </a:t>
            </a:r>
            <a:r>
              <a:rPr lang="en-GB" b="1" dirty="0" smtClean="0"/>
              <a:t>remain functional</a:t>
            </a:r>
            <a:r>
              <a:rPr lang="en-GB" dirty="0" smtClean="0"/>
              <a:t> </a:t>
            </a:r>
            <a:r>
              <a:rPr lang="en-GB" dirty="0"/>
              <a:t>and the cells containing the DNA must </a:t>
            </a:r>
            <a:r>
              <a:rPr lang="en-GB" dirty="0" smtClean="0"/>
              <a:t>be long-lived </a:t>
            </a:r>
            <a:r>
              <a:rPr lang="en-GB" dirty="0"/>
              <a:t>and stable. Problems achieving the </a:t>
            </a:r>
            <a:r>
              <a:rPr lang="en-GB" dirty="0" smtClean="0"/>
              <a:t>integration of </a:t>
            </a:r>
            <a:r>
              <a:rPr lang="en-GB" dirty="0"/>
              <a:t>modified DNA into the genome and the </a:t>
            </a:r>
            <a:r>
              <a:rPr lang="en-GB" dirty="0" smtClean="0"/>
              <a:t>rapidly dividing </a:t>
            </a:r>
            <a:r>
              <a:rPr lang="en-GB" dirty="0"/>
              <a:t>nature of many cells may </a:t>
            </a:r>
            <a:r>
              <a:rPr lang="en-GB" b="1" dirty="0"/>
              <a:t>prevent </a:t>
            </a:r>
            <a:r>
              <a:rPr lang="en-GB" dirty="0"/>
              <a:t>gene </a:t>
            </a:r>
            <a:r>
              <a:rPr lang="en-GB" dirty="0" smtClean="0"/>
              <a:t>therapy from </a:t>
            </a:r>
            <a:r>
              <a:rPr lang="en-GB" dirty="0"/>
              <a:t>achieving any </a:t>
            </a:r>
            <a:r>
              <a:rPr lang="en-GB" b="1" dirty="0"/>
              <a:t>long-term benefits</a:t>
            </a:r>
            <a:r>
              <a:rPr lang="en-GB" dirty="0"/>
              <a:t>. Patients may </a:t>
            </a:r>
            <a:r>
              <a:rPr lang="en-GB" dirty="0" smtClean="0"/>
              <a:t>have to </a:t>
            </a:r>
            <a:r>
              <a:rPr lang="en-GB" dirty="0"/>
              <a:t>undergo multiple rounds of gene therapy.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3435" y="3735521"/>
            <a:ext cx="65877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Immune </a:t>
            </a:r>
            <a:r>
              <a:rPr lang="en-GB" b="1" dirty="0" smtClean="0"/>
              <a:t>response</a:t>
            </a:r>
            <a:endParaRPr lang="en-GB" b="1" dirty="0"/>
          </a:p>
          <a:p>
            <a:r>
              <a:rPr lang="en-GB" dirty="0"/>
              <a:t>The risk of </a:t>
            </a:r>
            <a:r>
              <a:rPr lang="en-GB" b="1" dirty="0"/>
              <a:t>stimulating the immune system </a:t>
            </a:r>
            <a:r>
              <a:rPr lang="en-GB" dirty="0"/>
              <a:t>(due to </a:t>
            </a:r>
            <a:r>
              <a:rPr lang="en-GB" dirty="0" smtClean="0"/>
              <a:t>the appearance </a:t>
            </a:r>
            <a:r>
              <a:rPr lang="en-GB" dirty="0"/>
              <a:t>of new (foreign) proteins)) in a way </a:t>
            </a:r>
            <a:r>
              <a:rPr lang="en-GB" dirty="0" smtClean="0"/>
              <a:t>that reduces </a:t>
            </a:r>
            <a:r>
              <a:rPr lang="en-GB" dirty="0"/>
              <a:t>gene therapy effectiveness is a potential </a:t>
            </a:r>
            <a:r>
              <a:rPr lang="en-GB" dirty="0" smtClean="0"/>
              <a:t>risk. In </a:t>
            </a:r>
            <a:r>
              <a:rPr lang="en-GB" dirty="0"/>
              <a:t>addition the immune system’s enhanced response to</a:t>
            </a:r>
          </a:p>
          <a:p>
            <a:r>
              <a:rPr lang="en-GB" dirty="0"/>
              <a:t>antigens it has encountered before makes it difficult for</a:t>
            </a:r>
          </a:p>
          <a:p>
            <a:r>
              <a:rPr lang="en-GB" dirty="0"/>
              <a:t>gene therapy to be repeated in patients.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79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5885" y="1196752"/>
            <a:ext cx="80355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Problems with viral </a:t>
            </a:r>
            <a:r>
              <a:rPr lang="en-GB" b="1" dirty="0" smtClean="0"/>
              <a:t>vectors</a:t>
            </a:r>
            <a:endParaRPr lang="en-GB" b="1" dirty="0"/>
          </a:p>
          <a:p>
            <a:r>
              <a:rPr lang="en-GB" dirty="0"/>
              <a:t>Viruses present a variety of potential problems to </a:t>
            </a:r>
            <a:r>
              <a:rPr lang="en-GB" dirty="0" smtClean="0"/>
              <a:t>the patient </a:t>
            </a:r>
            <a:r>
              <a:rPr lang="en-GB" dirty="0"/>
              <a:t>- toxicity, immune and inflammatory </a:t>
            </a:r>
            <a:r>
              <a:rPr lang="en-GB" dirty="0" smtClean="0"/>
              <a:t>responses, and </a:t>
            </a:r>
            <a:r>
              <a:rPr lang="en-GB" dirty="0"/>
              <a:t>gene control and targeting issues. In addition, </a:t>
            </a:r>
            <a:r>
              <a:rPr lang="en-GB" dirty="0" smtClean="0"/>
              <a:t>there is always </a:t>
            </a:r>
            <a:r>
              <a:rPr lang="en-GB" dirty="0"/>
              <a:t>the possibility that a slightly modified viral </a:t>
            </a:r>
            <a:r>
              <a:rPr lang="en-GB" dirty="0" smtClean="0"/>
              <a:t>vector, once </a:t>
            </a:r>
            <a:r>
              <a:rPr lang="en-GB" dirty="0"/>
              <a:t>inside the patient, </a:t>
            </a:r>
            <a:r>
              <a:rPr lang="en-GB" b="1" dirty="0"/>
              <a:t>may recover its ability to </a:t>
            </a:r>
            <a:r>
              <a:rPr lang="en-GB" b="1" dirty="0" smtClean="0"/>
              <a:t>cause disease</a:t>
            </a:r>
            <a:r>
              <a:rPr lang="en-GB" dirty="0"/>
              <a:t>. Hence the need for removing all crucial </a:t>
            </a:r>
            <a:r>
              <a:rPr lang="en-GB" dirty="0" smtClean="0"/>
              <a:t>viral genes </a:t>
            </a:r>
            <a:r>
              <a:rPr lang="en-GB" dirty="0"/>
              <a:t>related to </a:t>
            </a:r>
            <a:r>
              <a:rPr lang="en-GB" dirty="0" smtClean="0"/>
              <a:t>pathogenicity.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435311" y="188640"/>
            <a:ext cx="8136904" cy="836147"/>
            <a:chOff x="0" y="3679437"/>
            <a:chExt cx="8136904" cy="836147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0" y="3679437"/>
              <a:ext cx="8136904" cy="8361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0817" y="3720254"/>
              <a:ext cx="8055270" cy="754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smtClean="0"/>
                <a:t>F.3.5 Discuss the risks of gene therapy.</a:t>
              </a:r>
              <a:endParaRPr lang="en-GB" sz="2100" kern="120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95885" y="3573016"/>
            <a:ext cx="80355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/>
              <a:t>Multigene</a:t>
            </a:r>
            <a:r>
              <a:rPr lang="en-GB" b="1" dirty="0"/>
              <a:t> disorders</a:t>
            </a:r>
          </a:p>
          <a:p>
            <a:r>
              <a:rPr lang="en-GB" dirty="0"/>
              <a:t>Conditions or disorders that arise from mutations in </a:t>
            </a:r>
            <a:r>
              <a:rPr lang="en-GB" dirty="0" smtClean="0"/>
              <a:t>a single </a:t>
            </a:r>
            <a:r>
              <a:rPr lang="en-GB" dirty="0"/>
              <a:t>gene are the best targets for gene therapy. </a:t>
            </a:r>
            <a:r>
              <a:rPr lang="en-GB" dirty="0" smtClean="0"/>
              <a:t>However, some </a:t>
            </a:r>
            <a:r>
              <a:rPr lang="en-GB" dirty="0"/>
              <a:t>of the most commonly occurring disorders, such </a:t>
            </a:r>
            <a:r>
              <a:rPr lang="en-GB" dirty="0" smtClean="0"/>
              <a:t>as heart </a:t>
            </a:r>
            <a:r>
              <a:rPr lang="en-GB" dirty="0"/>
              <a:t>disease, high blood pressure, Alzheimer’s </a:t>
            </a:r>
            <a:r>
              <a:rPr lang="en-GB" dirty="0" smtClean="0"/>
              <a:t>disease, arthritis</a:t>
            </a:r>
            <a:r>
              <a:rPr lang="en-GB" dirty="0"/>
              <a:t>, and diabetes, are caused by the combined </a:t>
            </a:r>
            <a:r>
              <a:rPr lang="en-GB" dirty="0" smtClean="0"/>
              <a:t>effects of </a:t>
            </a:r>
            <a:r>
              <a:rPr lang="en-GB" dirty="0"/>
              <a:t>variations in many genes. </a:t>
            </a:r>
            <a:r>
              <a:rPr lang="en-GB" b="1" dirty="0" err="1"/>
              <a:t>Multigene</a:t>
            </a:r>
            <a:r>
              <a:rPr lang="en-GB" b="1" dirty="0"/>
              <a:t> disorders </a:t>
            </a:r>
            <a:r>
              <a:rPr lang="en-GB" b="1" dirty="0" smtClean="0"/>
              <a:t>such as </a:t>
            </a:r>
            <a:r>
              <a:rPr lang="en-GB" b="1" dirty="0"/>
              <a:t>these would be particularly difficult to treat </a:t>
            </a:r>
            <a:r>
              <a:rPr lang="en-GB" dirty="0" smtClean="0"/>
              <a:t>effectively using </a:t>
            </a:r>
            <a:r>
              <a:rPr lang="en-GB" dirty="0"/>
              <a:t>gene therapy.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54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35311" y="188640"/>
            <a:ext cx="8136904" cy="836147"/>
            <a:chOff x="0" y="3679437"/>
            <a:chExt cx="8136904" cy="836147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3679437"/>
              <a:ext cx="8136904" cy="8361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0817" y="3720254"/>
              <a:ext cx="8055270" cy="754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smtClean="0"/>
                <a:t>F.3.5 Discuss the risks of gene therapy.</a:t>
              </a:r>
              <a:endParaRPr lang="en-GB" sz="2100" kern="12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523435" y="1268760"/>
            <a:ext cx="79606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Chance of inducing a </a:t>
            </a:r>
            <a:r>
              <a:rPr lang="en-GB" b="1" dirty="0" smtClean="0"/>
              <a:t>tumour</a:t>
            </a:r>
            <a:endParaRPr lang="en-GB" b="1" dirty="0"/>
          </a:p>
          <a:p>
            <a:r>
              <a:rPr lang="en-GB" dirty="0"/>
              <a:t>If the DNA is integrated in a place in the genome, </a:t>
            </a:r>
            <a:r>
              <a:rPr lang="en-GB" dirty="0" smtClean="0"/>
              <a:t>and disrupts </a:t>
            </a:r>
            <a:r>
              <a:rPr lang="en-GB" dirty="0"/>
              <a:t>genomic function, for example, if the </a:t>
            </a:r>
            <a:r>
              <a:rPr lang="en-GB" dirty="0" smtClean="0"/>
              <a:t>insertion </a:t>
            </a:r>
            <a:r>
              <a:rPr lang="en-GB" b="1" dirty="0" smtClean="0"/>
              <a:t>disrupts </a:t>
            </a:r>
            <a:r>
              <a:rPr lang="en-GB" b="1" dirty="0"/>
              <a:t>a </a:t>
            </a:r>
            <a:r>
              <a:rPr lang="en-GB" b="1" dirty="0" smtClean="0"/>
              <a:t>tumour </a:t>
            </a:r>
            <a:r>
              <a:rPr lang="en-GB" b="1" dirty="0"/>
              <a:t>suppressor gene</a:t>
            </a:r>
            <a:r>
              <a:rPr lang="en-GB" dirty="0"/>
              <a:t>, it could induce </a:t>
            </a:r>
            <a:r>
              <a:rPr lang="en-GB" dirty="0" smtClean="0"/>
              <a:t>a tumour.</a:t>
            </a:r>
            <a:endParaRPr lang="en-GB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67321088"/>
              </p:ext>
            </p:extLst>
          </p:nvPr>
        </p:nvGraphicFramePr>
        <p:xfrm>
          <a:off x="25742" y="3356992"/>
          <a:ext cx="8761854" cy="258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816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A2243A8-5026-44C7-9603-4667FD21A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graphicEl>
                                              <a:dgm id="{1A2243A8-5026-44C7-9603-4667FD21A4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graphicEl>
                                              <a:dgm id="{1A2243A8-5026-44C7-9603-4667FD21A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graphicEl>
                                              <a:dgm id="{1A2243A8-5026-44C7-9603-4667FD21A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CD4B4CB-D6C5-4DAC-AC74-AC889EDA5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graphicEl>
                                              <a:dgm id="{5CD4B4CB-D6C5-4DAC-AC74-AC889EDA54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graphicEl>
                                              <a:dgm id="{5CD4B4CB-D6C5-4DAC-AC74-AC889EDA5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graphicEl>
                                              <a:dgm id="{5CD4B4CB-D6C5-4DAC-AC74-AC889EDA5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3F8FDAD-594C-4861-847D-03B95F966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graphicEl>
                                              <a:dgm id="{53F8FDAD-594C-4861-847D-03B95F966C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graphicEl>
                                              <a:dgm id="{53F8FDAD-594C-4861-847D-03B95F966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graphicEl>
                                              <a:dgm id="{53F8FDAD-594C-4861-847D-03B95F966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51526" y="2564904"/>
            <a:ext cx="3313355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dirty="0" smtClean="0"/>
              <a:t>Option F </a:t>
            </a:r>
            <a:r>
              <a:rPr lang="en-GB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Biotechnology and Microbes</a:t>
            </a:r>
            <a:endParaRPr lang="en-GB" sz="27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89349" y="4490705"/>
            <a:ext cx="3583051" cy="630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F 3 Microbes and Biotechnology</a:t>
            </a:r>
            <a:endParaRPr lang="en-GB" sz="2400" dirty="0">
              <a:solidFill>
                <a:srgbClr val="00B050"/>
              </a:solidFill>
            </a:endParaRPr>
          </a:p>
        </p:txBody>
      </p:sp>
      <p:pic>
        <p:nvPicPr>
          <p:cNvPr id="10" name="Picture 2" descr="http://climate.nasa.gov/system/news_items/main_images/shutterstock_97335176_538p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82" y="-3733"/>
            <a:ext cx="356861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9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19038191"/>
              </p:ext>
            </p:extLst>
          </p:nvPr>
        </p:nvGraphicFramePr>
        <p:xfrm>
          <a:off x="683568" y="1340768"/>
          <a:ext cx="81369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692696"/>
            <a:ext cx="4459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ASSESSMENT STATEMENTS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EF7190-5089-4777-A046-7CE1789B0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C8EF7190-5089-4777-A046-7CE1789B03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C8EF7190-5089-4777-A046-7CE1789B0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C8EF7190-5089-4777-A046-7CE1789B0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35DAED-003B-4BA3-B29C-0E4C195A2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D335DAED-003B-4BA3-B29C-0E4C195A24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D335DAED-003B-4BA3-B29C-0E4C195A2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D335DAED-003B-4BA3-B29C-0E4C195A2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76694C-B645-467E-96C0-F300076B9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FC76694C-B645-467E-96C0-F300076B9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FC76694C-B645-467E-96C0-F300076B9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FC76694C-B645-467E-96C0-F300076B9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B2E988-8DCB-4E38-8B5C-CCB22063D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5FB2E988-8DCB-4E38-8B5C-CCB22063D2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5FB2E988-8DCB-4E38-8B5C-CCB22063D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5FB2E988-8DCB-4E38-8B5C-CCB22063D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D5AE4C-7D9C-450B-9A5D-C3565273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8ED5AE4C-7D9C-450B-9A5D-C35652735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8ED5AE4C-7D9C-450B-9A5D-C3565273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8ED5AE4C-7D9C-450B-9A5D-C3565273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62731" y="188641"/>
            <a:ext cx="8136904" cy="648071"/>
            <a:chOff x="0" y="92926"/>
            <a:chExt cx="8136904" cy="836147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92926"/>
              <a:ext cx="8136904" cy="8361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0817" y="133743"/>
              <a:ext cx="8055270" cy="754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F.3.1 State that reverse transcriptase </a:t>
              </a:r>
              <a:r>
                <a:rPr lang="en-GB" sz="1600" kern="1200" smtClean="0"/>
                <a:t>catalyses</a:t>
              </a:r>
              <a:r>
                <a:rPr lang="en-GB" sz="1600" kern="1200" dirty="0" smtClean="0"/>
                <a:t> the production of DNA from RNA.</a:t>
              </a:r>
              <a:endParaRPr lang="en-GB" sz="1600" kern="1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483140" y="1052736"/>
            <a:ext cx="42583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Reverse transcriptase is an enzyme that </a:t>
            </a:r>
            <a:r>
              <a:rPr lang="en-GB" dirty="0" smtClean="0"/>
              <a:t>transcribes single-stranded </a:t>
            </a:r>
            <a:r>
              <a:rPr lang="en-GB" dirty="0"/>
              <a:t>RNA into double-stranded DNA.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Normal transcription </a:t>
            </a:r>
            <a:r>
              <a:rPr lang="en-GB" dirty="0"/>
              <a:t>involves the synthesis of RNA from </a:t>
            </a:r>
            <a:r>
              <a:rPr lang="en-GB" dirty="0" smtClean="0"/>
              <a:t>DNA, hence </a:t>
            </a:r>
            <a:r>
              <a:rPr lang="en-GB" dirty="0"/>
              <a:t>reverse transcription is the reverse of this, as </a:t>
            </a:r>
            <a:r>
              <a:rPr lang="en-GB" dirty="0" smtClean="0"/>
              <a:t>it synthesises </a:t>
            </a:r>
            <a:r>
              <a:rPr lang="en-GB" dirty="0"/>
              <a:t>DNA from RNA.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gene encoding </a:t>
            </a:r>
            <a:r>
              <a:rPr lang="en-GB" dirty="0" smtClean="0"/>
              <a:t>reverse transcriptase </a:t>
            </a:r>
            <a:r>
              <a:rPr lang="en-GB" dirty="0"/>
              <a:t>is present in </a:t>
            </a:r>
            <a:r>
              <a:rPr lang="en-GB" b="1" dirty="0"/>
              <a:t>HIV </a:t>
            </a:r>
            <a:r>
              <a:rPr lang="en-GB" dirty="0"/>
              <a:t>and other </a:t>
            </a:r>
            <a:r>
              <a:rPr lang="en-GB" b="1" dirty="0"/>
              <a:t>retroviruses</a:t>
            </a:r>
            <a:r>
              <a:rPr lang="en-GB" dirty="0"/>
              <a:t>.</a:t>
            </a:r>
          </a:p>
        </p:txBody>
      </p:sp>
      <p:pic>
        <p:nvPicPr>
          <p:cNvPr id="2050" name="Picture 2" descr="http://www.nature.com/nature/journal/v453/n7192/images/453169b-f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489" y="1075118"/>
            <a:ext cx="4427984" cy="531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7704" y="5320732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hlinkClick r:id="rId3"/>
              </a:rPr>
              <a:t>LINK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7375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03" y="4805863"/>
            <a:ext cx="88773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51299" y="332657"/>
            <a:ext cx="8136904" cy="648072"/>
            <a:chOff x="0" y="989554"/>
            <a:chExt cx="8136904" cy="836147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989554"/>
              <a:ext cx="8136904" cy="8361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0817" y="1030371"/>
              <a:ext cx="8055270" cy="754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F.3.2 Explain how reverse transcriptase is used in molecular biology.</a:t>
              </a:r>
              <a:endParaRPr lang="en-GB" sz="1600" kern="1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25945" y="993895"/>
            <a:ext cx="91380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Reverse transcriptase is commonly used in </a:t>
            </a:r>
            <a:r>
              <a:rPr lang="en-GB" dirty="0" smtClean="0"/>
              <a:t>molecular biology </a:t>
            </a:r>
            <a:r>
              <a:rPr lang="en-GB" dirty="0"/>
              <a:t>to apply the </a:t>
            </a:r>
            <a:r>
              <a:rPr lang="en-GB" b="1" dirty="0"/>
              <a:t>polymerase chain reaction (PCR</a:t>
            </a:r>
            <a:r>
              <a:rPr lang="en-GB" b="1" dirty="0" smtClean="0"/>
              <a:t>) </a:t>
            </a:r>
            <a:r>
              <a:rPr lang="en-GB" i="1" dirty="0" smtClean="0"/>
              <a:t>(</a:t>
            </a:r>
            <a:r>
              <a:rPr lang="en-GB" i="1" dirty="0"/>
              <a:t>see Topic 4.4.1) </a:t>
            </a:r>
            <a:r>
              <a:rPr lang="en-GB" i="1" dirty="0" smtClean="0"/>
              <a:t>is a </a:t>
            </a:r>
            <a:r>
              <a:rPr lang="en-GB" dirty="0" smtClean="0"/>
              <a:t>technique to </a:t>
            </a:r>
            <a:r>
              <a:rPr lang="en-GB" dirty="0"/>
              <a:t>amplify a single or a few copies of a piece of DNA across several orders of magnitude, generating thousands to millions of copies of a particular DNA </a:t>
            </a:r>
            <a:r>
              <a:rPr lang="en-GB" dirty="0" smtClean="0"/>
              <a:t>sequence. </a:t>
            </a:r>
            <a:endParaRPr lang="en-GB" dirty="0"/>
          </a:p>
          <a:p>
            <a:r>
              <a:rPr lang="en-GB" dirty="0" smtClean="0"/>
              <a:t>A </a:t>
            </a:r>
            <a:r>
              <a:rPr lang="en-GB" dirty="0"/>
              <a:t>technique </a:t>
            </a:r>
            <a:r>
              <a:rPr lang="en-GB" dirty="0" smtClean="0"/>
              <a:t>called </a:t>
            </a:r>
            <a:r>
              <a:rPr lang="en-GB" b="1" dirty="0" smtClean="0"/>
              <a:t>reverse </a:t>
            </a:r>
            <a:r>
              <a:rPr lang="en-GB" b="1" dirty="0"/>
              <a:t>transcription polymerase chain reaction (RTPCR</a:t>
            </a:r>
            <a:r>
              <a:rPr lang="en-GB" dirty="0"/>
              <a:t>) is used to qualitatively detect gene expression through creation of complementary DNA (</a:t>
            </a:r>
            <a:r>
              <a:rPr lang="en-GB" dirty="0" err="1"/>
              <a:t>cDNA</a:t>
            </a:r>
            <a:r>
              <a:rPr lang="en-GB" dirty="0"/>
              <a:t>) transcripts from </a:t>
            </a:r>
            <a:r>
              <a:rPr lang="en-GB" dirty="0" smtClean="0"/>
              <a:t>RNA.</a:t>
            </a:r>
          </a:p>
          <a:p>
            <a:endParaRPr lang="en-GB" dirty="0"/>
          </a:p>
          <a:p>
            <a:r>
              <a:rPr lang="en-GB" dirty="0"/>
              <a:t>PCR can only be applied to DNA strands, but </a:t>
            </a:r>
            <a:r>
              <a:rPr lang="en-GB" dirty="0" smtClean="0"/>
              <a:t>with reverse </a:t>
            </a:r>
            <a:r>
              <a:rPr lang="en-GB" dirty="0"/>
              <a:t>transcriptase, RNA can be transcribed into </a:t>
            </a:r>
            <a:r>
              <a:rPr lang="en-GB" dirty="0" smtClean="0"/>
              <a:t>DNA, thus </a:t>
            </a:r>
            <a:r>
              <a:rPr lang="en-GB" dirty="0"/>
              <a:t>making </a:t>
            </a:r>
            <a:r>
              <a:rPr lang="en-GB" dirty="0" smtClean="0"/>
              <a:t>PCR analysis </a:t>
            </a:r>
            <a:r>
              <a:rPr lang="en-GB" dirty="0"/>
              <a:t>of RNA molecules possible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Reverse transcription polymerase chain reaction is </a:t>
            </a:r>
            <a:r>
              <a:rPr lang="en-GB" dirty="0" smtClean="0"/>
              <a:t>widely used </a:t>
            </a:r>
            <a:r>
              <a:rPr lang="en-GB" dirty="0"/>
              <a:t>in the </a:t>
            </a:r>
            <a:r>
              <a:rPr lang="en-GB" b="1" dirty="0"/>
              <a:t>diagnosis of genetic diseases and studying </a:t>
            </a:r>
            <a:r>
              <a:rPr lang="en-GB" b="1" dirty="0" smtClean="0"/>
              <a:t>gene expression </a:t>
            </a:r>
            <a:r>
              <a:rPr lang="en-GB" b="1" dirty="0"/>
              <a:t>in cells or tissues.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01777" y="3789040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hlinkClick r:id="rId3"/>
              </a:rPr>
              <a:t>LINK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9280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1299" y="1219098"/>
            <a:ext cx="3980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Reverse transcriptase is also used to create </a:t>
            </a:r>
            <a:r>
              <a:rPr lang="en-GB" b="1" dirty="0" smtClean="0"/>
              <a:t>complementary DNA </a:t>
            </a:r>
            <a:r>
              <a:rPr lang="en-GB" b="1" dirty="0"/>
              <a:t>(</a:t>
            </a:r>
            <a:r>
              <a:rPr lang="en-GB" b="1" dirty="0" err="1"/>
              <a:t>cDNA</a:t>
            </a:r>
            <a:r>
              <a:rPr lang="en-GB" b="1" dirty="0"/>
              <a:t>) libraries </a:t>
            </a:r>
            <a:r>
              <a:rPr lang="en-GB" dirty="0"/>
              <a:t>from messenger RNA (mRNA). </a:t>
            </a:r>
            <a:r>
              <a:rPr lang="en-GB" dirty="0" smtClean="0"/>
              <a:t>A </a:t>
            </a:r>
            <a:r>
              <a:rPr lang="en-GB" dirty="0" err="1" smtClean="0"/>
              <a:t>cDNA</a:t>
            </a:r>
            <a:r>
              <a:rPr lang="en-GB" dirty="0" smtClean="0"/>
              <a:t> </a:t>
            </a:r>
            <a:r>
              <a:rPr lang="en-GB" dirty="0"/>
              <a:t>library refers to </a:t>
            </a:r>
            <a:r>
              <a:rPr lang="en-GB" dirty="0" smtClean="0"/>
              <a:t>a set of </a:t>
            </a:r>
            <a:r>
              <a:rPr lang="en-GB" b="1" dirty="0" smtClean="0"/>
              <a:t>all the expressed genes </a:t>
            </a:r>
            <a:r>
              <a:rPr lang="en-GB" dirty="0" smtClean="0"/>
              <a:t>found </a:t>
            </a:r>
            <a:r>
              <a:rPr lang="en-GB" dirty="0"/>
              <a:t>within a cell or organism.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Because working with </a:t>
            </a:r>
            <a:r>
              <a:rPr lang="en-GB" dirty="0"/>
              <a:t>messenger RNA is difficult (since messenger RNA </a:t>
            </a:r>
            <a:r>
              <a:rPr lang="en-GB" dirty="0" smtClean="0"/>
              <a:t>is unstable </a:t>
            </a:r>
            <a:r>
              <a:rPr lang="en-GB" dirty="0"/>
              <a:t>and is easily degraded by </a:t>
            </a:r>
            <a:r>
              <a:rPr lang="en-GB" dirty="0" err="1"/>
              <a:t>RNAases</a:t>
            </a:r>
            <a:r>
              <a:rPr lang="en-GB" dirty="0"/>
              <a:t>), </a:t>
            </a:r>
            <a:r>
              <a:rPr lang="en-GB" dirty="0" smtClean="0"/>
              <a:t>researchers use </a:t>
            </a:r>
            <a:r>
              <a:rPr lang="en-GB" dirty="0"/>
              <a:t>reverse transcriptase to produce a DNA copy </a:t>
            </a:r>
            <a:r>
              <a:rPr lang="en-GB" dirty="0" smtClean="0"/>
              <a:t>of each </a:t>
            </a:r>
            <a:r>
              <a:rPr lang="en-GB" dirty="0"/>
              <a:t>mRNA strand.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Referred </a:t>
            </a:r>
            <a:r>
              <a:rPr lang="en-GB" dirty="0"/>
              <a:t>to as </a:t>
            </a:r>
            <a:r>
              <a:rPr lang="en-GB" dirty="0" err="1"/>
              <a:t>cDNA</a:t>
            </a:r>
            <a:r>
              <a:rPr lang="en-GB" dirty="0"/>
              <a:t> these </a:t>
            </a:r>
            <a:r>
              <a:rPr lang="en-GB" dirty="0" smtClean="0"/>
              <a:t>reverse transcribed </a:t>
            </a:r>
            <a:r>
              <a:rPr lang="en-GB" dirty="0"/>
              <a:t>mRNAs are collectively known as a </a:t>
            </a:r>
            <a:r>
              <a:rPr lang="en-GB" dirty="0" err="1" smtClean="0"/>
              <a:t>cDNA</a:t>
            </a:r>
            <a:r>
              <a:rPr lang="en-GB" dirty="0" smtClean="0"/>
              <a:t> library</a:t>
            </a:r>
            <a:r>
              <a:rPr lang="en-GB" dirty="0"/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51299" y="332657"/>
            <a:ext cx="8136904" cy="648072"/>
            <a:chOff x="0" y="989554"/>
            <a:chExt cx="8136904" cy="836147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989554"/>
              <a:ext cx="8136904" cy="8361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0817" y="1030371"/>
              <a:ext cx="8055270" cy="754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kern="1200" dirty="0" smtClean="0"/>
                <a:t>F.3.2 Explain how reverse transcriptase is used in molecular biology.</a:t>
              </a:r>
              <a:endParaRPr lang="en-GB" kern="12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19683" y="4275097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hlinkClick r:id="rId2"/>
              </a:rPr>
              <a:t>LINK</a:t>
            </a:r>
            <a:endParaRPr lang="en-GB" sz="3200" dirty="0"/>
          </a:p>
        </p:txBody>
      </p:sp>
      <p:pic>
        <p:nvPicPr>
          <p:cNvPr id="4098" name="Picture 2" descr="http://www.sidthomas.net/images/cDNAlibra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001433"/>
            <a:ext cx="3813795" cy="564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70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67544" y="1166843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Such a DNA library has several uses. A </a:t>
            </a:r>
            <a:r>
              <a:rPr lang="en-GB" dirty="0" err="1"/>
              <a:t>cDNA</a:t>
            </a:r>
            <a:r>
              <a:rPr lang="en-GB" dirty="0"/>
              <a:t> of </a:t>
            </a:r>
            <a:r>
              <a:rPr lang="en-GB" dirty="0" smtClean="0"/>
              <a:t>an organism </a:t>
            </a:r>
            <a:r>
              <a:rPr lang="en-GB" dirty="0"/>
              <a:t>can be cloned into a bacterium, and </a:t>
            </a:r>
            <a:r>
              <a:rPr lang="en-GB" dirty="0" smtClean="0"/>
              <a:t>expressed (translated </a:t>
            </a:r>
            <a:r>
              <a:rPr lang="en-GB" dirty="0"/>
              <a:t>into the appropriate protein).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complete </a:t>
            </a:r>
            <a:r>
              <a:rPr lang="en-GB" dirty="0" err="1" smtClean="0"/>
              <a:t>cDNA</a:t>
            </a:r>
            <a:r>
              <a:rPr lang="en-GB" dirty="0" smtClean="0"/>
              <a:t> </a:t>
            </a:r>
            <a:r>
              <a:rPr lang="en-GB" dirty="0"/>
              <a:t>library of an organism </a:t>
            </a:r>
            <a:r>
              <a:rPr lang="en-GB" b="1" dirty="0"/>
              <a:t>gives the total of the </a:t>
            </a:r>
            <a:r>
              <a:rPr lang="en-GB" b="1" dirty="0" smtClean="0"/>
              <a:t>proteins it </a:t>
            </a:r>
            <a:r>
              <a:rPr lang="en-GB" b="1" dirty="0"/>
              <a:t>can possibly express</a:t>
            </a:r>
            <a:r>
              <a:rPr lang="en-GB" dirty="0"/>
              <a:t>. Comparison between the </a:t>
            </a:r>
            <a:r>
              <a:rPr lang="en-GB" dirty="0" err="1" smtClean="0"/>
              <a:t>cDNA</a:t>
            </a:r>
            <a:r>
              <a:rPr lang="en-GB" dirty="0" smtClean="0"/>
              <a:t> libraries </a:t>
            </a:r>
            <a:r>
              <a:rPr lang="en-GB" dirty="0"/>
              <a:t>from different species offers an </a:t>
            </a:r>
            <a:r>
              <a:rPr lang="en-GB" dirty="0" smtClean="0"/>
              <a:t>opportunity to </a:t>
            </a:r>
            <a:r>
              <a:rPr lang="en-GB" b="1" dirty="0"/>
              <a:t>examine the evolutionary relationship</a:t>
            </a:r>
            <a:r>
              <a:rPr lang="en-GB" dirty="0"/>
              <a:t> </a:t>
            </a:r>
            <a:r>
              <a:rPr lang="en-GB" dirty="0" smtClean="0"/>
              <a:t>between those </a:t>
            </a:r>
            <a:r>
              <a:rPr lang="en-GB" dirty="0"/>
              <a:t>species in terms of their encoded proteins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51299" y="332657"/>
            <a:ext cx="8136904" cy="648072"/>
            <a:chOff x="0" y="989554"/>
            <a:chExt cx="8136904" cy="836147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989554"/>
              <a:ext cx="8136904" cy="8361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0817" y="1030371"/>
              <a:ext cx="8055270" cy="754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/>
                <a:t>F.3.2 Explain how reverse transcriptase is used in molecular biology.</a:t>
              </a:r>
              <a:endParaRPr lang="en-GB" sz="1600" kern="1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590162" y="4293096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hlinkClick r:id="rId2"/>
              </a:rPr>
              <a:t>LINK</a:t>
            </a:r>
            <a:endParaRPr lang="en-GB" dirty="0"/>
          </a:p>
        </p:txBody>
      </p:sp>
      <p:pic>
        <p:nvPicPr>
          <p:cNvPr id="5122" name="Picture 2" descr="http://assets.inhabitat.com/wp-content/blogs.dir/1/files/2012/08/dna-data-library-537x34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69350"/>
            <a:ext cx="367738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40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95536" y="260649"/>
            <a:ext cx="8136904" cy="648072"/>
            <a:chOff x="0" y="1886182"/>
            <a:chExt cx="8136904" cy="836147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1886182"/>
              <a:ext cx="8136904" cy="8361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0817" y="1926999"/>
              <a:ext cx="8055270" cy="754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F.3.3 Distinguish between </a:t>
              </a:r>
              <a:r>
                <a:rPr lang="en-GB" sz="2000" i="1" kern="1200" dirty="0" smtClean="0"/>
                <a:t>somatic </a:t>
              </a:r>
              <a:r>
                <a:rPr lang="en-GB" sz="2000" kern="1200" dirty="0" smtClean="0"/>
                <a:t>and </a:t>
              </a:r>
              <a:r>
                <a:rPr lang="en-GB" sz="2000" i="1" kern="1200" dirty="0" smtClean="0"/>
                <a:t>germ line </a:t>
              </a:r>
              <a:r>
                <a:rPr lang="en-GB" sz="2000" kern="1200" dirty="0" smtClean="0"/>
                <a:t>therapy.</a:t>
              </a:r>
              <a:endParaRPr lang="en-GB" sz="2000" kern="1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436353" y="1139857"/>
            <a:ext cx="805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Gene therapy </a:t>
            </a:r>
            <a:r>
              <a:rPr lang="en-GB" dirty="0"/>
              <a:t>involves the replacement or modification </a:t>
            </a:r>
            <a:r>
              <a:rPr lang="en-GB" dirty="0" smtClean="0"/>
              <a:t>of a </a:t>
            </a:r>
            <a:r>
              <a:rPr lang="en-GB" dirty="0"/>
              <a:t>gene to restore or enhance cellular </a:t>
            </a:r>
            <a:r>
              <a:rPr lang="en-GB" dirty="0" smtClean="0"/>
              <a:t>function. </a:t>
            </a:r>
          </a:p>
          <a:p>
            <a:endParaRPr lang="en-GB" dirty="0"/>
          </a:p>
          <a:p>
            <a:r>
              <a:rPr lang="en-GB" b="1" dirty="0" smtClean="0"/>
              <a:t>Somatic </a:t>
            </a:r>
            <a:r>
              <a:rPr lang="en-GB" b="1" dirty="0"/>
              <a:t>cell therapy </a:t>
            </a:r>
            <a:r>
              <a:rPr lang="en-GB" u="sng" dirty="0"/>
              <a:t>involves human cells other </a:t>
            </a:r>
            <a:r>
              <a:rPr lang="en-GB" u="sng" dirty="0" smtClean="0"/>
              <a:t>than germ </a:t>
            </a:r>
            <a:r>
              <a:rPr lang="en-GB" u="sng" dirty="0"/>
              <a:t>cells </a:t>
            </a:r>
            <a:r>
              <a:rPr lang="en-GB" dirty="0"/>
              <a:t>(gametes or cells that divide to form </a:t>
            </a:r>
            <a:r>
              <a:rPr lang="en-GB" dirty="0" smtClean="0"/>
              <a:t>gametes) </a:t>
            </a:r>
            <a:r>
              <a:rPr lang="en-GB" u="sng" dirty="0" smtClean="0"/>
              <a:t>which </a:t>
            </a:r>
            <a:r>
              <a:rPr lang="en-GB" u="sng" dirty="0"/>
              <a:t>are genetically altered </a:t>
            </a:r>
            <a:r>
              <a:rPr lang="en-GB" dirty="0"/>
              <a:t>and </a:t>
            </a:r>
            <a:r>
              <a:rPr lang="en-GB" b="1" dirty="0"/>
              <a:t>germ line therapy</a:t>
            </a:r>
            <a:r>
              <a:rPr lang="en-GB" dirty="0"/>
              <a:t>, </a:t>
            </a:r>
            <a:r>
              <a:rPr lang="en-GB" u="sng" dirty="0" smtClean="0"/>
              <a:t>in which </a:t>
            </a:r>
            <a:r>
              <a:rPr lang="en-GB" u="sng" dirty="0"/>
              <a:t>a replacement gene is integrated into the genome </a:t>
            </a:r>
            <a:r>
              <a:rPr lang="en-GB" u="sng" dirty="0" smtClean="0"/>
              <a:t>of human </a:t>
            </a:r>
            <a:r>
              <a:rPr lang="en-GB" u="sng" dirty="0"/>
              <a:t>gametes</a:t>
            </a:r>
            <a:r>
              <a:rPr lang="en-GB" dirty="0"/>
              <a:t>, resulting in transmission of the change </a:t>
            </a:r>
            <a:r>
              <a:rPr lang="en-GB" dirty="0" smtClean="0"/>
              <a:t>to the </a:t>
            </a:r>
            <a:r>
              <a:rPr lang="en-GB" dirty="0"/>
              <a:t>next generation, and expression of the new gene in </a:t>
            </a:r>
            <a:r>
              <a:rPr lang="en-GB" dirty="0" smtClean="0"/>
              <a:t>the patient’s </a:t>
            </a:r>
            <a:r>
              <a:rPr lang="en-GB" dirty="0"/>
              <a:t>children and their offspring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The fundamental difference between germ line </a:t>
            </a:r>
            <a:r>
              <a:rPr lang="en-GB" dirty="0" smtClean="0"/>
              <a:t>therapy and </a:t>
            </a:r>
            <a:r>
              <a:rPr lang="en-GB" dirty="0"/>
              <a:t>somatic cell therapy is </a:t>
            </a:r>
            <a:r>
              <a:rPr lang="en-GB" u="sng" dirty="0"/>
              <a:t>that germ line therapy </a:t>
            </a:r>
            <a:r>
              <a:rPr lang="en-GB" u="sng" dirty="0" smtClean="0"/>
              <a:t>affects subsequent </a:t>
            </a:r>
            <a:r>
              <a:rPr lang="en-GB" u="sng" dirty="0"/>
              <a:t>generations and may be associated </a:t>
            </a:r>
            <a:r>
              <a:rPr lang="en-GB" u="sng" dirty="0" smtClean="0"/>
              <a:t>with increased </a:t>
            </a:r>
            <a:r>
              <a:rPr lang="en-GB" u="sng" dirty="0"/>
              <a:t>risk and the potential for unpredictable </a:t>
            </a:r>
            <a:r>
              <a:rPr lang="en-GB" u="sng" dirty="0" smtClean="0"/>
              <a:t>and irreversible </a:t>
            </a:r>
            <a:r>
              <a:rPr lang="en-GB" u="sng" dirty="0"/>
              <a:t>consequences.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1800" y="57332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55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83568" y="260648"/>
            <a:ext cx="8136904" cy="836147"/>
            <a:chOff x="0" y="2782809"/>
            <a:chExt cx="8136904" cy="836147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2782809"/>
              <a:ext cx="8136904" cy="8361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0817" y="2823626"/>
              <a:ext cx="8055270" cy="754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smtClean="0"/>
                <a:t>F.3.4 Outline the use of viral vectors in gene therapy. </a:t>
              </a:r>
              <a:endParaRPr lang="en-GB" sz="2100" kern="1200"/>
            </a:p>
          </p:txBody>
        </p:sp>
      </p:grpSp>
      <p:pic>
        <p:nvPicPr>
          <p:cNvPr id="1026" name="Picture 2" descr="http://stemcells.nih.gov/StaticResources/info/scireport/images/figure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02522"/>
            <a:ext cx="6039483" cy="41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2751" y="126876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mtClean="0"/>
              <a:t>Gene therapy is </a:t>
            </a:r>
            <a:r>
              <a:rPr lang="en-GB" b="1" smtClean="0"/>
              <a:t>the introduction of genes into an individual’s cells and tissues to treat a genetic disorder or disease</a:t>
            </a:r>
            <a:r>
              <a:rPr lang="en-GB" smtClean="0"/>
              <a:t>. Gene therapy aims to replace a defective mutant allele with a functional one.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42751" y="2391795"/>
            <a:ext cx="24617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most </a:t>
            </a:r>
            <a:r>
              <a:rPr lang="en-GB" dirty="0" smtClean="0"/>
              <a:t>gene therapy </a:t>
            </a:r>
            <a:r>
              <a:rPr lang="en-GB" dirty="0"/>
              <a:t>studies, a normal gene is </a:t>
            </a:r>
            <a:r>
              <a:rPr lang="en-GB" dirty="0" smtClean="0"/>
              <a:t> inserted into </a:t>
            </a:r>
            <a:r>
              <a:rPr lang="en-GB" dirty="0"/>
              <a:t>the genome to replace a mutated </a:t>
            </a:r>
            <a:r>
              <a:rPr lang="en-GB" dirty="0" smtClean="0"/>
              <a:t>disease-causing gene</a:t>
            </a:r>
            <a:r>
              <a:rPr lang="en-GB" dirty="0"/>
              <a:t>. A vector must be used to deliver the gene to </a:t>
            </a:r>
            <a:r>
              <a:rPr lang="en-GB" dirty="0" smtClean="0"/>
              <a:t>the patient’s </a:t>
            </a:r>
            <a:r>
              <a:rPr lang="en-GB" dirty="0"/>
              <a:t>target cells.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0236" y="5531116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hlinkClick r:id="rId3"/>
              </a:rPr>
              <a:t>LINK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5523305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hlinkClick r:id="rId4"/>
              </a:rPr>
              <a:t>LINK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67895" y="6237311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hlinkClick r:id="rId5"/>
              </a:rPr>
              <a:t>LINK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930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28512" y="1273203"/>
            <a:ext cx="82919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Currently, the most common vector is a virus that has </a:t>
            </a:r>
            <a:r>
              <a:rPr lang="en-GB" dirty="0" smtClean="0"/>
              <a:t>been genetically </a:t>
            </a:r>
            <a:r>
              <a:rPr lang="en-GB" dirty="0"/>
              <a:t>altered to carry normal human DNA. </a:t>
            </a:r>
            <a:r>
              <a:rPr lang="en-GB" dirty="0" smtClean="0"/>
              <a:t>Viruses have </a:t>
            </a:r>
            <a:r>
              <a:rPr lang="en-GB" dirty="0"/>
              <a:t>evolved a way of delivering their genes to </a:t>
            </a:r>
            <a:r>
              <a:rPr lang="en-GB" dirty="0" smtClean="0"/>
              <a:t>human cells </a:t>
            </a:r>
            <a:r>
              <a:rPr lang="en-GB" i="1" dirty="0"/>
              <a:t>(see Topic F.1.8)</a:t>
            </a:r>
            <a:r>
              <a:rPr lang="en-GB" dirty="0"/>
              <a:t>. Most viruses have specific </a:t>
            </a:r>
            <a:r>
              <a:rPr lang="en-GB" dirty="0" smtClean="0"/>
              <a:t>cell-type targets</a:t>
            </a:r>
            <a:r>
              <a:rPr lang="en-GB" dirty="0"/>
              <a:t>. Molecular Biologists have taken advantage of </a:t>
            </a:r>
            <a:r>
              <a:rPr lang="en-GB" dirty="0" smtClean="0"/>
              <a:t>this capability </a:t>
            </a:r>
            <a:r>
              <a:rPr lang="en-GB" dirty="0"/>
              <a:t>and manipulated the virus genome via </a:t>
            </a:r>
            <a:r>
              <a:rPr lang="en-GB" b="1" dirty="0"/>
              <a:t>use </a:t>
            </a:r>
            <a:r>
              <a:rPr lang="en-GB" b="1" dirty="0" smtClean="0"/>
              <a:t>of restriction </a:t>
            </a:r>
            <a:r>
              <a:rPr lang="en-GB" b="1" dirty="0"/>
              <a:t>enzymes to remove disease-causing </a:t>
            </a:r>
            <a:r>
              <a:rPr lang="en-GB" b="1" dirty="0" smtClean="0"/>
              <a:t>versions of genes </a:t>
            </a:r>
            <a:r>
              <a:rPr lang="en-GB" dirty="0"/>
              <a:t>with modified or repaired genes.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39552" y="285515"/>
            <a:ext cx="8136904" cy="836147"/>
            <a:chOff x="0" y="2782809"/>
            <a:chExt cx="8136904" cy="836147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2782809"/>
              <a:ext cx="8136904" cy="8361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0817" y="2823626"/>
              <a:ext cx="8055270" cy="754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smtClean="0"/>
                <a:t>F.3.4 Outline the use of viral vectors in gene therapy. </a:t>
              </a:r>
              <a:endParaRPr lang="en-GB" sz="2100" kern="120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710159" y="3429000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hlinkClick r:id="rId2"/>
              </a:rPr>
              <a:t>LINK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40152" y="6014323"/>
            <a:ext cx="3036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Example of gene therapy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07718" y="3429000"/>
            <a:ext cx="695063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Adenoviruses</a:t>
            </a:r>
            <a:r>
              <a:rPr lang="en-GB" dirty="0"/>
              <a:t> </a:t>
            </a:r>
            <a:r>
              <a:rPr lang="en-GB" i="1" dirty="0"/>
              <a:t>(see Topic F.1.8) </a:t>
            </a:r>
            <a:r>
              <a:rPr lang="en-GB" dirty="0"/>
              <a:t>are commonly used </a:t>
            </a:r>
            <a:r>
              <a:rPr lang="en-GB" dirty="0" smtClean="0"/>
              <a:t>viral vectors </a:t>
            </a:r>
            <a:r>
              <a:rPr lang="en-GB" dirty="0"/>
              <a:t>and their genomes are composed </a:t>
            </a:r>
            <a:r>
              <a:rPr lang="en-GB" dirty="0" smtClean="0"/>
              <a:t>of double stranded DNA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When </a:t>
            </a:r>
            <a:r>
              <a:rPr lang="en-GB" dirty="0"/>
              <a:t>these viruses infect a host cell, </a:t>
            </a:r>
            <a:r>
              <a:rPr lang="en-GB" dirty="0" smtClean="0"/>
              <a:t>they introduce </a:t>
            </a:r>
            <a:r>
              <a:rPr lang="en-GB" dirty="0"/>
              <a:t>their DNA molecule into the host. </a:t>
            </a:r>
            <a:r>
              <a:rPr lang="en-GB" b="1" dirty="0" smtClean="0"/>
              <a:t>The genome of </a:t>
            </a:r>
            <a:r>
              <a:rPr lang="en-GB" b="1" dirty="0"/>
              <a:t>the adenovirus is not incorporated into the host </a:t>
            </a:r>
            <a:r>
              <a:rPr lang="en-GB" b="1" dirty="0" smtClean="0"/>
              <a:t>cell’s genetic </a:t>
            </a:r>
            <a:r>
              <a:rPr lang="en-GB" b="1" dirty="0"/>
              <a:t>material</a:t>
            </a:r>
            <a:r>
              <a:rPr lang="en-GB" dirty="0"/>
              <a:t>. The DNA molecule is left free in </a:t>
            </a:r>
            <a:r>
              <a:rPr lang="en-GB" dirty="0" smtClean="0"/>
              <a:t>the nucleus </a:t>
            </a:r>
            <a:r>
              <a:rPr lang="en-GB" dirty="0"/>
              <a:t>of the host cell, and this extra DNA molecule </a:t>
            </a:r>
            <a:r>
              <a:rPr lang="en-GB" dirty="0" smtClean="0"/>
              <a:t>can be transcribed.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07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MP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MP</Template>
  <TotalTime>536</TotalTime>
  <Words>1359</Words>
  <Application>Microsoft Office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 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Mark Polko</dc:creator>
  <cp:lastModifiedBy>Mark Polko</cp:lastModifiedBy>
  <cp:revision>25</cp:revision>
  <dcterms:created xsi:type="dcterms:W3CDTF">2013-08-21T17:54:09Z</dcterms:created>
  <dcterms:modified xsi:type="dcterms:W3CDTF">2013-11-27T11:51:43Z</dcterms:modified>
</cp:coreProperties>
</file>