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8" r:id="rId1"/>
  </p:sldMasterIdLst>
  <p:notesMasterIdLst>
    <p:notesMasterId r:id="rId48"/>
  </p:notesMasterIdLst>
  <p:sldIdLst>
    <p:sldId id="256" r:id="rId2"/>
    <p:sldId id="257" r:id="rId3"/>
    <p:sldId id="285" r:id="rId4"/>
    <p:sldId id="289" r:id="rId5"/>
    <p:sldId id="291" r:id="rId6"/>
    <p:sldId id="294" r:id="rId7"/>
    <p:sldId id="293" r:id="rId8"/>
    <p:sldId id="295" r:id="rId9"/>
    <p:sldId id="296" r:id="rId10"/>
    <p:sldId id="297" r:id="rId11"/>
    <p:sldId id="290" r:id="rId12"/>
    <p:sldId id="292" r:id="rId13"/>
    <p:sldId id="300" r:id="rId14"/>
    <p:sldId id="301" r:id="rId15"/>
    <p:sldId id="302" r:id="rId16"/>
    <p:sldId id="298" r:id="rId17"/>
    <p:sldId id="299" r:id="rId18"/>
    <p:sldId id="303" r:id="rId19"/>
    <p:sldId id="304" r:id="rId20"/>
    <p:sldId id="305" r:id="rId21"/>
    <p:sldId id="306" r:id="rId22"/>
    <p:sldId id="307" r:id="rId23"/>
    <p:sldId id="308" r:id="rId24"/>
    <p:sldId id="310" r:id="rId25"/>
    <p:sldId id="312" r:id="rId26"/>
    <p:sldId id="311" r:id="rId27"/>
    <p:sldId id="313" r:id="rId28"/>
    <p:sldId id="309" r:id="rId29"/>
    <p:sldId id="314" r:id="rId30"/>
    <p:sldId id="315" r:id="rId31"/>
    <p:sldId id="316" r:id="rId32"/>
    <p:sldId id="317" r:id="rId33"/>
    <p:sldId id="318" r:id="rId34"/>
    <p:sldId id="319" r:id="rId35"/>
    <p:sldId id="321" r:id="rId36"/>
    <p:sldId id="320" r:id="rId37"/>
    <p:sldId id="322" r:id="rId38"/>
    <p:sldId id="323" r:id="rId39"/>
    <p:sldId id="324" r:id="rId40"/>
    <p:sldId id="325" r:id="rId41"/>
    <p:sldId id="326" r:id="rId42"/>
    <p:sldId id="327" r:id="rId43"/>
    <p:sldId id="328" r:id="rId44"/>
    <p:sldId id="329" r:id="rId45"/>
    <p:sldId id="330" r:id="rId46"/>
    <p:sldId id="331" r:id="rId4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85435" autoAdjust="0"/>
  </p:normalViewPr>
  <p:slideViewPr>
    <p:cSldViewPr>
      <p:cViewPr varScale="1">
        <p:scale>
          <a:sx n="62" d="100"/>
          <a:sy n="62" d="100"/>
        </p:scale>
        <p:origin x="-103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AE8630-DC10-4B52-AFE9-52D0B66F20CA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C66573F-D804-4492-9C38-3FE9F4712D46}">
      <dgm:prSet custT="1"/>
      <dgm:spPr/>
      <dgm:t>
        <a:bodyPr/>
        <a:lstStyle/>
        <a:p>
          <a:pPr rtl="0"/>
          <a:r>
            <a:rPr lang="en-US" sz="2400" dirty="0" err="1" smtClean="0">
              <a:solidFill>
                <a:srgbClr val="0070C0"/>
              </a:solidFill>
            </a:rPr>
            <a:t>Características</a:t>
          </a:r>
          <a:r>
            <a:rPr lang="en-US" sz="2400" dirty="0" smtClean="0">
              <a:solidFill>
                <a:srgbClr val="0070C0"/>
              </a:solidFill>
            </a:rPr>
            <a:t> </a:t>
          </a:r>
          <a:r>
            <a:rPr lang="en-US" sz="2400" dirty="0" err="1" smtClean="0">
              <a:solidFill>
                <a:srgbClr val="0070C0"/>
              </a:solidFill>
            </a:rPr>
            <a:t>diferenciales</a:t>
          </a:r>
          <a:r>
            <a:rPr lang="en-US" sz="2400" dirty="0" smtClean="0">
              <a:solidFill>
                <a:srgbClr val="0070C0"/>
              </a:solidFill>
            </a:rPr>
            <a:t> de </a:t>
          </a:r>
          <a:r>
            <a:rPr lang="en-US" sz="2400" dirty="0" err="1" smtClean="0">
              <a:solidFill>
                <a:srgbClr val="0070C0"/>
              </a:solidFill>
            </a:rPr>
            <a:t>los</a:t>
          </a:r>
          <a:r>
            <a:rPr lang="en-US" sz="2400" dirty="0" smtClean="0">
              <a:solidFill>
                <a:srgbClr val="0070C0"/>
              </a:solidFill>
            </a:rPr>
            <a:t> </a:t>
          </a:r>
          <a:r>
            <a:rPr lang="en-US" sz="2400" dirty="0" err="1" smtClean="0">
              <a:solidFill>
                <a:srgbClr val="0070C0"/>
              </a:solidFill>
            </a:rPr>
            <a:t>seres</a:t>
          </a:r>
          <a:r>
            <a:rPr lang="en-US" sz="2400" dirty="0" smtClean="0">
              <a:solidFill>
                <a:srgbClr val="0070C0"/>
              </a:solidFill>
            </a:rPr>
            <a:t> </a:t>
          </a:r>
          <a:r>
            <a:rPr lang="en-US" sz="2400" dirty="0" err="1" smtClean="0">
              <a:solidFill>
                <a:srgbClr val="0070C0"/>
              </a:solidFill>
            </a:rPr>
            <a:t>vivos</a:t>
          </a:r>
          <a:r>
            <a:rPr lang="en-US" sz="2400" dirty="0" smtClean="0">
              <a:solidFill>
                <a:srgbClr val="0070C0"/>
              </a:solidFill>
            </a:rPr>
            <a:t>.</a:t>
          </a:r>
          <a:endParaRPr lang="es-ES" sz="2400" dirty="0">
            <a:solidFill>
              <a:srgbClr val="0070C0"/>
            </a:solidFill>
          </a:endParaRPr>
        </a:p>
      </dgm:t>
    </dgm:pt>
    <dgm:pt modelId="{A22F94AF-3776-49AB-960F-9F562D14297F}" type="parTrans" cxnId="{484DF272-61FC-4A35-86BE-CBE63C512A66}">
      <dgm:prSet/>
      <dgm:spPr/>
      <dgm:t>
        <a:bodyPr/>
        <a:lstStyle/>
        <a:p>
          <a:endParaRPr lang="es-ES" sz="1800"/>
        </a:p>
      </dgm:t>
    </dgm:pt>
    <dgm:pt modelId="{B209213C-2B29-4C7D-BEEC-6B7B9235FEDC}" type="sibTrans" cxnId="{484DF272-61FC-4A35-86BE-CBE63C512A66}">
      <dgm:prSet/>
      <dgm:spPr/>
      <dgm:t>
        <a:bodyPr/>
        <a:lstStyle/>
        <a:p>
          <a:endParaRPr lang="es-ES" sz="1800"/>
        </a:p>
      </dgm:t>
    </dgm:pt>
    <dgm:pt modelId="{8DF14D2E-82B6-4A8B-995C-7CEEB71EE0AC}">
      <dgm:prSet custT="1"/>
      <dgm:spPr/>
      <dgm:t>
        <a:bodyPr/>
        <a:lstStyle/>
        <a:p>
          <a:pPr rtl="0"/>
          <a:r>
            <a:rPr lang="es-ES" sz="2400" dirty="0" smtClean="0">
              <a:solidFill>
                <a:srgbClr val="0070C0"/>
              </a:solidFill>
            </a:rPr>
            <a:t>La unidad química de los seres vivos</a:t>
          </a:r>
          <a:endParaRPr lang="es-ES" sz="2400" dirty="0">
            <a:solidFill>
              <a:srgbClr val="0070C0"/>
            </a:solidFill>
          </a:endParaRPr>
        </a:p>
      </dgm:t>
    </dgm:pt>
    <dgm:pt modelId="{B6A9A3D0-AA88-4C64-9F34-C75F12F35C79}" type="parTrans" cxnId="{4FBBDBAB-9FC2-46BC-AB8D-3BD83F276905}">
      <dgm:prSet/>
      <dgm:spPr/>
      <dgm:t>
        <a:bodyPr/>
        <a:lstStyle/>
        <a:p>
          <a:endParaRPr lang="en-GB" sz="1600"/>
        </a:p>
      </dgm:t>
    </dgm:pt>
    <dgm:pt modelId="{CBA1FD03-1391-4943-BAD9-8050E2051128}" type="sibTrans" cxnId="{4FBBDBAB-9FC2-46BC-AB8D-3BD83F276905}">
      <dgm:prSet/>
      <dgm:spPr/>
      <dgm:t>
        <a:bodyPr/>
        <a:lstStyle/>
        <a:p>
          <a:endParaRPr lang="en-GB" sz="1600"/>
        </a:p>
      </dgm:t>
    </dgm:pt>
    <dgm:pt modelId="{1C277035-3FE7-409E-BAA4-96CBB5602B78}">
      <dgm:prSet custT="1"/>
      <dgm:spPr/>
      <dgm:t>
        <a:bodyPr/>
        <a:lstStyle/>
        <a:p>
          <a:pPr rtl="0"/>
          <a:r>
            <a:rPr lang="es-ES" sz="2400" dirty="0" smtClean="0">
              <a:solidFill>
                <a:srgbClr val="0070C0"/>
              </a:solidFill>
            </a:rPr>
            <a:t>El agua</a:t>
          </a:r>
          <a:endParaRPr lang="es-ES" sz="2400" dirty="0">
            <a:solidFill>
              <a:srgbClr val="0070C0"/>
            </a:solidFill>
          </a:endParaRPr>
        </a:p>
      </dgm:t>
    </dgm:pt>
    <dgm:pt modelId="{D7A67BC4-565F-473A-B0C3-187ED9BC68F4}" type="parTrans" cxnId="{14E3BA7E-A1EE-4737-81AD-BCD3D176D133}">
      <dgm:prSet/>
      <dgm:spPr/>
      <dgm:t>
        <a:bodyPr/>
        <a:lstStyle/>
        <a:p>
          <a:endParaRPr lang="en-GB" sz="1600"/>
        </a:p>
      </dgm:t>
    </dgm:pt>
    <dgm:pt modelId="{A5A64B4F-7889-42F8-8052-C5B9B544659F}" type="sibTrans" cxnId="{14E3BA7E-A1EE-4737-81AD-BCD3D176D133}">
      <dgm:prSet/>
      <dgm:spPr/>
      <dgm:t>
        <a:bodyPr/>
        <a:lstStyle/>
        <a:p>
          <a:endParaRPr lang="en-GB" sz="1600"/>
        </a:p>
      </dgm:t>
    </dgm:pt>
    <dgm:pt modelId="{5E8834C1-37B8-4336-AC87-F81B525C5702}">
      <dgm:prSet custT="1"/>
      <dgm:spPr/>
      <dgm:t>
        <a:bodyPr/>
        <a:lstStyle/>
        <a:p>
          <a:pPr rtl="0"/>
          <a:r>
            <a:rPr lang="es-ES" sz="2400" dirty="0" smtClean="0">
              <a:solidFill>
                <a:srgbClr val="0070C0"/>
              </a:solidFill>
            </a:rPr>
            <a:t>Las sales minerales</a:t>
          </a:r>
          <a:endParaRPr lang="es-ES" sz="2400" dirty="0">
            <a:solidFill>
              <a:srgbClr val="0070C0"/>
            </a:solidFill>
          </a:endParaRPr>
        </a:p>
      </dgm:t>
    </dgm:pt>
    <dgm:pt modelId="{2A944B7F-C45F-451F-A8AD-6F9A02347D3B}" type="parTrans" cxnId="{F9208DD0-F0B0-4BED-88D1-15ACFAEF0485}">
      <dgm:prSet/>
      <dgm:spPr/>
      <dgm:t>
        <a:bodyPr/>
        <a:lstStyle/>
        <a:p>
          <a:endParaRPr lang="en-GB" sz="1600"/>
        </a:p>
      </dgm:t>
    </dgm:pt>
    <dgm:pt modelId="{228E0084-5D1B-44A4-AFD7-466C837CE7BA}" type="sibTrans" cxnId="{F9208DD0-F0B0-4BED-88D1-15ACFAEF0485}">
      <dgm:prSet/>
      <dgm:spPr/>
      <dgm:t>
        <a:bodyPr/>
        <a:lstStyle/>
        <a:p>
          <a:endParaRPr lang="en-GB" sz="1600"/>
        </a:p>
      </dgm:t>
    </dgm:pt>
    <dgm:pt modelId="{8FF582D7-551F-491F-A65E-31795045F221}">
      <dgm:prSet custT="1"/>
      <dgm:spPr/>
      <dgm:t>
        <a:bodyPr/>
        <a:lstStyle/>
        <a:p>
          <a:pPr rtl="0"/>
          <a:r>
            <a:rPr lang="es-ES" sz="2400" dirty="0" smtClean="0">
              <a:solidFill>
                <a:schemeClr val="tx1"/>
              </a:solidFill>
            </a:rPr>
            <a:t>Los compuestos orgánicos</a:t>
          </a:r>
          <a:endParaRPr lang="es-ES" sz="2400" dirty="0">
            <a:solidFill>
              <a:schemeClr val="tx1"/>
            </a:solidFill>
          </a:endParaRPr>
        </a:p>
      </dgm:t>
    </dgm:pt>
    <dgm:pt modelId="{24559144-358A-4B9F-9003-AD01313C656F}" type="parTrans" cxnId="{3728A2F3-BEC3-48CD-A357-A30AC998AC7E}">
      <dgm:prSet/>
      <dgm:spPr/>
      <dgm:t>
        <a:bodyPr/>
        <a:lstStyle/>
        <a:p>
          <a:endParaRPr lang="en-GB" sz="1600"/>
        </a:p>
      </dgm:t>
    </dgm:pt>
    <dgm:pt modelId="{A6D12694-ECBE-4725-AD6F-639EB3891085}" type="sibTrans" cxnId="{3728A2F3-BEC3-48CD-A357-A30AC998AC7E}">
      <dgm:prSet/>
      <dgm:spPr/>
      <dgm:t>
        <a:bodyPr/>
        <a:lstStyle/>
        <a:p>
          <a:endParaRPr lang="en-GB" sz="1600"/>
        </a:p>
      </dgm:t>
    </dgm:pt>
    <dgm:pt modelId="{25A3F906-6ED9-4E61-909F-A4B053393954}">
      <dgm:prSet custT="1"/>
      <dgm:spPr/>
      <dgm:t>
        <a:bodyPr/>
        <a:lstStyle/>
        <a:p>
          <a:pPr rtl="0"/>
          <a:r>
            <a:rPr lang="es-ES" sz="2400" dirty="0" smtClean="0">
              <a:solidFill>
                <a:schemeClr val="tx1"/>
              </a:solidFill>
            </a:rPr>
            <a:t>Los glúcidos</a:t>
          </a:r>
          <a:endParaRPr lang="es-ES" sz="2400" dirty="0">
            <a:solidFill>
              <a:schemeClr val="tx1"/>
            </a:solidFill>
          </a:endParaRPr>
        </a:p>
      </dgm:t>
    </dgm:pt>
    <dgm:pt modelId="{82B93BD7-A095-44AB-89C9-E49BD44C50A4}" type="parTrans" cxnId="{C0FF5E9F-94CD-4E40-B89E-2B49B4EBCC58}">
      <dgm:prSet/>
      <dgm:spPr/>
      <dgm:t>
        <a:bodyPr/>
        <a:lstStyle/>
        <a:p>
          <a:endParaRPr lang="en-GB" sz="1600"/>
        </a:p>
      </dgm:t>
    </dgm:pt>
    <dgm:pt modelId="{3155D192-8A60-4D09-92B7-039152B50203}" type="sibTrans" cxnId="{C0FF5E9F-94CD-4E40-B89E-2B49B4EBCC58}">
      <dgm:prSet/>
      <dgm:spPr/>
      <dgm:t>
        <a:bodyPr/>
        <a:lstStyle/>
        <a:p>
          <a:endParaRPr lang="en-GB" sz="1600"/>
        </a:p>
      </dgm:t>
    </dgm:pt>
    <dgm:pt modelId="{FC77CD7A-0D72-4F05-A21B-24585F201BD7}">
      <dgm:prSet custT="1"/>
      <dgm:spPr/>
      <dgm:t>
        <a:bodyPr/>
        <a:lstStyle/>
        <a:p>
          <a:pPr rtl="0"/>
          <a:r>
            <a:rPr lang="es-ES" sz="2400" dirty="0" smtClean="0">
              <a:solidFill>
                <a:schemeClr val="tx1"/>
              </a:solidFill>
            </a:rPr>
            <a:t>Los lípidos</a:t>
          </a:r>
          <a:endParaRPr lang="es-ES" sz="2400" dirty="0">
            <a:solidFill>
              <a:schemeClr val="tx1"/>
            </a:solidFill>
          </a:endParaRPr>
        </a:p>
      </dgm:t>
    </dgm:pt>
    <dgm:pt modelId="{71537ED4-D077-4134-A605-A400E2C233E0}" type="parTrans" cxnId="{83654506-867D-4A68-A540-F83575B44F8A}">
      <dgm:prSet/>
      <dgm:spPr/>
      <dgm:t>
        <a:bodyPr/>
        <a:lstStyle/>
        <a:p>
          <a:endParaRPr lang="en-GB" sz="1600"/>
        </a:p>
      </dgm:t>
    </dgm:pt>
    <dgm:pt modelId="{44D1065D-3B1C-450C-AC67-ED98BAA212D1}" type="sibTrans" cxnId="{83654506-867D-4A68-A540-F83575B44F8A}">
      <dgm:prSet/>
      <dgm:spPr/>
      <dgm:t>
        <a:bodyPr/>
        <a:lstStyle/>
        <a:p>
          <a:endParaRPr lang="en-GB" sz="1600"/>
        </a:p>
      </dgm:t>
    </dgm:pt>
    <dgm:pt modelId="{B155579C-1040-4D2D-AA82-2C9943AC0BF3}">
      <dgm:prSet custT="1"/>
      <dgm:spPr/>
      <dgm:t>
        <a:bodyPr/>
        <a:lstStyle/>
        <a:p>
          <a:pPr rtl="0"/>
          <a:r>
            <a:rPr lang="es-ES" sz="2400" dirty="0" smtClean="0">
              <a:solidFill>
                <a:schemeClr val="tx1"/>
              </a:solidFill>
            </a:rPr>
            <a:t>Las proteínas</a:t>
          </a:r>
          <a:endParaRPr lang="es-ES" sz="2400" dirty="0">
            <a:solidFill>
              <a:schemeClr val="tx1"/>
            </a:solidFill>
          </a:endParaRPr>
        </a:p>
      </dgm:t>
    </dgm:pt>
    <dgm:pt modelId="{C4D5DB4D-4922-4439-8402-22BE2D96D70E}" type="parTrans" cxnId="{BC7B478A-3269-47D1-8BC2-9EFD3373F4E8}">
      <dgm:prSet/>
      <dgm:spPr/>
      <dgm:t>
        <a:bodyPr/>
        <a:lstStyle/>
        <a:p>
          <a:endParaRPr lang="en-GB" sz="1600"/>
        </a:p>
      </dgm:t>
    </dgm:pt>
    <dgm:pt modelId="{2BDDDC89-3954-40B0-B94C-2958D756BF5A}" type="sibTrans" cxnId="{BC7B478A-3269-47D1-8BC2-9EFD3373F4E8}">
      <dgm:prSet/>
      <dgm:spPr/>
      <dgm:t>
        <a:bodyPr/>
        <a:lstStyle/>
        <a:p>
          <a:endParaRPr lang="en-GB" sz="1600"/>
        </a:p>
      </dgm:t>
    </dgm:pt>
    <dgm:pt modelId="{3C3CD27F-A533-4F15-A8B0-A0710E6423A8}">
      <dgm:prSet custT="1"/>
      <dgm:spPr/>
      <dgm:t>
        <a:bodyPr/>
        <a:lstStyle/>
        <a:p>
          <a:pPr rtl="0"/>
          <a:r>
            <a:rPr lang="es-ES" sz="2400" dirty="0" smtClean="0">
              <a:solidFill>
                <a:schemeClr val="tx1"/>
              </a:solidFill>
            </a:rPr>
            <a:t>Las proteínas enzimáticas</a:t>
          </a:r>
          <a:endParaRPr lang="es-ES" sz="2400" dirty="0">
            <a:solidFill>
              <a:schemeClr val="tx1"/>
            </a:solidFill>
          </a:endParaRPr>
        </a:p>
      </dgm:t>
    </dgm:pt>
    <dgm:pt modelId="{3D087869-1F9A-4964-8B0F-2525DBA386A4}" type="parTrans" cxnId="{727BF9FA-9314-440A-B793-94251418B7F4}">
      <dgm:prSet/>
      <dgm:spPr/>
      <dgm:t>
        <a:bodyPr/>
        <a:lstStyle/>
        <a:p>
          <a:endParaRPr lang="en-GB" sz="1600"/>
        </a:p>
      </dgm:t>
    </dgm:pt>
    <dgm:pt modelId="{524764F8-59F5-47F8-84BB-A62C4C8A9197}" type="sibTrans" cxnId="{727BF9FA-9314-440A-B793-94251418B7F4}">
      <dgm:prSet/>
      <dgm:spPr/>
      <dgm:t>
        <a:bodyPr/>
        <a:lstStyle/>
        <a:p>
          <a:endParaRPr lang="en-GB" sz="1600"/>
        </a:p>
      </dgm:t>
    </dgm:pt>
    <dgm:pt modelId="{D6528034-4DD3-47EE-AF88-FBCDE391B665}">
      <dgm:prSet custT="1"/>
      <dgm:spPr/>
      <dgm:t>
        <a:bodyPr/>
        <a:lstStyle/>
        <a:p>
          <a:pPr rtl="0"/>
          <a:r>
            <a:rPr lang="es-ES" sz="2400" dirty="0" smtClean="0">
              <a:solidFill>
                <a:schemeClr val="tx1"/>
              </a:solidFill>
            </a:rPr>
            <a:t>Los ácidos nucleicos</a:t>
          </a:r>
          <a:endParaRPr lang="es-ES" sz="2400" dirty="0">
            <a:solidFill>
              <a:schemeClr val="tx1"/>
            </a:solidFill>
          </a:endParaRPr>
        </a:p>
      </dgm:t>
    </dgm:pt>
    <dgm:pt modelId="{94F4771C-76FC-4E32-A162-D3B4286AC174}" type="parTrans" cxnId="{70B5DC49-3C62-4851-902F-7F2E9BF8AB48}">
      <dgm:prSet/>
      <dgm:spPr/>
      <dgm:t>
        <a:bodyPr/>
        <a:lstStyle/>
        <a:p>
          <a:endParaRPr lang="en-GB" sz="1600"/>
        </a:p>
      </dgm:t>
    </dgm:pt>
    <dgm:pt modelId="{79F3FB16-B732-4099-906B-353849CE690B}" type="sibTrans" cxnId="{70B5DC49-3C62-4851-902F-7F2E9BF8AB48}">
      <dgm:prSet/>
      <dgm:spPr/>
      <dgm:t>
        <a:bodyPr/>
        <a:lstStyle/>
        <a:p>
          <a:endParaRPr lang="en-GB" sz="1600"/>
        </a:p>
      </dgm:t>
    </dgm:pt>
    <dgm:pt modelId="{F9EB2F10-2B83-439B-8299-10923EE9C12E}" type="pres">
      <dgm:prSet presAssocID="{FBAE8630-DC10-4B52-AFE9-52D0B66F20C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F228042-035E-48A2-A3E4-9A603C4D8315}" type="pres">
      <dgm:prSet presAssocID="{FC66573F-D804-4492-9C38-3FE9F4712D46}" presName="parentText" presStyleLbl="node1" presStyleIdx="0" presStyleCnt="10" custLinFactNeighborX="-17201" custLinFactNeighborY="-80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3653A6-6AD4-47DC-86F2-5FC1AA3695D9}" type="pres">
      <dgm:prSet presAssocID="{B209213C-2B29-4C7D-BEEC-6B7B9235FEDC}" presName="spacer" presStyleCnt="0"/>
      <dgm:spPr/>
    </dgm:pt>
    <dgm:pt modelId="{D7DB22DC-C401-45A6-A62F-2DF0BFFA7741}" type="pres">
      <dgm:prSet presAssocID="{8DF14D2E-82B6-4A8B-995C-7CEEB71EE0AC}" presName="parentText" presStyleLbl="node1" presStyleIdx="1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A5F7A04-EFFD-4529-BF8A-826204C171E0}" type="pres">
      <dgm:prSet presAssocID="{CBA1FD03-1391-4943-BAD9-8050E2051128}" presName="spacer" presStyleCnt="0"/>
      <dgm:spPr/>
    </dgm:pt>
    <dgm:pt modelId="{5976EDF0-8AF7-4667-8C1F-78EAA5525BBC}" type="pres">
      <dgm:prSet presAssocID="{1C277035-3FE7-409E-BAA4-96CBB5602B78}" presName="parentText" presStyleLbl="node1" presStyleIdx="2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1218494-C51D-4CFF-80F4-8646725AFD4B}" type="pres">
      <dgm:prSet presAssocID="{A5A64B4F-7889-42F8-8052-C5B9B544659F}" presName="spacer" presStyleCnt="0"/>
      <dgm:spPr/>
    </dgm:pt>
    <dgm:pt modelId="{341EA87F-E73B-4FA3-8928-FCDDB5093D49}" type="pres">
      <dgm:prSet presAssocID="{5E8834C1-37B8-4336-AC87-F81B525C5702}" presName="parentText" presStyleLbl="node1" presStyleIdx="3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7DFA70B-896C-4536-87AB-9B8B0604A206}" type="pres">
      <dgm:prSet presAssocID="{228E0084-5D1B-44A4-AFD7-466C837CE7BA}" presName="spacer" presStyleCnt="0"/>
      <dgm:spPr/>
    </dgm:pt>
    <dgm:pt modelId="{2548E7B1-80AF-42B6-8392-5966D01FC117}" type="pres">
      <dgm:prSet presAssocID="{8FF582D7-551F-491F-A65E-31795045F221}" presName="parentText" presStyleLbl="node1" presStyleIdx="4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E0C5261-D0D0-4B09-A4BE-E1589960CD2A}" type="pres">
      <dgm:prSet presAssocID="{A6D12694-ECBE-4725-AD6F-639EB3891085}" presName="spacer" presStyleCnt="0"/>
      <dgm:spPr/>
    </dgm:pt>
    <dgm:pt modelId="{DBBECD04-0472-4758-90C9-262CF885F787}" type="pres">
      <dgm:prSet presAssocID="{25A3F906-6ED9-4E61-909F-A4B053393954}" presName="parentText" presStyleLbl="node1" presStyleIdx="5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9F313F6-08D6-4428-B5AC-4B17D7860A21}" type="pres">
      <dgm:prSet presAssocID="{3155D192-8A60-4D09-92B7-039152B50203}" presName="spacer" presStyleCnt="0"/>
      <dgm:spPr/>
    </dgm:pt>
    <dgm:pt modelId="{871FD02E-38DD-4704-8B49-69CC9F459144}" type="pres">
      <dgm:prSet presAssocID="{FC77CD7A-0D72-4F05-A21B-24585F201BD7}" presName="parentText" presStyleLbl="node1" presStyleIdx="6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A4B6A48-2C57-459D-AF97-9CD1CCCEEF66}" type="pres">
      <dgm:prSet presAssocID="{44D1065D-3B1C-450C-AC67-ED98BAA212D1}" presName="spacer" presStyleCnt="0"/>
      <dgm:spPr/>
    </dgm:pt>
    <dgm:pt modelId="{1CEDF61E-E90D-497F-8216-68CAC1336C12}" type="pres">
      <dgm:prSet presAssocID="{B155579C-1040-4D2D-AA82-2C9943AC0BF3}" presName="parentText" presStyleLbl="node1" presStyleIdx="7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6060EFB-2F1E-4E40-9205-BEEC851C3D05}" type="pres">
      <dgm:prSet presAssocID="{2BDDDC89-3954-40B0-B94C-2958D756BF5A}" presName="spacer" presStyleCnt="0"/>
      <dgm:spPr/>
    </dgm:pt>
    <dgm:pt modelId="{989A9D7A-91F5-4A1B-97B0-C24FC1348845}" type="pres">
      <dgm:prSet presAssocID="{3C3CD27F-A533-4F15-A8B0-A0710E6423A8}" presName="parentText" presStyleLbl="node1" presStyleIdx="8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AF9C4A6-BFCE-45CD-9006-4FDABADABD4B}" type="pres">
      <dgm:prSet presAssocID="{524764F8-59F5-47F8-84BB-A62C4C8A9197}" presName="spacer" presStyleCnt="0"/>
      <dgm:spPr/>
    </dgm:pt>
    <dgm:pt modelId="{D60FAB4B-E575-4CB4-8F02-3134B0A14A5E}" type="pres">
      <dgm:prSet presAssocID="{D6528034-4DD3-47EE-AF88-FBCDE391B665}" presName="parentText" presStyleLbl="node1" presStyleIdx="9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6FF30C5-C7A8-476C-B96B-7CF024CB5413}" type="presOf" srcId="{8DF14D2E-82B6-4A8B-995C-7CEEB71EE0AC}" destId="{D7DB22DC-C401-45A6-A62F-2DF0BFFA7741}" srcOrd="0" destOrd="0" presId="urn:microsoft.com/office/officeart/2005/8/layout/vList2"/>
    <dgm:cxn modelId="{0309D118-C74E-4C4B-8DFE-AA0BD2B4BB91}" type="presOf" srcId="{B155579C-1040-4D2D-AA82-2C9943AC0BF3}" destId="{1CEDF61E-E90D-497F-8216-68CAC1336C12}" srcOrd="0" destOrd="0" presId="urn:microsoft.com/office/officeart/2005/8/layout/vList2"/>
    <dgm:cxn modelId="{484DF272-61FC-4A35-86BE-CBE63C512A66}" srcId="{FBAE8630-DC10-4B52-AFE9-52D0B66F20CA}" destId="{FC66573F-D804-4492-9C38-3FE9F4712D46}" srcOrd="0" destOrd="0" parTransId="{A22F94AF-3776-49AB-960F-9F562D14297F}" sibTransId="{B209213C-2B29-4C7D-BEEC-6B7B9235FEDC}"/>
    <dgm:cxn modelId="{C0FF5E9F-94CD-4E40-B89E-2B49B4EBCC58}" srcId="{FBAE8630-DC10-4B52-AFE9-52D0B66F20CA}" destId="{25A3F906-6ED9-4E61-909F-A4B053393954}" srcOrd="5" destOrd="0" parTransId="{82B93BD7-A095-44AB-89C9-E49BD44C50A4}" sibTransId="{3155D192-8A60-4D09-92B7-039152B50203}"/>
    <dgm:cxn modelId="{BC7B478A-3269-47D1-8BC2-9EFD3373F4E8}" srcId="{FBAE8630-DC10-4B52-AFE9-52D0B66F20CA}" destId="{B155579C-1040-4D2D-AA82-2C9943AC0BF3}" srcOrd="7" destOrd="0" parTransId="{C4D5DB4D-4922-4439-8402-22BE2D96D70E}" sibTransId="{2BDDDC89-3954-40B0-B94C-2958D756BF5A}"/>
    <dgm:cxn modelId="{71F34482-95B7-4194-A78C-12EA97594BE2}" type="presOf" srcId="{25A3F906-6ED9-4E61-909F-A4B053393954}" destId="{DBBECD04-0472-4758-90C9-262CF885F787}" srcOrd="0" destOrd="0" presId="urn:microsoft.com/office/officeart/2005/8/layout/vList2"/>
    <dgm:cxn modelId="{727BF9FA-9314-440A-B793-94251418B7F4}" srcId="{FBAE8630-DC10-4B52-AFE9-52D0B66F20CA}" destId="{3C3CD27F-A533-4F15-A8B0-A0710E6423A8}" srcOrd="8" destOrd="0" parTransId="{3D087869-1F9A-4964-8B0F-2525DBA386A4}" sibTransId="{524764F8-59F5-47F8-84BB-A62C4C8A9197}"/>
    <dgm:cxn modelId="{70B5DC49-3C62-4851-902F-7F2E9BF8AB48}" srcId="{FBAE8630-DC10-4B52-AFE9-52D0B66F20CA}" destId="{D6528034-4DD3-47EE-AF88-FBCDE391B665}" srcOrd="9" destOrd="0" parTransId="{94F4771C-76FC-4E32-A162-D3B4286AC174}" sibTransId="{79F3FB16-B732-4099-906B-353849CE690B}"/>
    <dgm:cxn modelId="{4FBBDBAB-9FC2-46BC-AB8D-3BD83F276905}" srcId="{FBAE8630-DC10-4B52-AFE9-52D0B66F20CA}" destId="{8DF14D2E-82B6-4A8B-995C-7CEEB71EE0AC}" srcOrd="1" destOrd="0" parTransId="{B6A9A3D0-AA88-4C64-9F34-C75F12F35C79}" sibTransId="{CBA1FD03-1391-4943-BAD9-8050E2051128}"/>
    <dgm:cxn modelId="{350442DB-0996-43B8-A455-814B67904F54}" type="presOf" srcId="{FBAE8630-DC10-4B52-AFE9-52D0B66F20CA}" destId="{F9EB2F10-2B83-439B-8299-10923EE9C12E}" srcOrd="0" destOrd="0" presId="urn:microsoft.com/office/officeart/2005/8/layout/vList2"/>
    <dgm:cxn modelId="{E97445E7-E8F5-4522-B848-6D4D889AFF34}" type="presOf" srcId="{FC66573F-D804-4492-9C38-3FE9F4712D46}" destId="{0F228042-035E-48A2-A3E4-9A603C4D8315}" srcOrd="0" destOrd="0" presId="urn:microsoft.com/office/officeart/2005/8/layout/vList2"/>
    <dgm:cxn modelId="{3728A2F3-BEC3-48CD-A357-A30AC998AC7E}" srcId="{FBAE8630-DC10-4B52-AFE9-52D0B66F20CA}" destId="{8FF582D7-551F-491F-A65E-31795045F221}" srcOrd="4" destOrd="0" parTransId="{24559144-358A-4B9F-9003-AD01313C656F}" sibTransId="{A6D12694-ECBE-4725-AD6F-639EB3891085}"/>
    <dgm:cxn modelId="{44FA6E88-12CC-496D-9AB8-A7B9CBC1AF22}" type="presOf" srcId="{1C277035-3FE7-409E-BAA4-96CBB5602B78}" destId="{5976EDF0-8AF7-4667-8C1F-78EAA5525BBC}" srcOrd="0" destOrd="0" presId="urn:microsoft.com/office/officeart/2005/8/layout/vList2"/>
    <dgm:cxn modelId="{3F07C09D-4235-4406-92C2-2256DA704252}" type="presOf" srcId="{FC77CD7A-0D72-4F05-A21B-24585F201BD7}" destId="{871FD02E-38DD-4704-8B49-69CC9F459144}" srcOrd="0" destOrd="0" presId="urn:microsoft.com/office/officeart/2005/8/layout/vList2"/>
    <dgm:cxn modelId="{14E3BA7E-A1EE-4737-81AD-BCD3D176D133}" srcId="{FBAE8630-DC10-4B52-AFE9-52D0B66F20CA}" destId="{1C277035-3FE7-409E-BAA4-96CBB5602B78}" srcOrd="2" destOrd="0" parTransId="{D7A67BC4-565F-473A-B0C3-187ED9BC68F4}" sibTransId="{A5A64B4F-7889-42F8-8052-C5B9B544659F}"/>
    <dgm:cxn modelId="{8EF6295C-6DAA-43B8-8526-8F78AC6B7C19}" type="presOf" srcId="{D6528034-4DD3-47EE-AF88-FBCDE391B665}" destId="{D60FAB4B-E575-4CB4-8F02-3134B0A14A5E}" srcOrd="0" destOrd="0" presId="urn:microsoft.com/office/officeart/2005/8/layout/vList2"/>
    <dgm:cxn modelId="{5E43BC9F-3B9B-41A7-AD39-31156636781B}" type="presOf" srcId="{5E8834C1-37B8-4336-AC87-F81B525C5702}" destId="{341EA87F-E73B-4FA3-8928-FCDDB5093D49}" srcOrd="0" destOrd="0" presId="urn:microsoft.com/office/officeart/2005/8/layout/vList2"/>
    <dgm:cxn modelId="{4F813F96-B938-4DDA-81DB-B772915AE40D}" type="presOf" srcId="{8FF582D7-551F-491F-A65E-31795045F221}" destId="{2548E7B1-80AF-42B6-8392-5966D01FC117}" srcOrd="0" destOrd="0" presId="urn:microsoft.com/office/officeart/2005/8/layout/vList2"/>
    <dgm:cxn modelId="{F9208DD0-F0B0-4BED-88D1-15ACFAEF0485}" srcId="{FBAE8630-DC10-4B52-AFE9-52D0B66F20CA}" destId="{5E8834C1-37B8-4336-AC87-F81B525C5702}" srcOrd="3" destOrd="0" parTransId="{2A944B7F-C45F-451F-A8AD-6F9A02347D3B}" sibTransId="{228E0084-5D1B-44A4-AFD7-466C837CE7BA}"/>
    <dgm:cxn modelId="{83654506-867D-4A68-A540-F83575B44F8A}" srcId="{FBAE8630-DC10-4B52-AFE9-52D0B66F20CA}" destId="{FC77CD7A-0D72-4F05-A21B-24585F201BD7}" srcOrd="6" destOrd="0" parTransId="{71537ED4-D077-4134-A605-A400E2C233E0}" sibTransId="{44D1065D-3B1C-450C-AC67-ED98BAA212D1}"/>
    <dgm:cxn modelId="{8D76F113-34C1-4494-849A-72E457C7B8D3}" type="presOf" srcId="{3C3CD27F-A533-4F15-A8B0-A0710E6423A8}" destId="{989A9D7A-91F5-4A1B-97B0-C24FC1348845}" srcOrd="0" destOrd="0" presId="urn:microsoft.com/office/officeart/2005/8/layout/vList2"/>
    <dgm:cxn modelId="{D0B0C776-A284-44B0-BB6B-C38C04B92C69}" type="presParOf" srcId="{F9EB2F10-2B83-439B-8299-10923EE9C12E}" destId="{0F228042-035E-48A2-A3E4-9A603C4D8315}" srcOrd="0" destOrd="0" presId="urn:microsoft.com/office/officeart/2005/8/layout/vList2"/>
    <dgm:cxn modelId="{E2DEBDD9-3847-422D-969B-95D442E9225B}" type="presParOf" srcId="{F9EB2F10-2B83-439B-8299-10923EE9C12E}" destId="{3B3653A6-6AD4-47DC-86F2-5FC1AA3695D9}" srcOrd="1" destOrd="0" presId="urn:microsoft.com/office/officeart/2005/8/layout/vList2"/>
    <dgm:cxn modelId="{885AC23C-F7FC-4168-B454-05ADFEA7B3BC}" type="presParOf" srcId="{F9EB2F10-2B83-439B-8299-10923EE9C12E}" destId="{D7DB22DC-C401-45A6-A62F-2DF0BFFA7741}" srcOrd="2" destOrd="0" presId="urn:microsoft.com/office/officeart/2005/8/layout/vList2"/>
    <dgm:cxn modelId="{67EFD1B5-8A36-4906-9968-277BB395860A}" type="presParOf" srcId="{F9EB2F10-2B83-439B-8299-10923EE9C12E}" destId="{EA5F7A04-EFFD-4529-BF8A-826204C171E0}" srcOrd="3" destOrd="0" presId="urn:microsoft.com/office/officeart/2005/8/layout/vList2"/>
    <dgm:cxn modelId="{5BA58DA3-FA3D-4FC8-96EC-F833959D1BF4}" type="presParOf" srcId="{F9EB2F10-2B83-439B-8299-10923EE9C12E}" destId="{5976EDF0-8AF7-4667-8C1F-78EAA5525BBC}" srcOrd="4" destOrd="0" presId="urn:microsoft.com/office/officeart/2005/8/layout/vList2"/>
    <dgm:cxn modelId="{CD0260B5-43BD-4876-9897-20FC9FC7B5ED}" type="presParOf" srcId="{F9EB2F10-2B83-439B-8299-10923EE9C12E}" destId="{11218494-C51D-4CFF-80F4-8646725AFD4B}" srcOrd="5" destOrd="0" presId="urn:microsoft.com/office/officeart/2005/8/layout/vList2"/>
    <dgm:cxn modelId="{FAD70900-04AA-4586-8A92-E432B1E51449}" type="presParOf" srcId="{F9EB2F10-2B83-439B-8299-10923EE9C12E}" destId="{341EA87F-E73B-4FA3-8928-FCDDB5093D49}" srcOrd="6" destOrd="0" presId="urn:microsoft.com/office/officeart/2005/8/layout/vList2"/>
    <dgm:cxn modelId="{855D8B23-EF99-4AD2-B118-156566B33F5E}" type="presParOf" srcId="{F9EB2F10-2B83-439B-8299-10923EE9C12E}" destId="{B7DFA70B-896C-4536-87AB-9B8B0604A206}" srcOrd="7" destOrd="0" presId="urn:microsoft.com/office/officeart/2005/8/layout/vList2"/>
    <dgm:cxn modelId="{E06E4A31-4165-495B-B7E1-0213BAC567DB}" type="presParOf" srcId="{F9EB2F10-2B83-439B-8299-10923EE9C12E}" destId="{2548E7B1-80AF-42B6-8392-5966D01FC117}" srcOrd="8" destOrd="0" presId="urn:microsoft.com/office/officeart/2005/8/layout/vList2"/>
    <dgm:cxn modelId="{D1363A7A-6681-4D33-8281-D8BFA78938D3}" type="presParOf" srcId="{F9EB2F10-2B83-439B-8299-10923EE9C12E}" destId="{2E0C5261-D0D0-4B09-A4BE-E1589960CD2A}" srcOrd="9" destOrd="0" presId="urn:microsoft.com/office/officeart/2005/8/layout/vList2"/>
    <dgm:cxn modelId="{21917629-4178-4FE4-8FB4-A3718B0ADB29}" type="presParOf" srcId="{F9EB2F10-2B83-439B-8299-10923EE9C12E}" destId="{DBBECD04-0472-4758-90C9-262CF885F787}" srcOrd="10" destOrd="0" presId="urn:microsoft.com/office/officeart/2005/8/layout/vList2"/>
    <dgm:cxn modelId="{68C1FCAC-C410-434E-A254-E4A49B2C2499}" type="presParOf" srcId="{F9EB2F10-2B83-439B-8299-10923EE9C12E}" destId="{49F313F6-08D6-4428-B5AC-4B17D7860A21}" srcOrd="11" destOrd="0" presId="urn:microsoft.com/office/officeart/2005/8/layout/vList2"/>
    <dgm:cxn modelId="{0D5620DD-72A6-4F59-96A6-F4823D31F878}" type="presParOf" srcId="{F9EB2F10-2B83-439B-8299-10923EE9C12E}" destId="{871FD02E-38DD-4704-8B49-69CC9F459144}" srcOrd="12" destOrd="0" presId="urn:microsoft.com/office/officeart/2005/8/layout/vList2"/>
    <dgm:cxn modelId="{0FE1873F-021E-42A1-87D4-8CA305BEBD2E}" type="presParOf" srcId="{F9EB2F10-2B83-439B-8299-10923EE9C12E}" destId="{AA4B6A48-2C57-459D-AF97-9CD1CCCEEF66}" srcOrd="13" destOrd="0" presId="urn:microsoft.com/office/officeart/2005/8/layout/vList2"/>
    <dgm:cxn modelId="{504D0BCC-1517-4262-BEBF-A3D84529086F}" type="presParOf" srcId="{F9EB2F10-2B83-439B-8299-10923EE9C12E}" destId="{1CEDF61E-E90D-497F-8216-68CAC1336C12}" srcOrd="14" destOrd="0" presId="urn:microsoft.com/office/officeart/2005/8/layout/vList2"/>
    <dgm:cxn modelId="{D9852CC3-D14A-490C-8591-BDE80EA84FF9}" type="presParOf" srcId="{F9EB2F10-2B83-439B-8299-10923EE9C12E}" destId="{E6060EFB-2F1E-4E40-9205-BEEC851C3D05}" srcOrd="15" destOrd="0" presId="urn:microsoft.com/office/officeart/2005/8/layout/vList2"/>
    <dgm:cxn modelId="{3464980E-11D7-42DC-8265-804F7FE8C87C}" type="presParOf" srcId="{F9EB2F10-2B83-439B-8299-10923EE9C12E}" destId="{989A9D7A-91F5-4A1B-97B0-C24FC1348845}" srcOrd="16" destOrd="0" presId="urn:microsoft.com/office/officeart/2005/8/layout/vList2"/>
    <dgm:cxn modelId="{555FE7B9-C0A9-4B86-B64E-54BFAE946AB9}" type="presParOf" srcId="{F9EB2F10-2B83-439B-8299-10923EE9C12E}" destId="{4AF9C4A6-BFCE-45CD-9006-4FDABADABD4B}" srcOrd="17" destOrd="0" presId="urn:microsoft.com/office/officeart/2005/8/layout/vList2"/>
    <dgm:cxn modelId="{45C7D532-A83E-4A52-8C8B-EEEEA76F8C87}" type="presParOf" srcId="{F9EB2F10-2B83-439B-8299-10923EE9C12E}" destId="{D60FAB4B-E575-4CB4-8F02-3134B0A14A5E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228042-035E-48A2-A3E4-9A603C4D8315}">
      <dsp:nvSpPr>
        <dsp:cNvPr id="0" name=""/>
        <dsp:cNvSpPr/>
      </dsp:nvSpPr>
      <dsp:spPr>
        <a:xfrm>
          <a:off x="0" y="1401"/>
          <a:ext cx="8208912" cy="5210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rgbClr val="0070C0"/>
              </a:solidFill>
            </a:rPr>
            <a:t>Características</a:t>
          </a:r>
          <a:r>
            <a:rPr lang="en-US" sz="2400" kern="1200" dirty="0" smtClean="0">
              <a:solidFill>
                <a:srgbClr val="0070C0"/>
              </a:solidFill>
            </a:rPr>
            <a:t> </a:t>
          </a:r>
          <a:r>
            <a:rPr lang="en-US" sz="2400" kern="1200" dirty="0" err="1" smtClean="0">
              <a:solidFill>
                <a:srgbClr val="0070C0"/>
              </a:solidFill>
            </a:rPr>
            <a:t>diferenciales</a:t>
          </a:r>
          <a:r>
            <a:rPr lang="en-US" sz="2400" kern="1200" dirty="0" smtClean="0">
              <a:solidFill>
                <a:srgbClr val="0070C0"/>
              </a:solidFill>
            </a:rPr>
            <a:t> de </a:t>
          </a:r>
          <a:r>
            <a:rPr lang="en-US" sz="2400" kern="1200" dirty="0" err="1" smtClean="0">
              <a:solidFill>
                <a:srgbClr val="0070C0"/>
              </a:solidFill>
            </a:rPr>
            <a:t>los</a:t>
          </a:r>
          <a:r>
            <a:rPr lang="en-US" sz="2400" kern="1200" dirty="0" smtClean="0">
              <a:solidFill>
                <a:srgbClr val="0070C0"/>
              </a:solidFill>
            </a:rPr>
            <a:t> </a:t>
          </a:r>
          <a:r>
            <a:rPr lang="en-US" sz="2400" kern="1200" dirty="0" err="1" smtClean="0">
              <a:solidFill>
                <a:srgbClr val="0070C0"/>
              </a:solidFill>
            </a:rPr>
            <a:t>seres</a:t>
          </a:r>
          <a:r>
            <a:rPr lang="en-US" sz="2400" kern="1200" dirty="0" smtClean="0">
              <a:solidFill>
                <a:srgbClr val="0070C0"/>
              </a:solidFill>
            </a:rPr>
            <a:t> </a:t>
          </a:r>
          <a:r>
            <a:rPr lang="en-US" sz="2400" kern="1200" dirty="0" err="1" smtClean="0">
              <a:solidFill>
                <a:srgbClr val="0070C0"/>
              </a:solidFill>
            </a:rPr>
            <a:t>vivos</a:t>
          </a:r>
          <a:r>
            <a:rPr lang="en-US" sz="2400" kern="1200" dirty="0" smtClean="0">
              <a:solidFill>
                <a:srgbClr val="0070C0"/>
              </a:solidFill>
            </a:rPr>
            <a:t>.</a:t>
          </a:r>
          <a:endParaRPr lang="es-ES" sz="2400" kern="1200" dirty="0">
            <a:solidFill>
              <a:srgbClr val="0070C0"/>
            </a:solidFill>
          </a:endParaRPr>
        </a:p>
      </dsp:txBody>
      <dsp:txXfrm>
        <a:off x="25434" y="26835"/>
        <a:ext cx="8158044" cy="470147"/>
      </dsp:txXfrm>
    </dsp:sp>
    <dsp:sp modelId="{D7DB22DC-C401-45A6-A62F-2DF0BFFA7741}">
      <dsp:nvSpPr>
        <dsp:cNvPr id="0" name=""/>
        <dsp:cNvSpPr/>
      </dsp:nvSpPr>
      <dsp:spPr>
        <a:xfrm>
          <a:off x="0" y="535345"/>
          <a:ext cx="8208912" cy="5210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rgbClr val="0070C0"/>
              </a:solidFill>
            </a:rPr>
            <a:t>La unidad química de los seres vivos</a:t>
          </a:r>
          <a:endParaRPr lang="es-ES" sz="2400" kern="1200" dirty="0">
            <a:solidFill>
              <a:srgbClr val="0070C0"/>
            </a:solidFill>
          </a:endParaRPr>
        </a:p>
      </dsp:txBody>
      <dsp:txXfrm>
        <a:off x="25434" y="560779"/>
        <a:ext cx="8158044" cy="470147"/>
      </dsp:txXfrm>
    </dsp:sp>
    <dsp:sp modelId="{5976EDF0-8AF7-4667-8C1F-78EAA5525BBC}">
      <dsp:nvSpPr>
        <dsp:cNvPr id="0" name=""/>
        <dsp:cNvSpPr/>
      </dsp:nvSpPr>
      <dsp:spPr>
        <a:xfrm>
          <a:off x="0" y="1069186"/>
          <a:ext cx="8208912" cy="5210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rgbClr val="0070C0"/>
              </a:solidFill>
            </a:rPr>
            <a:t>El agua</a:t>
          </a:r>
          <a:endParaRPr lang="es-ES" sz="2400" kern="1200" dirty="0">
            <a:solidFill>
              <a:srgbClr val="0070C0"/>
            </a:solidFill>
          </a:endParaRPr>
        </a:p>
      </dsp:txBody>
      <dsp:txXfrm>
        <a:off x="25434" y="1094620"/>
        <a:ext cx="8158044" cy="470147"/>
      </dsp:txXfrm>
    </dsp:sp>
    <dsp:sp modelId="{341EA87F-E73B-4FA3-8928-FCDDB5093D49}">
      <dsp:nvSpPr>
        <dsp:cNvPr id="0" name=""/>
        <dsp:cNvSpPr/>
      </dsp:nvSpPr>
      <dsp:spPr>
        <a:xfrm>
          <a:off x="0" y="1603027"/>
          <a:ext cx="8208912" cy="5210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rgbClr val="0070C0"/>
              </a:solidFill>
            </a:rPr>
            <a:t>Las sales minerales</a:t>
          </a:r>
          <a:endParaRPr lang="es-ES" sz="2400" kern="1200" dirty="0">
            <a:solidFill>
              <a:srgbClr val="0070C0"/>
            </a:solidFill>
          </a:endParaRPr>
        </a:p>
      </dsp:txBody>
      <dsp:txXfrm>
        <a:off x="25434" y="1628461"/>
        <a:ext cx="8158044" cy="470147"/>
      </dsp:txXfrm>
    </dsp:sp>
    <dsp:sp modelId="{2548E7B1-80AF-42B6-8392-5966D01FC117}">
      <dsp:nvSpPr>
        <dsp:cNvPr id="0" name=""/>
        <dsp:cNvSpPr/>
      </dsp:nvSpPr>
      <dsp:spPr>
        <a:xfrm>
          <a:off x="0" y="2136867"/>
          <a:ext cx="8208912" cy="5210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Los compuestos orgánicos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25434" y="2162301"/>
        <a:ext cx="8158044" cy="470147"/>
      </dsp:txXfrm>
    </dsp:sp>
    <dsp:sp modelId="{DBBECD04-0472-4758-90C9-262CF885F787}">
      <dsp:nvSpPr>
        <dsp:cNvPr id="0" name=""/>
        <dsp:cNvSpPr/>
      </dsp:nvSpPr>
      <dsp:spPr>
        <a:xfrm>
          <a:off x="0" y="2670708"/>
          <a:ext cx="8208912" cy="5210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Los glúcidos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25434" y="2696142"/>
        <a:ext cx="8158044" cy="470147"/>
      </dsp:txXfrm>
    </dsp:sp>
    <dsp:sp modelId="{871FD02E-38DD-4704-8B49-69CC9F459144}">
      <dsp:nvSpPr>
        <dsp:cNvPr id="0" name=""/>
        <dsp:cNvSpPr/>
      </dsp:nvSpPr>
      <dsp:spPr>
        <a:xfrm>
          <a:off x="0" y="3204549"/>
          <a:ext cx="8208912" cy="5210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Los lípidos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25434" y="3229983"/>
        <a:ext cx="8158044" cy="470147"/>
      </dsp:txXfrm>
    </dsp:sp>
    <dsp:sp modelId="{1CEDF61E-E90D-497F-8216-68CAC1336C12}">
      <dsp:nvSpPr>
        <dsp:cNvPr id="0" name=""/>
        <dsp:cNvSpPr/>
      </dsp:nvSpPr>
      <dsp:spPr>
        <a:xfrm>
          <a:off x="0" y="3738389"/>
          <a:ext cx="8208912" cy="5210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Las proteínas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25434" y="3763823"/>
        <a:ext cx="8158044" cy="470147"/>
      </dsp:txXfrm>
    </dsp:sp>
    <dsp:sp modelId="{989A9D7A-91F5-4A1B-97B0-C24FC1348845}">
      <dsp:nvSpPr>
        <dsp:cNvPr id="0" name=""/>
        <dsp:cNvSpPr/>
      </dsp:nvSpPr>
      <dsp:spPr>
        <a:xfrm>
          <a:off x="0" y="4272230"/>
          <a:ext cx="8208912" cy="5210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Las proteínas enzimáticas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25434" y="4297664"/>
        <a:ext cx="8158044" cy="470147"/>
      </dsp:txXfrm>
    </dsp:sp>
    <dsp:sp modelId="{D60FAB4B-E575-4CB4-8F02-3134B0A14A5E}">
      <dsp:nvSpPr>
        <dsp:cNvPr id="0" name=""/>
        <dsp:cNvSpPr/>
      </dsp:nvSpPr>
      <dsp:spPr>
        <a:xfrm>
          <a:off x="0" y="4806070"/>
          <a:ext cx="8208912" cy="5210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Los ácidos nucleicos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25434" y="4831504"/>
        <a:ext cx="8158044" cy="4701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2C23B-F302-4442-9272-4C062030D448}" type="datetimeFigureOut">
              <a:rPr lang="en-GB" smtClean="0"/>
              <a:t>03/11/2016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20071-030F-43EC-B77C-337FD2E8140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014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575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ASK FOR FUNCTIONAL GROUPS THEY RECOGNISE IN THESE</a:t>
            </a:r>
            <a:r>
              <a:rPr lang="en-GB" baseline="0" dirty="0" smtClean="0"/>
              <a:t> MOLECULES</a:t>
            </a:r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565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5331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575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20071-030F-43EC-B77C-337FD2E8140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91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313A7AB5-DDBA-4BF5-88E2-40D5E323085C}" type="datetime1">
              <a:rPr lang="en-US" smtClean="0"/>
              <a:t>11/3/2016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53078-27ED-4AFB-A077-8DA64E9CD858}" type="datetime1">
              <a:rPr lang="en-US" smtClean="0"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7147D-D2C2-46C2-8C06-ED1BF42AFE3B}" type="datetime1">
              <a:rPr lang="en-US" smtClean="0"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0BE38-4B4D-410D-A744-773C45947DD4}" type="datetime1">
              <a:rPr lang="en-US" smtClean="0"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9B47-4C01-4B26-8E89-E91EED4813E5}" type="datetime1">
              <a:rPr lang="en-US" smtClean="0"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Biology SFP - Mark Polko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E7DAC-EC36-4F41-83DE-810A83B77FD7}" type="datetime1">
              <a:rPr lang="en-US" smtClean="0"/>
              <a:t>11/3/2016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F924C-99C7-4F2D-A9A0-B578BF661AAE}" type="datetime1">
              <a:rPr lang="en-US" smtClean="0"/>
              <a:t>11/3/2016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CB4BD-ADB9-4B2C-B39B-318F0B9DE57F}" type="datetime1">
              <a:rPr lang="en-US" smtClean="0"/>
              <a:t>11/3/2016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795C-9EEA-4606-8B14-A0104688D030}" type="datetime1">
              <a:rPr lang="en-US" smtClean="0"/>
              <a:t>11/3/2016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7DE7-CFDF-41B4-996A-28302FD30780}" type="datetime1">
              <a:rPr lang="en-US" smtClean="0"/>
              <a:t>11/3/2016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201BC-6212-4943-9008-577AAB9359F8}" type="datetime1">
              <a:rPr lang="en-US" smtClean="0"/>
              <a:t>11/3/2016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r>
              <a:rPr lang="en-US" smtClean="0"/>
              <a:t>IB Biology SFP - Mark Polko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96CA59AD-16D5-483D-B90A-33452FA1B5AB}" type="datetime1">
              <a:rPr lang="en-US" smtClean="0"/>
              <a:t>11/3/2016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IB Biology SFP - Mark Polko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xzc_2c6GMg" TargetMode="Externa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logy.emory.edu/multimedia/animation/source2/Ch5IntroCarbohydrates.swf" TargetMode="Externa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gif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EXBxijQREo" TargetMode="Externa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hUrc4BnPgg" TargetMode="Externa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oPJkCbKjBs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yAXnYcUjn5k" TargetMode="Externa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uHAMkgT6B8" TargetMode="Externa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HMY4G9gTPA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4cPmHGegKI" TargetMode="Externa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highered.mheducation.com/sites/dl/free/0072829532/291136/enzymes.swf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5" Type="http://schemas.openxmlformats.org/officeDocument/2006/relationships/hyperlink" Target="https://www.youtube.com/watch?v=kLaZgd6eXKY" TargetMode="External"/><Relationship Id="rId4" Type="http://schemas.openxmlformats.org/officeDocument/2006/relationships/hyperlink" Target="https://www.youtube.com/watch?v=myORDWVzNhc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highered.mheducation.com/olcweb/cgi/pluginpop.cgi?it=swf::535::535::/sites/dl/free/0072437316/120076/bio21.swf::Hershey+and+Chase+Experiment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eAL6xThfL8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o_-6JXLYS-k" TargetMode="External"/><Relationship Id="rId4" Type="http://schemas.openxmlformats.org/officeDocument/2006/relationships/hyperlink" Target="https://www.youtube.com/watch?v=jAhjPd4uNFY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wibgNGe4aY" TargetMode="Externa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45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9779" y="3933056"/>
            <a:ext cx="3313355" cy="1702160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Tema</a:t>
            </a:r>
            <a:r>
              <a:rPr lang="en-GB" dirty="0" smtClean="0"/>
              <a:t> 1</a:t>
            </a:r>
            <a:br>
              <a:rPr lang="en-GB" dirty="0" smtClean="0"/>
            </a:br>
            <a:r>
              <a:rPr lang="en-GB" sz="3100" dirty="0" smtClean="0">
                <a:solidFill>
                  <a:schemeClr val="bg1">
                    <a:lumMod val="75000"/>
                  </a:schemeClr>
                </a:solidFill>
              </a:rPr>
              <a:t>La </a:t>
            </a:r>
            <a:r>
              <a:rPr lang="en-GB" sz="3100" dirty="0" err="1" smtClean="0">
                <a:solidFill>
                  <a:schemeClr val="bg1">
                    <a:lumMod val="75000"/>
                  </a:schemeClr>
                </a:solidFill>
              </a:rPr>
              <a:t>naturaleza</a:t>
            </a:r>
            <a:r>
              <a:rPr lang="en-GB" sz="31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3100" dirty="0" err="1" smtClean="0">
                <a:solidFill>
                  <a:schemeClr val="bg1">
                    <a:lumMod val="75000"/>
                  </a:schemeClr>
                </a:solidFill>
              </a:rPr>
              <a:t>básica</a:t>
            </a:r>
            <a:r>
              <a:rPr lang="en-GB" sz="3100" dirty="0" smtClean="0">
                <a:solidFill>
                  <a:schemeClr val="bg1">
                    <a:lumMod val="75000"/>
                  </a:schemeClr>
                </a:solidFill>
              </a:rPr>
              <a:t> de la </a:t>
            </a:r>
            <a:r>
              <a:rPr lang="en-GB" sz="3100" dirty="0" err="1" smtClean="0">
                <a:solidFill>
                  <a:schemeClr val="bg1">
                    <a:lumMod val="75000"/>
                  </a:schemeClr>
                </a:solidFill>
              </a:rPr>
              <a:t>vida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Los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compuestos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orgánicos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0"/>
            <a:ext cx="2876550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506" y="2400246"/>
            <a:ext cx="3655902" cy="384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588506" y="5733256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sp>
        <p:nvSpPr>
          <p:cNvPr id="6" name="5 Rectángulo"/>
          <p:cNvSpPr/>
          <p:nvPr/>
        </p:nvSpPr>
        <p:spPr>
          <a:xfrm>
            <a:off x="4588506" y="0"/>
            <a:ext cx="3655902" cy="2276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593" y="116632"/>
            <a:ext cx="2360816" cy="260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3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10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89337"/>
            <a:ext cx="8519800" cy="1323439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Cómo reconocer algunos grupos funcionales</a:t>
            </a: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205283"/>
              </p:ext>
            </p:extLst>
          </p:nvPr>
        </p:nvGraphicFramePr>
        <p:xfrm>
          <a:off x="179512" y="2060848"/>
          <a:ext cx="8856984" cy="344424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476164"/>
                <a:gridCol w="1476164"/>
                <a:gridCol w="1476164"/>
                <a:gridCol w="1476164"/>
                <a:gridCol w="1476164"/>
                <a:gridCol w="1476164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 err="1" smtClean="0"/>
                        <a:t>Grupo</a:t>
                      </a:r>
                      <a:r>
                        <a:rPr lang="en-GB" sz="1400" dirty="0" smtClean="0"/>
                        <a:t> </a:t>
                      </a:r>
                      <a:r>
                        <a:rPr lang="en-GB" sz="1400" dirty="0" err="1" smtClean="0"/>
                        <a:t>funcional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r>
                        <a:rPr lang="en-GB" sz="1600" dirty="0" err="1" smtClean="0"/>
                        <a:t>Hidroxilo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r>
                        <a:rPr lang="en-GB" sz="1600" dirty="0" smtClean="0"/>
                        <a:t>   </a:t>
                      </a:r>
                      <a:r>
                        <a:rPr lang="en-GB" sz="1600" dirty="0" err="1" smtClean="0"/>
                        <a:t>Aldehído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r>
                        <a:rPr lang="en-GB" sz="1600" dirty="0" smtClean="0"/>
                        <a:t>Ceto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r>
                        <a:rPr lang="en-GB" sz="1600" dirty="0" err="1" smtClean="0"/>
                        <a:t>Carboxilo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r>
                        <a:rPr lang="en-GB" sz="1600" dirty="0" smtClean="0"/>
                        <a:t>Amino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err="1" smtClean="0"/>
                        <a:t>Compuesto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err="1" smtClean="0"/>
                        <a:t>Alcoholes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err="1" smtClean="0"/>
                        <a:t>Aldehídos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err="1" smtClean="0"/>
                        <a:t>Cetonas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err="1" smtClean="0"/>
                        <a:t>Ácidos</a:t>
                      </a:r>
                      <a:r>
                        <a:rPr lang="en-GB" sz="1600" b="1" baseline="0" dirty="0" smtClean="0"/>
                        <a:t> </a:t>
                      </a:r>
                      <a:r>
                        <a:rPr lang="en-GB" sz="1600" b="1" baseline="0" dirty="0" err="1" smtClean="0"/>
                        <a:t>carboxílicos</a:t>
                      </a:r>
                      <a:endParaRPr lang="en-GB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err="1" smtClean="0"/>
                        <a:t>Aminas</a:t>
                      </a:r>
                      <a:endParaRPr lang="en-GB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err="1" smtClean="0"/>
                        <a:t>Ejemplo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r>
                        <a:rPr lang="en-GB" sz="1600" dirty="0" err="1" smtClean="0"/>
                        <a:t>Etanol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400" dirty="0" smtClean="0"/>
                    </a:p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err="1" smtClean="0"/>
                        <a:t>Aceraldehído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r>
                        <a:rPr lang="en-GB" sz="1600" dirty="0" err="1" smtClean="0"/>
                        <a:t>Acetona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r>
                        <a:rPr lang="en-GB" sz="1600" dirty="0" err="1" smtClean="0"/>
                        <a:t>Ácido</a:t>
                      </a:r>
                      <a:r>
                        <a:rPr lang="en-GB" sz="1600" dirty="0" smtClean="0"/>
                        <a:t> </a:t>
                      </a:r>
                      <a:r>
                        <a:rPr lang="en-GB" sz="1600" dirty="0" err="1" smtClean="0"/>
                        <a:t>acético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endParaRPr lang="en-GB" sz="1600" dirty="0" smtClean="0"/>
                    </a:p>
                    <a:p>
                      <a:pPr algn="ctr"/>
                      <a:r>
                        <a:rPr lang="en-GB" sz="1600" dirty="0" err="1" smtClean="0"/>
                        <a:t>Metilamina</a:t>
                      </a:r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44" y="2140104"/>
            <a:ext cx="1296144" cy="87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06961"/>
            <a:ext cx="936104" cy="96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40104"/>
            <a:ext cx="1238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154" y="2140105"/>
            <a:ext cx="852746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Image result for etanol grupo funcional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7"/>
          <a:stretch/>
        </p:blipFill>
        <p:spPr bwMode="auto">
          <a:xfrm>
            <a:off x="1726392" y="4124324"/>
            <a:ext cx="1320852" cy="10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160" y="4131512"/>
            <a:ext cx="1282128" cy="998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53" y="4116421"/>
            <a:ext cx="1316461" cy="10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16421"/>
            <a:ext cx="1292845" cy="84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367" y="4116421"/>
            <a:ext cx="1107533" cy="824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824" y="2297266"/>
            <a:ext cx="12192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640540" y="2043880"/>
            <a:ext cx="1509768" cy="35285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23 Rectángulo"/>
          <p:cNvSpPr/>
          <p:nvPr/>
        </p:nvSpPr>
        <p:spPr>
          <a:xfrm>
            <a:off x="3160085" y="2043880"/>
            <a:ext cx="1509768" cy="35285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24 Rectángulo"/>
          <p:cNvSpPr/>
          <p:nvPr/>
        </p:nvSpPr>
        <p:spPr>
          <a:xfrm>
            <a:off x="4644488" y="2014144"/>
            <a:ext cx="1511688" cy="35285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25 Rectángulo"/>
          <p:cNvSpPr/>
          <p:nvPr/>
        </p:nvSpPr>
        <p:spPr>
          <a:xfrm>
            <a:off x="6156176" y="2010131"/>
            <a:ext cx="1509768" cy="35285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26 Rectángulo"/>
          <p:cNvSpPr/>
          <p:nvPr/>
        </p:nvSpPr>
        <p:spPr>
          <a:xfrm>
            <a:off x="7622018" y="1996718"/>
            <a:ext cx="1509768" cy="35285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8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11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3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Hidratos de carbono</a:t>
            </a: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pic>
        <p:nvPicPr>
          <p:cNvPr id="3" name="wxzc_2c6GMg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3181" y="1556792"/>
            <a:ext cx="8305879" cy="467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9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12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3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Los glúcidos</a:t>
            </a: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sp>
        <p:nvSpPr>
          <p:cNvPr id="6" name="5 Rectángulo"/>
          <p:cNvSpPr/>
          <p:nvPr/>
        </p:nvSpPr>
        <p:spPr>
          <a:xfrm>
            <a:off x="293080" y="1412776"/>
            <a:ext cx="85384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smtClean="0"/>
              <a:t>El término glúcido proviene del griego </a:t>
            </a:r>
            <a:r>
              <a:rPr lang="es-ES_tradnl" i="1" dirty="0" err="1" smtClean="0"/>
              <a:t>glycys</a:t>
            </a:r>
            <a:r>
              <a:rPr lang="es-ES_tradnl" i="1" dirty="0" smtClean="0"/>
              <a:t>, que significa ‘dulce’. </a:t>
            </a:r>
            <a:endParaRPr lang="es-ES_tradnl" i="1" dirty="0"/>
          </a:p>
          <a:p>
            <a:endParaRPr lang="es-ES_tradnl" i="1" dirty="0"/>
          </a:p>
          <a:p>
            <a:r>
              <a:rPr lang="es-ES_tradnl" i="1" dirty="0" smtClean="0"/>
              <a:t>La fórmula general es </a:t>
            </a:r>
            <a:r>
              <a:rPr lang="es-ES_tradnl" b="1" i="1" dirty="0" smtClean="0"/>
              <a:t>(CH</a:t>
            </a:r>
            <a:r>
              <a:rPr lang="es-ES_tradnl" b="1" i="1" baseline="-25000" dirty="0" smtClean="0"/>
              <a:t>2</a:t>
            </a:r>
            <a:r>
              <a:rPr lang="es-ES_tradnl" b="1" i="1" dirty="0" smtClean="0"/>
              <a:t>O)</a:t>
            </a:r>
            <a:r>
              <a:rPr lang="es-ES_tradnl" b="1" i="1" baseline="-25000" dirty="0" smtClean="0"/>
              <a:t>n</a:t>
            </a:r>
            <a:r>
              <a:rPr lang="es-ES_tradnl" b="1" i="1" dirty="0" smtClean="0"/>
              <a:t> . </a:t>
            </a:r>
            <a:r>
              <a:rPr lang="es-ES_tradnl" dirty="0" smtClean="0"/>
              <a:t>Como observas se encuentran los hidrógenos y el oxígeno en la misma posición que el agua, por esto se suelen denominar </a:t>
            </a:r>
            <a:r>
              <a:rPr lang="es-ES_tradnl" b="1" dirty="0" smtClean="0"/>
              <a:t>hidratos de carbono</a:t>
            </a:r>
            <a:r>
              <a:rPr lang="es-ES_tradnl" dirty="0" smtClean="0"/>
              <a:t>. </a:t>
            </a:r>
          </a:p>
          <a:p>
            <a:endParaRPr lang="es-ES_tradnl" dirty="0" smtClean="0"/>
          </a:p>
          <a:p>
            <a:r>
              <a:rPr lang="es-ES_tradnl" dirty="0" smtClean="0"/>
              <a:t>Podemos clasificarles en tres grupos:</a:t>
            </a:r>
          </a:p>
          <a:p>
            <a:endParaRPr lang="es-ES_tradnl" dirty="0"/>
          </a:p>
          <a:p>
            <a:r>
              <a:rPr lang="es-ES_tradnl" b="1" dirty="0" smtClean="0"/>
              <a:t>Monosacáridos</a:t>
            </a:r>
          </a:p>
          <a:p>
            <a:endParaRPr lang="es-ES_tradnl" b="1" dirty="0" smtClean="0"/>
          </a:p>
          <a:p>
            <a:r>
              <a:rPr lang="es-ES_tradnl" b="1" dirty="0" smtClean="0"/>
              <a:t>Oligosacáridos</a:t>
            </a:r>
          </a:p>
          <a:p>
            <a:endParaRPr lang="es-ES_tradnl" b="1" dirty="0" smtClean="0"/>
          </a:p>
          <a:p>
            <a:r>
              <a:rPr lang="es-ES_tradnl" b="1" dirty="0" smtClean="0"/>
              <a:t>Polisacáridos</a:t>
            </a:r>
            <a:endParaRPr lang="es-ES_tradnl" b="1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</p:txBody>
      </p:sp>
      <p:grpSp>
        <p:nvGrpSpPr>
          <p:cNvPr id="20" name="19 Grupo"/>
          <p:cNvGrpSpPr/>
          <p:nvPr/>
        </p:nvGrpSpPr>
        <p:grpSpPr>
          <a:xfrm>
            <a:off x="2267744" y="2879591"/>
            <a:ext cx="5726174" cy="1352550"/>
            <a:chOff x="2267744" y="2879591"/>
            <a:chExt cx="5726174" cy="1352550"/>
          </a:xfrm>
        </p:grpSpPr>
        <p:cxnSp>
          <p:nvCxnSpPr>
            <p:cNvPr id="4" name="3 Conector recto de flecha"/>
            <p:cNvCxnSpPr/>
            <p:nvPr/>
          </p:nvCxnSpPr>
          <p:spPr>
            <a:xfrm flipV="1">
              <a:off x="2267744" y="3450897"/>
              <a:ext cx="3528392" cy="30518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4" descr="http://hyperphysics.phy-astr.gsu.edu/hbase/organic/imgorg/fructose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4618" y="2879591"/>
              <a:ext cx="2019300" cy="1352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20 Grupo"/>
          <p:cNvGrpSpPr/>
          <p:nvPr/>
        </p:nvGrpSpPr>
        <p:grpSpPr>
          <a:xfrm>
            <a:off x="2261672" y="4002179"/>
            <a:ext cx="6270768" cy="1201956"/>
            <a:chOff x="2261672" y="4002179"/>
            <a:chExt cx="6270768" cy="1201956"/>
          </a:xfrm>
        </p:grpSpPr>
        <p:pic>
          <p:nvPicPr>
            <p:cNvPr id="13" name="Picture 10" descr="http://static.newworldencyclopedia.org/e/e8/Maltose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4002179"/>
              <a:ext cx="3096344" cy="1201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15 Conector recto de flecha"/>
            <p:cNvCxnSpPr/>
            <p:nvPr/>
          </p:nvCxnSpPr>
          <p:spPr>
            <a:xfrm flipV="1">
              <a:off x="2261672" y="4384732"/>
              <a:ext cx="2958400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21 Grupo"/>
          <p:cNvGrpSpPr/>
          <p:nvPr/>
        </p:nvGrpSpPr>
        <p:grpSpPr>
          <a:xfrm>
            <a:off x="1979712" y="4941170"/>
            <a:ext cx="6902532" cy="1534084"/>
            <a:chOff x="1979712" y="4941170"/>
            <a:chExt cx="6902532" cy="1534084"/>
          </a:xfrm>
        </p:grpSpPr>
        <p:pic>
          <p:nvPicPr>
            <p:cNvPr id="15" name="Picture 16" descr="http://www.rsc.org/Education/Teachers/Resources/cfb/images/cellulose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444" y="5398928"/>
              <a:ext cx="5257800" cy="1076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17 Conector recto de flecha"/>
            <p:cNvCxnSpPr/>
            <p:nvPr/>
          </p:nvCxnSpPr>
          <p:spPr>
            <a:xfrm>
              <a:off x="1979712" y="4941170"/>
              <a:ext cx="1761160" cy="45775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819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13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3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Los glúcidos</a:t>
            </a: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sp>
        <p:nvSpPr>
          <p:cNvPr id="6" name="5 Rectángulo"/>
          <p:cNvSpPr/>
          <p:nvPr/>
        </p:nvSpPr>
        <p:spPr>
          <a:xfrm>
            <a:off x="293080" y="1412776"/>
            <a:ext cx="8538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 smtClean="0"/>
              <a:t>Monosacáridos</a:t>
            </a:r>
          </a:p>
          <a:p>
            <a:endParaRPr lang="es-ES_tradnl" b="1" dirty="0" smtClean="0"/>
          </a:p>
        </p:txBody>
      </p:sp>
      <p:grpSp>
        <p:nvGrpSpPr>
          <p:cNvPr id="20" name="19 Grupo"/>
          <p:cNvGrpSpPr/>
          <p:nvPr/>
        </p:nvGrpSpPr>
        <p:grpSpPr>
          <a:xfrm>
            <a:off x="2483768" y="1059666"/>
            <a:ext cx="6048672" cy="1352550"/>
            <a:chOff x="1945246" y="2879591"/>
            <a:chExt cx="6048672" cy="1352550"/>
          </a:xfrm>
        </p:grpSpPr>
        <p:cxnSp>
          <p:nvCxnSpPr>
            <p:cNvPr id="4" name="3 Conector recto de flecha"/>
            <p:cNvCxnSpPr/>
            <p:nvPr/>
          </p:nvCxnSpPr>
          <p:spPr>
            <a:xfrm>
              <a:off x="1945246" y="3450897"/>
              <a:ext cx="3850890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4" descr="http://hyperphysics.phy-astr.gsu.edu/hbase/organic/imgorg/fructose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4618" y="2879591"/>
              <a:ext cx="2019300" cy="1352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6 CuadroTexto"/>
          <p:cNvSpPr txBox="1"/>
          <p:nvPr/>
        </p:nvSpPr>
        <p:spPr>
          <a:xfrm>
            <a:off x="179513" y="2564904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Los mono </a:t>
            </a:r>
            <a:r>
              <a:rPr lang="en-GB" dirty="0" err="1" smtClean="0"/>
              <a:t>sacáridos</a:t>
            </a:r>
            <a:r>
              <a:rPr lang="en-GB" dirty="0" smtClean="0"/>
              <a:t> son </a:t>
            </a:r>
            <a:r>
              <a:rPr lang="en-GB" dirty="0" err="1" smtClean="0"/>
              <a:t>los</a:t>
            </a:r>
            <a:r>
              <a:rPr lang="en-GB" dirty="0" smtClean="0"/>
              <a:t> </a:t>
            </a:r>
            <a:r>
              <a:rPr lang="en-GB" dirty="0" err="1" smtClean="0"/>
              <a:t>glúcidos</a:t>
            </a:r>
            <a:r>
              <a:rPr lang="en-GB" dirty="0" smtClean="0"/>
              <a:t> </a:t>
            </a:r>
            <a:r>
              <a:rPr lang="en-GB" dirty="0" err="1" smtClean="0"/>
              <a:t>más</a:t>
            </a:r>
            <a:r>
              <a:rPr lang="en-GB" dirty="0" smtClean="0"/>
              <a:t> simples. Son </a:t>
            </a:r>
            <a:r>
              <a:rPr lang="en-GB" dirty="0" err="1" smtClean="0"/>
              <a:t>formados</a:t>
            </a:r>
            <a:r>
              <a:rPr lang="en-GB" dirty="0" smtClean="0"/>
              <a:t> </a:t>
            </a:r>
            <a:r>
              <a:rPr lang="en-GB" dirty="0" err="1" smtClean="0"/>
              <a:t>por</a:t>
            </a:r>
            <a:r>
              <a:rPr lang="en-GB" dirty="0" smtClean="0"/>
              <a:t> </a:t>
            </a:r>
            <a:r>
              <a:rPr lang="en-GB" dirty="0" err="1" smtClean="0"/>
              <a:t>cadenas</a:t>
            </a:r>
            <a:r>
              <a:rPr lang="en-GB" dirty="0" smtClean="0"/>
              <a:t> de 4, 5 o 6 </a:t>
            </a:r>
            <a:r>
              <a:rPr lang="en-GB" dirty="0" err="1" smtClean="0"/>
              <a:t>átomos</a:t>
            </a:r>
            <a:r>
              <a:rPr lang="en-GB" dirty="0" smtClean="0"/>
              <a:t> de </a:t>
            </a:r>
            <a:r>
              <a:rPr lang="en-GB" dirty="0" err="1" smtClean="0"/>
              <a:t>carbono</a:t>
            </a:r>
            <a:r>
              <a:rPr lang="en-GB" dirty="0" smtClean="0"/>
              <a:t> (</a:t>
            </a:r>
            <a:r>
              <a:rPr lang="en-GB" b="1" dirty="0" err="1" smtClean="0"/>
              <a:t>tetrosas</a:t>
            </a:r>
            <a:r>
              <a:rPr lang="en-GB" b="1" dirty="0" smtClean="0"/>
              <a:t>, </a:t>
            </a:r>
            <a:r>
              <a:rPr lang="en-GB" b="1" dirty="0" err="1" smtClean="0"/>
              <a:t>pentosas</a:t>
            </a:r>
            <a:r>
              <a:rPr lang="en-GB" b="1" dirty="0" smtClean="0"/>
              <a:t> y </a:t>
            </a:r>
            <a:r>
              <a:rPr lang="en-GB" b="1" dirty="0" err="1" smtClean="0"/>
              <a:t>hexosas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1026" name="Picture 2" descr="Image result for Threo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56"/>
          <a:stretch/>
        </p:blipFill>
        <p:spPr bwMode="auto">
          <a:xfrm>
            <a:off x="293080" y="3356992"/>
            <a:ext cx="2190688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22 Conector recto de flecha"/>
          <p:cNvCxnSpPr/>
          <p:nvPr/>
        </p:nvCxnSpPr>
        <p:spPr>
          <a:xfrm flipH="1">
            <a:off x="1907704" y="3211235"/>
            <a:ext cx="3240360" cy="5057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24 Grupo"/>
          <p:cNvGrpSpPr/>
          <p:nvPr/>
        </p:nvGrpSpPr>
        <p:grpSpPr>
          <a:xfrm>
            <a:off x="2771800" y="3284113"/>
            <a:ext cx="3384376" cy="1963041"/>
            <a:chOff x="2771800" y="3284113"/>
            <a:chExt cx="3384376" cy="1963041"/>
          </a:xfrm>
        </p:grpSpPr>
        <p:pic>
          <p:nvPicPr>
            <p:cNvPr id="1030" name="Picture 6" descr="Image result for ribose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09"/>
            <a:stretch/>
          </p:blipFill>
          <p:spPr bwMode="auto">
            <a:xfrm>
              <a:off x="2771800" y="3356992"/>
              <a:ext cx="2160240" cy="1890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" name="23 Conector recto de flecha"/>
            <p:cNvCxnSpPr/>
            <p:nvPr/>
          </p:nvCxnSpPr>
          <p:spPr>
            <a:xfrm flipH="1">
              <a:off x="4932040" y="3284113"/>
              <a:ext cx="1224136" cy="5769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26 Grupo"/>
          <p:cNvGrpSpPr/>
          <p:nvPr/>
        </p:nvGrpSpPr>
        <p:grpSpPr>
          <a:xfrm>
            <a:off x="5975940" y="3193253"/>
            <a:ext cx="1806478" cy="1932068"/>
            <a:chOff x="5975940" y="3193253"/>
            <a:chExt cx="1806478" cy="1932068"/>
          </a:xfrm>
        </p:grpSpPr>
        <p:pic>
          <p:nvPicPr>
            <p:cNvPr id="1028" name="Picture 4" descr="Image result for fructose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89" b="9177"/>
            <a:stretch/>
          </p:blipFill>
          <p:spPr bwMode="auto">
            <a:xfrm>
              <a:off x="5975940" y="3284113"/>
              <a:ext cx="1806478" cy="1841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28 Conector recto de flecha"/>
            <p:cNvCxnSpPr/>
            <p:nvPr/>
          </p:nvCxnSpPr>
          <p:spPr>
            <a:xfrm>
              <a:off x="7522790" y="3193253"/>
              <a:ext cx="0" cy="88381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27 CuadroTexto"/>
          <p:cNvSpPr txBox="1"/>
          <p:nvPr/>
        </p:nvSpPr>
        <p:spPr>
          <a:xfrm>
            <a:off x="93453" y="5296292"/>
            <a:ext cx="8748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La </a:t>
            </a:r>
            <a:r>
              <a:rPr lang="en-GB" b="1" dirty="0" err="1" smtClean="0"/>
              <a:t>glucosa</a:t>
            </a:r>
            <a:r>
              <a:rPr lang="en-GB" dirty="0" smtClean="0"/>
              <a:t> </a:t>
            </a:r>
            <a:r>
              <a:rPr lang="en-GB" dirty="0" err="1" smtClean="0"/>
              <a:t>es</a:t>
            </a:r>
            <a:r>
              <a:rPr lang="en-GB" dirty="0" smtClean="0"/>
              <a:t> el </a:t>
            </a:r>
            <a:r>
              <a:rPr lang="en-GB" dirty="0" err="1" smtClean="0"/>
              <a:t>azúcar</a:t>
            </a:r>
            <a:r>
              <a:rPr lang="en-GB" dirty="0" smtClean="0"/>
              <a:t> </a:t>
            </a:r>
            <a:r>
              <a:rPr lang="en-GB" dirty="0" err="1" smtClean="0"/>
              <a:t>más</a:t>
            </a:r>
            <a:r>
              <a:rPr lang="en-GB" dirty="0" smtClean="0"/>
              <a:t> </a:t>
            </a:r>
            <a:r>
              <a:rPr lang="en-GB" dirty="0" err="1" smtClean="0"/>
              <a:t>usado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la </a:t>
            </a:r>
            <a:r>
              <a:rPr lang="en-GB" dirty="0" err="1" smtClean="0"/>
              <a:t>célula</a:t>
            </a:r>
            <a:r>
              <a:rPr lang="en-GB" dirty="0" smtClean="0"/>
              <a:t> para </a:t>
            </a:r>
            <a:r>
              <a:rPr lang="en-GB" dirty="0" err="1" smtClean="0"/>
              <a:t>obtener</a:t>
            </a:r>
            <a:r>
              <a:rPr lang="en-GB" b="1" dirty="0" smtClean="0"/>
              <a:t> </a:t>
            </a:r>
            <a:r>
              <a:rPr lang="en-GB" b="1" dirty="0" err="1" smtClean="0"/>
              <a:t>energía</a:t>
            </a:r>
            <a:r>
              <a:rPr lang="en-GB" b="1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la </a:t>
            </a:r>
            <a:r>
              <a:rPr lang="en-GB" b="1" dirty="0" err="1" smtClean="0">
                <a:solidFill>
                  <a:schemeClr val="bg2">
                    <a:lumMod val="50000"/>
                  </a:schemeClr>
                </a:solidFill>
              </a:rPr>
              <a:t>respiración</a:t>
            </a:r>
            <a:r>
              <a:rPr lang="en-GB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bg2">
                    <a:lumMod val="50000"/>
                  </a:schemeClr>
                </a:solidFill>
              </a:rPr>
              <a:t>célular</a:t>
            </a:r>
            <a:r>
              <a:rPr lang="en-GB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en-GB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40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14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3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Los glúcidos</a:t>
            </a: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sp>
        <p:nvSpPr>
          <p:cNvPr id="6" name="5 Rectángulo"/>
          <p:cNvSpPr/>
          <p:nvPr/>
        </p:nvSpPr>
        <p:spPr>
          <a:xfrm>
            <a:off x="293080" y="1412776"/>
            <a:ext cx="8538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/>
              <a:t>Oligosacáridos</a:t>
            </a:r>
          </a:p>
          <a:p>
            <a:endParaRPr lang="es-ES_tradnl" b="1" dirty="0" smtClean="0"/>
          </a:p>
        </p:txBody>
      </p:sp>
      <p:sp>
        <p:nvSpPr>
          <p:cNvPr id="7" name="6 CuadroTexto"/>
          <p:cNvSpPr txBox="1"/>
          <p:nvPr/>
        </p:nvSpPr>
        <p:spPr>
          <a:xfrm>
            <a:off x="179513" y="2564904"/>
            <a:ext cx="85689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 </a:t>
            </a:r>
            <a:r>
              <a:rPr lang="en-GB" dirty="0" err="1" smtClean="0"/>
              <a:t>forman</a:t>
            </a:r>
            <a:r>
              <a:rPr lang="en-GB" dirty="0" smtClean="0"/>
              <a:t> </a:t>
            </a:r>
            <a:r>
              <a:rPr lang="en-GB" dirty="0" err="1" smtClean="0"/>
              <a:t>por</a:t>
            </a:r>
            <a:r>
              <a:rPr lang="en-GB" dirty="0" smtClean="0"/>
              <a:t> la </a:t>
            </a:r>
            <a:r>
              <a:rPr lang="en-GB" dirty="0" err="1" smtClean="0"/>
              <a:t>unión</a:t>
            </a:r>
            <a:r>
              <a:rPr lang="en-GB" dirty="0" smtClean="0"/>
              <a:t> </a:t>
            </a:r>
            <a:r>
              <a:rPr lang="en-GB" dirty="0" err="1" smtClean="0"/>
              <a:t>demonosacáridos</a:t>
            </a:r>
            <a:r>
              <a:rPr lang="en-GB" dirty="0" smtClean="0"/>
              <a:t> </a:t>
            </a:r>
            <a:r>
              <a:rPr lang="en-GB" dirty="0" err="1" smtClean="0"/>
              <a:t>mediante</a:t>
            </a:r>
            <a:r>
              <a:rPr lang="en-GB" dirty="0" smtClean="0"/>
              <a:t> in enlace </a:t>
            </a:r>
            <a:r>
              <a:rPr lang="en-GB" dirty="0" err="1" smtClean="0"/>
              <a:t>covalente</a:t>
            </a:r>
            <a:r>
              <a:rPr lang="en-GB" dirty="0"/>
              <a:t> </a:t>
            </a:r>
            <a:r>
              <a:rPr lang="en-GB" dirty="0" err="1" smtClean="0"/>
              <a:t>denominando</a:t>
            </a:r>
            <a:r>
              <a:rPr lang="en-GB" dirty="0" smtClean="0"/>
              <a:t>, </a:t>
            </a:r>
            <a:r>
              <a:rPr lang="en-GB" b="1" dirty="0" smtClean="0"/>
              <a:t>enlace </a:t>
            </a:r>
            <a:r>
              <a:rPr lang="en-GB" b="1" dirty="0" err="1" smtClean="0"/>
              <a:t>glucosídico</a:t>
            </a:r>
            <a:r>
              <a:rPr lang="en-GB" dirty="0" smtClean="0"/>
              <a:t>. Con </a:t>
            </a:r>
            <a:r>
              <a:rPr lang="en-GB" dirty="0" err="1" smtClean="0"/>
              <a:t>liberación</a:t>
            </a:r>
            <a:r>
              <a:rPr lang="en-GB" dirty="0" smtClean="0"/>
              <a:t> de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molécula</a:t>
            </a:r>
            <a:r>
              <a:rPr lang="en-GB" dirty="0" smtClean="0"/>
              <a:t> de </a:t>
            </a:r>
            <a:r>
              <a:rPr lang="en-GB" dirty="0" err="1" smtClean="0"/>
              <a:t>agua</a:t>
            </a:r>
            <a:r>
              <a:rPr lang="en-GB" dirty="0" smtClean="0"/>
              <a:t>. (</a:t>
            </a:r>
            <a:r>
              <a:rPr lang="en-GB" dirty="0" smtClean="0">
                <a:hlinkClick r:id="rId3"/>
              </a:rPr>
              <a:t>ENLACE</a:t>
            </a:r>
            <a:r>
              <a:rPr lang="en-GB" dirty="0" smtClean="0"/>
              <a:t>).</a:t>
            </a:r>
          </a:p>
          <a:p>
            <a:endParaRPr lang="en-GB" dirty="0"/>
          </a:p>
          <a:p>
            <a:r>
              <a:rPr lang="en-GB" dirty="0" smtClean="0"/>
              <a:t>Dos </a:t>
            </a:r>
            <a:r>
              <a:rPr lang="en-GB" dirty="0" err="1" smtClean="0"/>
              <a:t>monosacaridos</a:t>
            </a:r>
            <a:r>
              <a:rPr lang="en-GB" dirty="0" smtClean="0"/>
              <a:t> con un enlace: </a:t>
            </a:r>
            <a:r>
              <a:rPr lang="en-GB" b="1" dirty="0" err="1" smtClean="0"/>
              <a:t>disacaridos</a:t>
            </a:r>
            <a:endParaRPr lang="en-GB" b="1" dirty="0" smtClean="0"/>
          </a:p>
          <a:p>
            <a:endParaRPr lang="en-GB" b="1" dirty="0"/>
          </a:p>
          <a:p>
            <a:r>
              <a:rPr lang="en-GB" b="1" dirty="0" err="1" smtClean="0"/>
              <a:t>Glucosa</a:t>
            </a:r>
            <a:r>
              <a:rPr lang="en-GB" b="1" dirty="0" smtClean="0"/>
              <a:t> + </a:t>
            </a:r>
            <a:r>
              <a:rPr lang="en-GB" b="1" dirty="0" err="1" smtClean="0"/>
              <a:t>Glucosa</a:t>
            </a:r>
            <a:r>
              <a:rPr lang="en-GB" b="1" dirty="0" smtClean="0"/>
              <a:t>	= </a:t>
            </a:r>
            <a:r>
              <a:rPr lang="en-GB" b="1" dirty="0" err="1" smtClean="0"/>
              <a:t>Maltosa</a:t>
            </a:r>
            <a:r>
              <a:rPr lang="en-GB" b="1" dirty="0" smtClean="0"/>
              <a:t> </a:t>
            </a:r>
          </a:p>
          <a:p>
            <a:r>
              <a:rPr lang="en-GB" b="1" dirty="0" err="1" smtClean="0"/>
              <a:t>Galactosa</a:t>
            </a:r>
            <a:r>
              <a:rPr lang="en-GB" b="1" dirty="0" smtClean="0"/>
              <a:t> + </a:t>
            </a:r>
            <a:r>
              <a:rPr lang="en-GB" b="1" dirty="0" err="1" smtClean="0"/>
              <a:t>Glucosa</a:t>
            </a:r>
            <a:r>
              <a:rPr lang="en-GB" b="1" dirty="0" smtClean="0"/>
              <a:t>	= </a:t>
            </a:r>
            <a:r>
              <a:rPr lang="en-GB" b="1" dirty="0" err="1" smtClean="0"/>
              <a:t>Lactosa</a:t>
            </a:r>
            <a:r>
              <a:rPr lang="en-GB" b="1" dirty="0" smtClean="0"/>
              <a:t> </a:t>
            </a:r>
          </a:p>
          <a:p>
            <a:r>
              <a:rPr lang="en-GB" b="1" dirty="0" err="1" smtClean="0"/>
              <a:t>Glucosa</a:t>
            </a:r>
            <a:r>
              <a:rPr lang="en-GB" b="1" dirty="0" smtClean="0"/>
              <a:t> + </a:t>
            </a:r>
            <a:r>
              <a:rPr lang="en-GB" b="1" dirty="0" err="1" smtClean="0"/>
              <a:t>Fructosa</a:t>
            </a:r>
            <a:r>
              <a:rPr lang="en-GB" b="1" dirty="0" smtClean="0"/>
              <a:t>	= </a:t>
            </a:r>
            <a:r>
              <a:rPr lang="en-GB" b="1" dirty="0" err="1" smtClean="0"/>
              <a:t>Sacarosa</a:t>
            </a:r>
            <a:endParaRPr lang="en-GB" b="1" dirty="0"/>
          </a:p>
        </p:txBody>
      </p:sp>
      <p:grpSp>
        <p:nvGrpSpPr>
          <p:cNvPr id="21" name="20 Grupo"/>
          <p:cNvGrpSpPr/>
          <p:nvPr/>
        </p:nvGrpSpPr>
        <p:grpSpPr>
          <a:xfrm>
            <a:off x="2261672" y="1134963"/>
            <a:ext cx="6270768" cy="1201956"/>
            <a:chOff x="2261672" y="4002179"/>
            <a:chExt cx="6270768" cy="1201956"/>
          </a:xfrm>
        </p:grpSpPr>
        <p:pic>
          <p:nvPicPr>
            <p:cNvPr id="22" name="Picture 10" descr="http://static.newworldencyclopedia.org/e/e8/Maltose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4002179"/>
              <a:ext cx="3096344" cy="1201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25 Conector recto de flecha"/>
            <p:cNvCxnSpPr/>
            <p:nvPr/>
          </p:nvCxnSpPr>
          <p:spPr>
            <a:xfrm flipV="1">
              <a:off x="2261672" y="4384732"/>
              <a:ext cx="2958400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 descr="Image result for hydrolysis maltose animated 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6"/>
          <a:stretch/>
        </p:blipFill>
        <p:spPr bwMode="auto">
          <a:xfrm>
            <a:off x="116054" y="5301208"/>
            <a:ext cx="4291236" cy="115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maltos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5"/>
          <a:stretch/>
        </p:blipFill>
        <p:spPr bwMode="auto">
          <a:xfrm>
            <a:off x="6877784" y="3459549"/>
            <a:ext cx="1654656" cy="119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sacaros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7" b="4811"/>
          <a:stretch/>
        </p:blipFill>
        <p:spPr bwMode="auto">
          <a:xfrm>
            <a:off x="5724128" y="4681550"/>
            <a:ext cx="3206691" cy="144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984268" y="4976028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Lactose</a:t>
            </a:r>
            <a:endParaRPr lang="en-GB" dirty="0"/>
          </a:p>
        </p:txBody>
      </p:sp>
      <p:cxnSp>
        <p:nvCxnSpPr>
          <p:cNvPr id="30" name="29 Conector recto de flecha"/>
          <p:cNvCxnSpPr/>
          <p:nvPr/>
        </p:nvCxnSpPr>
        <p:spPr>
          <a:xfrm flipV="1">
            <a:off x="4211961" y="4059325"/>
            <a:ext cx="2520279" cy="4109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 de flecha"/>
          <p:cNvCxnSpPr/>
          <p:nvPr/>
        </p:nvCxnSpPr>
        <p:spPr>
          <a:xfrm>
            <a:off x="4364361" y="4622631"/>
            <a:ext cx="2367879" cy="5380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07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  <p:bldP spid="7" grpId="0" uiExpand="1" build="p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starch  molecu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644" y="4967449"/>
            <a:ext cx="3347864" cy="153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15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3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Los glúcidos</a:t>
            </a: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sp>
        <p:nvSpPr>
          <p:cNvPr id="6" name="5 Rectángulo"/>
          <p:cNvSpPr/>
          <p:nvPr/>
        </p:nvSpPr>
        <p:spPr>
          <a:xfrm>
            <a:off x="293080" y="1412776"/>
            <a:ext cx="8538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 smtClean="0"/>
              <a:t>Polisacáridos</a:t>
            </a:r>
            <a:endParaRPr lang="es-ES_tradnl" b="1" dirty="0"/>
          </a:p>
          <a:p>
            <a:endParaRPr lang="es-ES_tradnl" b="1" dirty="0" smtClean="0"/>
          </a:p>
        </p:txBody>
      </p:sp>
      <p:sp>
        <p:nvSpPr>
          <p:cNvPr id="7" name="6 CuadroTexto"/>
          <p:cNvSpPr txBox="1"/>
          <p:nvPr/>
        </p:nvSpPr>
        <p:spPr>
          <a:xfrm>
            <a:off x="179513" y="2390705"/>
            <a:ext cx="85689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Son </a:t>
            </a:r>
            <a:r>
              <a:rPr lang="en-GB" dirty="0" err="1" smtClean="0"/>
              <a:t>macromoléculas</a:t>
            </a:r>
            <a:r>
              <a:rPr lang="en-GB" dirty="0" smtClean="0"/>
              <a:t>, que son </a:t>
            </a:r>
            <a:r>
              <a:rPr lang="en-GB" dirty="0" err="1" smtClean="0"/>
              <a:t>poímeros</a:t>
            </a:r>
            <a:r>
              <a:rPr lang="en-GB" dirty="0" smtClean="0"/>
              <a:t> </a:t>
            </a:r>
            <a:r>
              <a:rPr lang="en-GB" dirty="0" err="1" smtClean="0"/>
              <a:t>contruidos</a:t>
            </a:r>
            <a:r>
              <a:rPr lang="en-GB" dirty="0" smtClean="0"/>
              <a:t> </a:t>
            </a:r>
            <a:r>
              <a:rPr lang="en-GB" dirty="0" err="1" smtClean="0"/>
              <a:t>por</a:t>
            </a:r>
            <a:r>
              <a:rPr lang="en-GB" dirty="0" smtClean="0"/>
              <a:t> </a:t>
            </a:r>
            <a:r>
              <a:rPr lang="en-GB" dirty="0" err="1" smtClean="0"/>
              <a:t>moléculas</a:t>
            </a:r>
            <a:r>
              <a:rPr lang="en-GB" dirty="0" smtClean="0"/>
              <a:t> mas </a:t>
            </a:r>
            <a:r>
              <a:rPr lang="en-GB" dirty="0" err="1" smtClean="0"/>
              <a:t>pequeñas</a:t>
            </a:r>
            <a:r>
              <a:rPr lang="en-GB" dirty="0"/>
              <a:t> </a:t>
            </a:r>
            <a:r>
              <a:rPr lang="en-GB" dirty="0" smtClean="0"/>
              <a:t>(</a:t>
            </a:r>
            <a:r>
              <a:rPr lang="en-GB" dirty="0" err="1" smtClean="0"/>
              <a:t>monómeros</a:t>
            </a:r>
            <a:r>
              <a:rPr lang="en-GB" dirty="0" smtClean="0"/>
              <a:t>). </a:t>
            </a:r>
            <a:r>
              <a:rPr lang="en-GB" dirty="0" err="1" smtClean="0"/>
              <a:t>Normalmente</a:t>
            </a:r>
            <a:r>
              <a:rPr lang="en-GB" dirty="0" smtClean="0"/>
              <a:t> </a:t>
            </a:r>
            <a:r>
              <a:rPr lang="en-GB" dirty="0" err="1" smtClean="0"/>
              <a:t>están</a:t>
            </a:r>
            <a:r>
              <a:rPr lang="en-GB" dirty="0" smtClean="0"/>
              <a:t> </a:t>
            </a:r>
            <a:r>
              <a:rPr lang="en-GB" dirty="0" err="1" smtClean="0"/>
              <a:t>formadas</a:t>
            </a:r>
            <a:r>
              <a:rPr lang="en-GB" dirty="0" smtClean="0"/>
              <a:t> </a:t>
            </a:r>
            <a:r>
              <a:rPr lang="en-GB" dirty="0" err="1" smtClean="0"/>
              <a:t>por</a:t>
            </a:r>
            <a:r>
              <a:rPr lang="en-GB" dirty="0" smtClean="0"/>
              <a:t> </a:t>
            </a:r>
            <a:r>
              <a:rPr lang="en-GB" dirty="0" err="1" smtClean="0"/>
              <a:t>moléculas</a:t>
            </a:r>
            <a:r>
              <a:rPr lang="en-GB" dirty="0" smtClean="0"/>
              <a:t> de </a:t>
            </a:r>
            <a:r>
              <a:rPr lang="en-GB" dirty="0" err="1" smtClean="0"/>
              <a:t>glucosa</a:t>
            </a:r>
            <a:r>
              <a:rPr lang="en-GB" dirty="0" smtClean="0"/>
              <a:t>, </a:t>
            </a:r>
            <a:r>
              <a:rPr lang="en-GB" dirty="0" err="1" smtClean="0"/>
              <a:t>unidos</a:t>
            </a:r>
            <a:r>
              <a:rPr lang="en-GB" dirty="0" smtClean="0"/>
              <a:t> </a:t>
            </a:r>
            <a:r>
              <a:rPr lang="en-GB" dirty="0" err="1" smtClean="0"/>
              <a:t>por</a:t>
            </a:r>
            <a:r>
              <a:rPr lang="en-GB" dirty="0" smtClean="0"/>
              <a:t> </a:t>
            </a:r>
            <a:r>
              <a:rPr lang="en-GB" dirty="0" err="1" smtClean="0"/>
              <a:t>los</a:t>
            </a:r>
            <a:r>
              <a:rPr lang="en-GB" dirty="0" smtClean="0"/>
              <a:t> enlaces </a:t>
            </a:r>
            <a:r>
              <a:rPr lang="en-GB" dirty="0" err="1" smtClean="0"/>
              <a:t>glucosídicos</a:t>
            </a:r>
            <a:r>
              <a:rPr lang="en-GB" dirty="0" smtClean="0"/>
              <a:t>. No son </a:t>
            </a:r>
            <a:r>
              <a:rPr lang="en-GB" dirty="0" err="1" smtClean="0"/>
              <a:t>dulces</a:t>
            </a:r>
            <a:r>
              <a:rPr lang="en-GB" dirty="0" smtClean="0"/>
              <a:t>, </a:t>
            </a:r>
            <a:r>
              <a:rPr lang="en-GB" dirty="0" err="1" smtClean="0"/>
              <a:t>ya</a:t>
            </a:r>
            <a:r>
              <a:rPr lang="en-GB" dirty="0" smtClean="0"/>
              <a:t> que las </a:t>
            </a:r>
            <a:r>
              <a:rPr lang="en-GB" dirty="0" err="1" smtClean="0"/>
              <a:t>moléculas</a:t>
            </a:r>
            <a:r>
              <a:rPr lang="en-GB" dirty="0" smtClean="0"/>
              <a:t> son </a:t>
            </a:r>
            <a:r>
              <a:rPr lang="en-GB" dirty="0" err="1" smtClean="0"/>
              <a:t>demasiadas</a:t>
            </a:r>
            <a:r>
              <a:rPr lang="en-GB" dirty="0" smtClean="0"/>
              <a:t> </a:t>
            </a:r>
            <a:r>
              <a:rPr lang="en-GB" dirty="0" err="1" smtClean="0"/>
              <a:t>grandes</a:t>
            </a:r>
            <a:r>
              <a:rPr lang="en-GB" dirty="0" smtClean="0"/>
              <a:t>. Pero las </a:t>
            </a:r>
            <a:r>
              <a:rPr lang="en-GB" dirty="0" err="1" smtClean="0"/>
              <a:t>enzimas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tu</a:t>
            </a:r>
            <a:r>
              <a:rPr lang="en-GB" dirty="0" smtClean="0"/>
              <a:t> saliva </a:t>
            </a:r>
            <a:r>
              <a:rPr lang="en-GB" dirty="0" err="1" smtClean="0"/>
              <a:t>rompe</a:t>
            </a:r>
            <a:r>
              <a:rPr lang="en-GB" dirty="0" smtClean="0"/>
              <a:t> </a:t>
            </a:r>
            <a:r>
              <a:rPr lang="en-GB" dirty="0" err="1" smtClean="0"/>
              <a:t>los</a:t>
            </a:r>
            <a:r>
              <a:rPr lang="en-GB" dirty="0" smtClean="0"/>
              <a:t> enlaces para que se </a:t>
            </a:r>
            <a:r>
              <a:rPr lang="en-GB" dirty="0" err="1" smtClean="0"/>
              <a:t>libere</a:t>
            </a:r>
            <a:r>
              <a:rPr lang="en-GB" dirty="0" smtClean="0"/>
              <a:t> la </a:t>
            </a:r>
            <a:r>
              <a:rPr lang="en-GB" dirty="0" err="1" smtClean="0"/>
              <a:t>glucosa</a:t>
            </a:r>
            <a:r>
              <a:rPr lang="en-GB" dirty="0" smtClean="0"/>
              <a:t> y el </a:t>
            </a:r>
            <a:r>
              <a:rPr lang="en-GB" dirty="0" err="1" smtClean="0"/>
              <a:t>almidón</a:t>
            </a:r>
            <a:r>
              <a:rPr lang="en-GB" dirty="0" smtClean="0"/>
              <a:t>, </a:t>
            </a:r>
            <a:r>
              <a:rPr lang="en-GB" dirty="0" err="1" smtClean="0"/>
              <a:t>por</a:t>
            </a:r>
            <a:r>
              <a:rPr lang="en-GB" dirty="0" smtClean="0"/>
              <a:t> </a:t>
            </a:r>
            <a:r>
              <a:rPr lang="en-GB" dirty="0" err="1" smtClean="0"/>
              <a:t>ejemplo</a:t>
            </a:r>
            <a:r>
              <a:rPr lang="en-GB" dirty="0" smtClean="0"/>
              <a:t>, </a:t>
            </a:r>
            <a:r>
              <a:rPr lang="en-GB" dirty="0" err="1" smtClean="0"/>
              <a:t>ya</a:t>
            </a:r>
            <a:r>
              <a:rPr lang="en-GB" dirty="0" smtClean="0"/>
              <a:t> </a:t>
            </a:r>
            <a:r>
              <a:rPr lang="en-GB" dirty="0" err="1" smtClean="0"/>
              <a:t>sabe</a:t>
            </a:r>
            <a:r>
              <a:rPr lang="en-GB" dirty="0" smtClean="0"/>
              <a:t> </a:t>
            </a:r>
            <a:r>
              <a:rPr lang="en-GB" dirty="0" err="1" smtClean="0"/>
              <a:t>dulce</a:t>
            </a:r>
            <a:r>
              <a:rPr lang="en-GB" dirty="0" smtClean="0"/>
              <a:t>. </a:t>
            </a:r>
          </a:p>
          <a:p>
            <a:endParaRPr lang="en-GB" dirty="0"/>
          </a:p>
          <a:p>
            <a:r>
              <a:rPr lang="en-GB" dirty="0" smtClean="0"/>
              <a:t>Las </a:t>
            </a:r>
            <a:r>
              <a:rPr lang="en-GB" dirty="0" err="1" smtClean="0"/>
              <a:t>moléculas</a:t>
            </a:r>
            <a:r>
              <a:rPr lang="en-GB" dirty="0" smtClean="0"/>
              <a:t> </a:t>
            </a:r>
            <a:r>
              <a:rPr lang="en-GB" dirty="0" err="1" smtClean="0"/>
              <a:t>pueden</a:t>
            </a:r>
            <a:r>
              <a:rPr lang="en-GB" dirty="0" smtClean="0"/>
              <a:t> </a:t>
            </a:r>
            <a:r>
              <a:rPr lang="en-GB" dirty="0" err="1" smtClean="0"/>
              <a:t>ser</a:t>
            </a:r>
            <a:r>
              <a:rPr lang="en-GB" dirty="0" smtClean="0"/>
              <a:t> </a:t>
            </a:r>
            <a:r>
              <a:rPr lang="en-GB" dirty="0" err="1" smtClean="0"/>
              <a:t>ramificadas</a:t>
            </a:r>
            <a:r>
              <a:rPr lang="en-GB" dirty="0" smtClean="0"/>
              <a:t> (</a:t>
            </a:r>
            <a:r>
              <a:rPr lang="en-GB" dirty="0" err="1" smtClean="0"/>
              <a:t>como</a:t>
            </a:r>
            <a:r>
              <a:rPr lang="en-GB" dirty="0" smtClean="0"/>
              <a:t> el </a:t>
            </a:r>
            <a:r>
              <a:rPr lang="en-GB" dirty="0" err="1" smtClean="0"/>
              <a:t>almidón</a:t>
            </a:r>
            <a:r>
              <a:rPr lang="en-GB" dirty="0" smtClean="0"/>
              <a:t>) o </a:t>
            </a:r>
            <a:r>
              <a:rPr lang="en-GB" dirty="0" err="1" smtClean="0"/>
              <a:t>lineales</a:t>
            </a:r>
            <a:r>
              <a:rPr lang="en-GB" dirty="0" smtClean="0"/>
              <a:t> (</a:t>
            </a:r>
            <a:r>
              <a:rPr lang="en-GB" dirty="0" err="1" smtClean="0"/>
              <a:t>como</a:t>
            </a:r>
            <a:r>
              <a:rPr lang="en-GB" dirty="0" smtClean="0"/>
              <a:t> la </a:t>
            </a:r>
            <a:r>
              <a:rPr lang="en-GB" dirty="0" err="1" smtClean="0"/>
              <a:t>celulosa</a:t>
            </a:r>
            <a:r>
              <a:rPr lang="en-GB" dirty="0" smtClean="0"/>
              <a:t> o </a:t>
            </a:r>
            <a:r>
              <a:rPr lang="en-GB" dirty="0" err="1" smtClean="0"/>
              <a:t>quitina</a:t>
            </a:r>
            <a:r>
              <a:rPr lang="en-GB" dirty="0" smtClean="0"/>
              <a:t>. </a:t>
            </a:r>
            <a:endParaRPr lang="en-GB" b="1" dirty="0"/>
          </a:p>
        </p:txBody>
      </p:sp>
      <p:grpSp>
        <p:nvGrpSpPr>
          <p:cNvPr id="10" name="9 Grupo"/>
          <p:cNvGrpSpPr/>
          <p:nvPr/>
        </p:nvGrpSpPr>
        <p:grpSpPr>
          <a:xfrm>
            <a:off x="1837190" y="1197778"/>
            <a:ext cx="7269820" cy="1076326"/>
            <a:chOff x="1837190" y="1197778"/>
            <a:chExt cx="7269820" cy="1076326"/>
          </a:xfrm>
        </p:grpSpPr>
        <p:pic>
          <p:nvPicPr>
            <p:cNvPr id="17" name="Picture 16" descr="http://www.rsc.org/Education/Teachers/Resources/cfb/images/cellulose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9210" y="1197778"/>
              <a:ext cx="5257800" cy="1076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17 Conector recto de flecha"/>
            <p:cNvCxnSpPr/>
            <p:nvPr/>
          </p:nvCxnSpPr>
          <p:spPr>
            <a:xfrm flipV="1">
              <a:off x="1837190" y="1197778"/>
              <a:ext cx="2128448" cy="2386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 descr="Image result for cellulose molecu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6" y="5733256"/>
            <a:ext cx="4957187" cy="80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22 Conector recto de flecha"/>
          <p:cNvCxnSpPr/>
          <p:nvPr/>
        </p:nvCxnSpPr>
        <p:spPr>
          <a:xfrm>
            <a:off x="1043608" y="4976028"/>
            <a:ext cx="396791" cy="7572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/>
          <p:nvPr/>
        </p:nvCxnSpPr>
        <p:spPr>
          <a:xfrm>
            <a:off x="3872013" y="4591780"/>
            <a:ext cx="1852115" cy="7628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96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16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3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Los glúcidos</a:t>
            </a: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pic>
        <p:nvPicPr>
          <p:cNvPr id="4" name="lEXBxijQREo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1965" y="1104999"/>
            <a:ext cx="8740069" cy="491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2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17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3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Los lípidos</a:t>
            </a: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pic>
        <p:nvPicPr>
          <p:cNvPr id="4098" name="Picture 2" descr="http://rs384.pbsrc.com/albums/oo282/carlymadeline/5174033d6d8d2b84aa2f223bf798513c.gif~c2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40768"/>
            <a:ext cx="475252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24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18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3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Los lípidos</a:t>
            </a: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pic>
        <p:nvPicPr>
          <p:cNvPr id="3" name="QhUrc4BnPgg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2100" y="1268760"/>
            <a:ext cx="8448939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2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19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3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Los lípidos</a:t>
            </a: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sp>
        <p:nvSpPr>
          <p:cNvPr id="4" name="3 CuadroTexto"/>
          <p:cNvSpPr txBox="1"/>
          <p:nvPr/>
        </p:nvSpPr>
        <p:spPr>
          <a:xfrm>
            <a:off x="330044" y="1151503"/>
            <a:ext cx="82923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Los lípidos tienen una baja, o casi </a:t>
            </a:r>
            <a:r>
              <a:rPr lang="es-ES_tradnl" b="1" dirty="0" smtClean="0"/>
              <a:t>nula, polaridad</a:t>
            </a:r>
            <a:r>
              <a:rPr lang="es-ES_tradnl" dirty="0" smtClean="0"/>
              <a:t>. Esto hace que son i</a:t>
            </a:r>
            <a:r>
              <a:rPr lang="es-ES_tradnl" b="1" dirty="0" smtClean="0"/>
              <a:t>nsolubles</a:t>
            </a:r>
            <a:r>
              <a:rPr lang="es-ES_tradnl" dirty="0" smtClean="0"/>
              <a:t> en el agua (tiene que saber explicar esto!) </a:t>
            </a:r>
          </a:p>
          <a:p>
            <a:endParaRPr lang="es-ES_tradnl" dirty="0" smtClean="0"/>
          </a:p>
          <a:p>
            <a:r>
              <a:rPr lang="es-ES_tradnl" dirty="0" smtClean="0"/>
              <a:t>Esta insolubilidad combinado con la </a:t>
            </a:r>
            <a:r>
              <a:rPr lang="es-ES_tradnl" b="1" dirty="0" smtClean="0"/>
              <a:t>gran cantidad de energía </a:t>
            </a:r>
            <a:r>
              <a:rPr lang="es-ES_tradnl" dirty="0" smtClean="0"/>
              <a:t>que se libera al oxidarse hace que son excelentes </a:t>
            </a:r>
            <a:r>
              <a:rPr lang="es-ES_tradnl" b="1" dirty="0" smtClean="0"/>
              <a:t>reservas energéticas</a:t>
            </a:r>
            <a:r>
              <a:rPr lang="es-ES_tradnl" dirty="0" smtClean="0"/>
              <a:t>. Existe una gran diversidad de ellos en los seres vivos. </a:t>
            </a:r>
          </a:p>
          <a:p>
            <a:endParaRPr lang="es-ES_tradnl" dirty="0"/>
          </a:p>
          <a:p>
            <a:r>
              <a:rPr lang="es-ES_tradnl" dirty="0" smtClean="0"/>
              <a:t>Muchos lípidos tienen moléculas de </a:t>
            </a:r>
            <a:r>
              <a:rPr lang="es-ES_tradnl" b="1" dirty="0" smtClean="0"/>
              <a:t>ácidos grasos</a:t>
            </a:r>
            <a:r>
              <a:rPr lang="es-ES_tradnl" dirty="0" smtClean="0"/>
              <a:t>, un ácido orgánico con el grupo funcional </a:t>
            </a:r>
            <a:r>
              <a:rPr lang="es-ES_tradnl" b="1" dirty="0" smtClean="0"/>
              <a:t>carboxilo</a:t>
            </a:r>
            <a:r>
              <a:rPr lang="es-ES_tradnl" dirty="0" smtClean="0"/>
              <a:t>. </a:t>
            </a:r>
            <a:endParaRPr lang="es-ES_tradnl" dirty="0"/>
          </a:p>
        </p:txBody>
      </p:sp>
      <p:pic>
        <p:nvPicPr>
          <p:cNvPr id="5122" name="Picture 2" descr="Image result for lip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32" y="3695233"/>
            <a:ext cx="4848225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Elipse"/>
          <p:cNvSpPr/>
          <p:nvPr/>
        </p:nvSpPr>
        <p:spPr>
          <a:xfrm>
            <a:off x="755576" y="3501008"/>
            <a:ext cx="936104" cy="648072"/>
          </a:xfrm>
          <a:prstGeom prst="ellipse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10 CuadroTexto"/>
          <p:cNvSpPr txBox="1"/>
          <p:nvPr/>
        </p:nvSpPr>
        <p:spPr>
          <a:xfrm>
            <a:off x="5595364" y="3531587"/>
            <a:ext cx="3035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Lo ácidos grasos pueden ser </a:t>
            </a:r>
            <a:r>
              <a:rPr lang="es-ES_tradnl" b="1" dirty="0" smtClean="0"/>
              <a:t>saturados </a:t>
            </a:r>
            <a:r>
              <a:rPr lang="es-ES_tradnl" dirty="0" smtClean="0"/>
              <a:t>(si no llevan enlaces dobles) o </a:t>
            </a:r>
            <a:r>
              <a:rPr lang="es-ES_tradnl" b="1" dirty="0" smtClean="0"/>
              <a:t>insaturados</a:t>
            </a:r>
            <a:r>
              <a:rPr lang="es-ES_tradnl" dirty="0" smtClean="0"/>
              <a:t> (si los llevan)</a:t>
            </a:r>
          </a:p>
        </p:txBody>
      </p:sp>
      <p:pic>
        <p:nvPicPr>
          <p:cNvPr id="5124" name="Picture 4" descr="Image result for saturated unsaturated fat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0" b="8249"/>
          <a:stretch/>
        </p:blipFill>
        <p:spPr bwMode="auto">
          <a:xfrm>
            <a:off x="5604128" y="4731915"/>
            <a:ext cx="3027000" cy="171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14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7" grpId="0" animBg="1"/>
      <p:bldP spid="7" grpId="1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2</a:t>
            </a:fld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3945510619"/>
              </p:ext>
            </p:extLst>
          </p:nvPr>
        </p:nvGraphicFramePr>
        <p:xfrm>
          <a:off x="467544" y="908720"/>
          <a:ext cx="820891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10 Rectángulo"/>
          <p:cNvSpPr/>
          <p:nvPr/>
        </p:nvSpPr>
        <p:spPr>
          <a:xfrm>
            <a:off x="1146291" y="260648"/>
            <a:ext cx="2013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Contenido</a:t>
            </a:r>
            <a:endParaRPr lang="es-E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cxnSp>
        <p:nvCxnSpPr>
          <p:cNvPr id="3" name="2 Conector recto de flecha"/>
          <p:cNvCxnSpPr/>
          <p:nvPr/>
        </p:nvCxnSpPr>
        <p:spPr>
          <a:xfrm flipH="1">
            <a:off x="2555776" y="3789040"/>
            <a:ext cx="5832648" cy="0"/>
          </a:xfrm>
          <a:prstGeom prst="straightConnector1">
            <a:avLst/>
          </a:prstGeom>
          <a:ln w="5715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 flipH="1">
            <a:off x="4572000" y="3284984"/>
            <a:ext cx="3816424" cy="0"/>
          </a:xfrm>
          <a:prstGeom prst="straightConnector1">
            <a:avLst/>
          </a:prstGeom>
          <a:ln w="5715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flipH="1">
            <a:off x="2647950" y="4365104"/>
            <a:ext cx="5740474" cy="0"/>
          </a:xfrm>
          <a:prstGeom prst="straightConnector1">
            <a:avLst/>
          </a:prstGeom>
          <a:ln w="5715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 flipH="1">
            <a:off x="2686050" y="4941168"/>
            <a:ext cx="5702374" cy="0"/>
          </a:xfrm>
          <a:prstGeom prst="straightConnector1">
            <a:avLst/>
          </a:prstGeom>
          <a:ln w="5715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flipH="1">
            <a:off x="4572000" y="5445224"/>
            <a:ext cx="3816424" cy="0"/>
          </a:xfrm>
          <a:prstGeom prst="straightConnector1">
            <a:avLst/>
          </a:prstGeom>
          <a:ln w="5715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 flipH="1">
            <a:off x="3779912" y="5949280"/>
            <a:ext cx="4608512" cy="0"/>
          </a:xfrm>
          <a:prstGeom prst="straightConnector1">
            <a:avLst/>
          </a:prstGeom>
          <a:ln w="5715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1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9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3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triglyceri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002" y="3430072"/>
            <a:ext cx="587599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20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3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Los lípidos</a:t>
            </a: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sp>
        <p:nvSpPr>
          <p:cNvPr id="4" name="3 CuadroTexto"/>
          <p:cNvSpPr txBox="1"/>
          <p:nvPr/>
        </p:nvSpPr>
        <p:spPr>
          <a:xfrm>
            <a:off x="330044" y="1151503"/>
            <a:ext cx="829234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/>
              <a:t>Grasas</a:t>
            </a:r>
          </a:p>
          <a:p>
            <a:r>
              <a:rPr lang="es-ES_tradnl" dirty="0" smtClean="0"/>
              <a:t>Las grasas son un tipo de </a:t>
            </a:r>
            <a:r>
              <a:rPr lang="es-ES_tradnl" b="1" dirty="0" smtClean="0"/>
              <a:t>lípido</a:t>
            </a:r>
            <a:r>
              <a:rPr lang="es-ES_tradnl" dirty="0" smtClean="0"/>
              <a:t>s formados por una unión de un </a:t>
            </a:r>
            <a:r>
              <a:rPr lang="es-ES_tradnl" b="1" dirty="0" err="1" smtClean="0"/>
              <a:t>trialcohol</a:t>
            </a:r>
            <a:r>
              <a:rPr lang="es-ES_tradnl" dirty="0" smtClean="0"/>
              <a:t>, el </a:t>
            </a:r>
            <a:r>
              <a:rPr lang="es-ES_tradnl" b="1" dirty="0" smtClean="0"/>
              <a:t>glicerol o la glicerina</a:t>
            </a:r>
            <a:r>
              <a:rPr lang="es-ES_tradnl" dirty="0" smtClean="0"/>
              <a:t>, a una, dos o tres moléculas de </a:t>
            </a:r>
            <a:r>
              <a:rPr lang="es-ES_tradnl" b="1" dirty="0" smtClean="0"/>
              <a:t>ácidos grasos</a:t>
            </a:r>
            <a:r>
              <a:rPr lang="es-ES_tradnl" dirty="0" smtClean="0"/>
              <a:t> mediante enlaces covalentes tipo </a:t>
            </a:r>
            <a:r>
              <a:rPr lang="es-ES_tradnl" b="1" dirty="0" smtClean="0"/>
              <a:t>éster</a:t>
            </a:r>
            <a:r>
              <a:rPr lang="es-ES_tradnl" dirty="0" smtClean="0"/>
              <a:t>.</a:t>
            </a:r>
          </a:p>
          <a:p>
            <a:endParaRPr lang="es-ES_tradnl" dirty="0"/>
          </a:p>
          <a:p>
            <a:endParaRPr lang="es-ES_tradnl" dirty="0" smtClean="0"/>
          </a:p>
        </p:txBody>
      </p:sp>
      <p:sp>
        <p:nvSpPr>
          <p:cNvPr id="3" name="2 Rectángulo"/>
          <p:cNvSpPr/>
          <p:nvPr/>
        </p:nvSpPr>
        <p:spPr>
          <a:xfrm>
            <a:off x="357820" y="2420888"/>
            <a:ext cx="411839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dirty="0"/>
          </a:p>
          <a:p>
            <a:r>
              <a:rPr lang="es-ES_tradnl" dirty="0"/>
              <a:t>Como hemos visto antes existen dos tipos de grasas, las </a:t>
            </a:r>
            <a:r>
              <a:rPr lang="es-ES_tradnl" b="1" dirty="0"/>
              <a:t>saturadas</a:t>
            </a:r>
            <a:r>
              <a:rPr lang="es-ES_tradnl" dirty="0"/>
              <a:t> y </a:t>
            </a:r>
            <a:r>
              <a:rPr lang="es-ES_tradnl" dirty="0" err="1"/>
              <a:t>llas</a:t>
            </a:r>
            <a:r>
              <a:rPr lang="es-ES_tradnl" dirty="0"/>
              <a:t> </a:t>
            </a:r>
            <a:r>
              <a:rPr lang="es-ES_tradnl" b="1" dirty="0"/>
              <a:t>insaturadas</a:t>
            </a:r>
            <a:r>
              <a:rPr lang="es-ES_tradnl" dirty="0"/>
              <a:t>. </a:t>
            </a:r>
          </a:p>
          <a:p>
            <a:endParaRPr lang="es-ES_tradnl" dirty="0"/>
          </a:p>
          <a:p>
            <a:r>
              <a:rPr lang="es-ES_tradnl" b="1" dirty="0"/>
              <a:t>Saturadas: </a:t>
            </a:r>
            <a:r>
              <a:rPr lang="es-ES_tradnl" dirty="0"/>
              <a:t>Abundan en los animales y suelen ser sólidas a temperatura ambiental.</a:t>
            </a:r>
          </a:p>
          <a:p>
            <a:endParaRPr lang="es-ES_tradnl" dirty="0"/>
          </a:p>
          <a:p>
            <a:r>
              <a:rPr lang="es-ES_tradnl" b="1" dirty="0"/>
              <a:t>Insaturadas: </a:t>
            </a:r>
            <a:r>
              <a:rPr lang="es-ES_tradnl" dirty="0"/>
              <a:t>Son los aceites vegetales, que son líquidos al temperatura ambiental. </a:t>
            </a:r>
          </a:p>
        </p:txBody>
      </p:sp>
    </p:spTree>
    <p:extLst>
      <p:ext uri="{BB962C8B-B14F-4D97-AF65-F5344CB8AC3E}">
        <p14:creationId xmlns:p14="http://schemas.microsoft.com/office/powerpoint/2010/main" val="45962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21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sp>
        <p:nvSpPr>
          <p:cNvPr id="8" name="7 Rectángulo redondeado"/>
          <p:cNvSpPr/>
          <p:nvPr/>
        </p:nvSpPr>
        <p:spPr>
          <a:xfrm>
            <a:off x="323528" y="260648"/>
            <a:ext cx="8640960" cy="63367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400" b="1" dirty="0">
                <a:solidFill>
                  <a:srgbClr val="FF0000"/>
                </a:solidFill>
              </a:rPr>
              <a:t>ACTIVIDAD:</a:t>
            </a:r>
            <a:br>
              <a:rPr lang="es-ES_tradnl" sz="4400" b="1" dirty="0">
                <a:solidFill>
                  <a:srgbClr val="FF0000"/>
                </a:solidFill>
              </a:rPr>
            </a:br>
            <a:r>
              <a:rPr lang="es-ES_tradnl" sz="4400" dirty="0"/>
              <a:t>Encuentra 6 alimentos </a:t>
            </a:r>
            <a:r>
              <a:rPr lang="es-ES_tradnl" sz="4400" b="1" dirty="0"/>
              <a:t>diferentes</a:t>
            </a:r>
            <a:r>
              <a:rPr lang="es-ES_tradnl" sz="4400" dirty="0"/>
              <a:t> y analiza su composición de grasas saturadas e insaturadas. Apunta la cantidad de cada uno. ¿Puedes sacar alguna conclusión</a:t>
            </a:r>
            <a:r>
              <a:rPr lang="es-ES_tradnl" sz="4400" dirty="0" smtClean="0"/>
              <a:t>?</a:t>
            </a:r>
            <a:endParaRPr lang="es-ES_tradnl" sz="4400" dirty="0"/>
          </a:p>
        </p:txBody>
      </p:sp>
    </p:spTree>
    <p:extLst>
      <p:ext uri="{BB962C8B-B14F-4D97-AF65-F5344CB8AC3E}">
        <p14:creationId xmlns:p14="http://schemas.microsoft.com/office/powerpoint/2010/main" val="252372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22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3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Los lípidos</a:t>
            </a: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sp>
        <p:nvSpPr>
          <p:cNvPr id="4" name="3 CuadroTexto"/>
          <p:cNvSpPr txBox="1"/>
          <p:nvPr/>
        </p:nvSpPr>
        <p:spPr>
          <a:xfrm>
            <a:off x="330044" y="1151503"/>
            <a:ext cx="640219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/>
              <a:t>Fosfolípidos</a:t>
            </a:r>
          </a:p>
          <a:p>
            <a:r>
              <a:rPr lang="es-ES_tradnl" dirty="0" smtClean="0"/>
              <a:t>Los fosfolípidos están formados por una molécula de alcohol, la glicerina unida, por un lado, a un grupo de fosfato y, por otro lado, a ácidos grasos. 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57820" y="2420888"/>
            <a:ext cx="411839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dirty="0"/>
          </a:p>
          <a:p>
            <a:r>
              <a:rPr lang="es-ES_tradnl" dirty="0" smtClean="0"/>
              <a:t>Son moléculas con una estructura bipolar, en la que uno de sus extremos es </a:t>
            </a:r>
            <a:r>
              <a:rPr lang="es-ES_tradnl" b="1" dirty="0" smtClean="0"/>
              <a:t>apolar (hidrófobo</a:t>
            </a:r>
            <a:r>
              <a:rPr lang="es-ES_tradnl" dirty="0" smtClean="0"/>
              <a:t>) y el otro, </a:t>
            </a:r>
            <a:r>
              <a:rPr lang="es-ES_tradnl" b="1" dirty="0" smtClean="0"/>
              <a:t>polar (hidrófilo).</a:t>
            </a:r>
          </a:p>
          <a:p>
            <a:endParaRPr lang="es-ES_tradnl" dirty="0"/>
          </a:p>
          <a:p>
            <a:r>
              <a:rPr lang="es-ES_tradnl" dirty="0" smtClean="0"/>
              <a:t>En un medio acuoso, los fosfolípidos se asocian uniendo sus partes apolares y exponiendo al medio extremo polar.</a:t>
            </a:r>
          </a:p>
          <a:p>
            <a:endParaRPr lang="es-ES_tradnl" dirty="0"/>
          </a:p>
          <a:p>
            <a:r>
              <a:rPr lang="es-ES_tradnl" dirty="0" smtClean="0"/>
              <a:t>Justo este característica hace forma la base estructural de las </a:t>
            </a:r>
            <a:r>
              <a:rPr lang="es-ES_tradnl" b="1" dirty="0" smtClean="0"/>
              <a:t>membranas celulares</a:t>
            </a:r>
            <a:r>
              <a:rPr lang="es-ES_tradnl" dirty="0" smtClean="0"/>
              <a:t>.  </a:t>
            </a:r>
            <a:endParaRPr lang="es-ES_tradnl" dirty="0"/>
          </a:p>
        </p:txBody>
      </p:sp>
      <p:sp>
        <p:nvSpPr>
          <p:cNvPr id="6" name="5 CuadroTexto"/>
          <p:cNvSpPr txBox="1"/>
          <p:nvPr/>
        </p:nvSpPr>
        <p:spPr>
          <a:xfrm>
            <a:off x="4404874" y="5856664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hlinkClick r:id="rId3"/>
              </a:rPr>
              <a:t>Vídeo</a:t>
            </a:r>
            <a:endParaRPr lang="en-GB" dirty="0"/>
          </a:p>
        </p:txBody>
      </p:sp>
      <p:pic>
        <p:nvPicPr>
          <p:cNvPr id="1032" name="Picture 8" descr="Image result for phospholip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90" y="2564904"/>
            <a:ext cx="464451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6654743" y="5832474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hlinkClick r:id="rId5"/>
              </a:rPr>
              <a:t>Vídeo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050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3" grpId="0" build="p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23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3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Los lípidos</a:t>
            </a: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sp>
        <p:nvSpPr>
          <p:cNvPr id="4" name="3 CuadroTexto"/>
          <p:cNvSpPr txBox="1"/>
          <p:nvPr/>
        </p:nvSpPr>
        <p:spPr>
          <a:xfrm>
            <a:off x="330044" y="1151503"/>
            <a:ext cx="64021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/>
              <a:t>Esteroides</a:t>
            </a:r>
          </a:p>
          <a:p>
            <a:r>
              <a:rPr lang="es-ES_tradnl" sz="2000" dirty="0" smtClean="0"/>
              <a:t>Los esteroides son derivados de una estructura compleja formada por cuatro anillos hidrocarbonados, el </a:t>
            </a:r>
            <a:r>
              <a:rPr lang="es-ES_tradnl" sz="2000" dirty="0" err="1" smtClean="0"/>
              <a:t>ciclopentano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perhidrofenantreno</a:t>
            </a:r>
            <a:r>
              <a:rPr lang="es-ES_tradnl" sz="2000" dirty="0" smtClean="0"/>
              <a:t>. </a:t>
            </a:r>
            <a:endParaRPr lang="es-ES_tradnl" dirty="0" smtClean="0"/>
          </a:p>
        </p:txBody>
      </p:sp>
      <p:sp>
        <p:nvSpPr>
          <p:cNvPr id="3" name="2 Rectángulo"/>
          <p:cNvSpPr/>
          <p:nvPr/>
        </p:nvSpPr>
        <p:spPr>
          <a:xfrm>
            <a:off x="330044" y="2811502"/>
            <a:ext cx="39447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 smtClean="0"/>
              <a:t>Algunos ejemplos son: </a:t>
            </a:r>
          </a:p>
          <a:p>
            <a:r>
              <a:rPr lang="es-ES_tradnl" i="1" dirty="0" smtClean="0"/>
              <a:t>El colesterol</a:t>
            </a:r>
          </a:p>
          <a:p>
            <a:r>
              <a:rPr lang="es-ES_tradnl" dirty="0" smtClean="0"/>
              <a:t>Forma parte de las membranas celulares y les proporciona estabilidad</a:t>
            </a:r>
          </a:p>
          <a:p>
            <a:endParaRPr lang="es-ES_tradnl" dirty="0"/>
          </a:p>
          <a:p>
            <a:r>
              <a:rPr lang="es-ES_tradnl" i="1" dirty="0" smtClean="0"/>
              <a:t>Vitamina D</a:t>
            </a:r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 smtClean="0"/>
              <a:t>Regula la absorción de calcio para la formación de los huesos. </a:t>
            </a:r>
          </a:p>
          <a:p>
            <a:endParaRPr lang="es-ES_tradnl" dirty="0"/>
          </a:p>
          <a:p>
            <a:r>
              <a:rPr lang="es-ES_tradnl" i="1" dirty="0" smtClean="0"/>
              <a:t>Hormonas</a:t>
            </a:r>
          </a:p>
          <a:p>
            <a:r>
              <a:rPr lang="es-ES_tradnl" dirty="0" smtClean="0"/>
              <a:t>Diversas hormonas como las sexuales, que tienen función reguladora</a:t>
            </a:r>
            <a:endParaRPr lang="es-ES_tradnl" dirty="0"/>
          </a:p>
        </p:txBody>
      </p:sp>
      <p:pic>
        <p:nvPicPr>
          <p:cNvPr id="2050" name="Picture 2" descr="Image result for steroids stru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312" y="2564904"/>
            <a:ext cx="503405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80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24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3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Las </a:t>
            </a:r>
            <a:r>
              <a:rPr lang="es-E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proteinas</a:t>
            </a: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sp>
        <p:nvSpPr>
          <p:cNvPr id="3" name="2 CuadroTexto"/>
          <p:cNvSpPr txBox="1"/>
          <p:nvPr/>
        </p:nvSpPr>
        <p:spPr>
          <a:xfrm>
            <a:off x="312100" y="1340768"/>
            <a:ext cx="82923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smtClean="0"/>
              <a:t>Las </a:t>
            </a:r>
            <a:r>
              <a:rPr lang="en-GB" dirty="0" err="1" smtClean="0"/>
              <a:t>proteinas</a:t>
            </a:r>
            <a:r>
              <a:rPr lang="en-GB" dirty="0" smtClean="0"/>
              <a:t> son </a:t>
            </a:r>
            <a:r>
              <a:rPr lang="en-GB" dirty="0" err="1" smtClean="0"/>
              <a:t>biomoléculas</a:t>
            </a:r>
            <a:r>
              <a:rPr lang="en-GB" dirty="0" smtClean="0"/>
              <a:t> </a:t>
            </a:r>
            <a:r>
              <a:rPr lang="en-GB" dirty="0" err="1" smtClean="0"/>
              <a:t>formadas</a:t>
            </a:r>
            <a:r>
              <a:rPr lang="en-GB" dirty="0" smtClean="0"/>
              <a:t> </a:t>
            </a:r>
            <a:r>
              <a:rPr lang="en-GB" dirty="0" err="1" smtClean="0"/>
              <a:t>fundamentalmente</a:t>
            </a:r>
            <a:r>
              <a:rPr lang="en-GB" dirty="0" smtClean="0"/>
              <a:t> </a:t>
            </a:r>
            <a:r>
              <a:rPr lang="en-GB" dirty="0" err="1" smtClean="0"/>
              <a:t>por</a:t>
            </a:r>
            <a:r>
              <a:rPr lang="en-GB" dirty="0" smtClean="0"/>
              <a:t> </a:t>
            </a:r>
            <a:r>
              <a:rPr lang="en-GB" b="1" dirty="0" err="1" smtClean="0"/>
              <a:t>carbono</a:t>
            </a:r>
            <a:r>
              <a:rPr lang="en-GB" b="1" dirty="0" smtClean="0"/>
              <a:t>, </a:t>
            </a:r>
            <a:r>
              <a:rPr lang="en-GB" b="1" dirty="0" err="1" smtClean="0"/>
              <a:t>hidrógeno</a:t>
            </a:r>
            <a:r>
              <a:rPr lang="en-GB" b="1" dirty="0" smtClean="0"/>
              <a:t>, </a:t>
            </a:r>
            <a:r>
              <a:rPr lang="en-GB" b="1" dirty="0" err="1" smtClean="0"/>
              <a:t>oxígeno</a:t>
            </a:r>
            <a:r>
              <a:rPr lang="en-GB" b="1" dirty="0" smtClean="0"/>
              <a:t> y </a:t>
            </a:r>
            <a:r>
              <a:rPr lang="en-GB" b="1" dirty="0" err="1" smtClean="0"/>
              <a:t>nitrógeno</a:t>
            </a:r>
            <a:r>
              <a:rPr lang="en-GB" dirty="0" smtClean="0"/>
              <a:t>.  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Sin </a:t>
            </a:r>
            <a:r>
              <a:rPr lang="en-GB" dirty="0" err="1" smtClean="0"/>
              <a:t>polímeros</a:t>
            </a:r>
            <a:r>
              <a:rPr lang="en-GB" dirty="0" smtClean="0"/>
              <a:t> (</a:t>
            </a:r>
            <a:r>
              <a:rPr lang="en-GB" dirty="0" err="1" smtClean="0"/>
              <a:t>moleculas</a:t>
            </a:r>
            <a:r>
              <a:rPr lang="en-GB" dirty="0" smtClean="0"/>
              <a:t> </a:t>
            </a:r>
            <a:r>
              <a:rPr lang="en-GB" dirty="0" err="1" smtClean="0"/>
              <a:t>más</a:t>
            </a:r>
            <a:r>
              <a:rPr lang="en-GB" dirty="0" smtClean="0"/>
              <a:t> </a:t>
            </a:r>
            <a:r>
              <a:rPr lang="en-GB" dirty="0" err="1" smtClean="0"/>
              <a:t>pequeñas</a:t>
            </a:r>
            <a:r>
              <a:rPr lang="en-GB" dirty="0" smtClean="0"/>
              <a:t> </a:t>
            </a:r>
            <a:r>
              <a:rPr lang="en-GB" dirty="0" err="1" smtClean="0"/>
              <a:t>unidas</a:t>
            </a:r>
            <a:r>
              <a:rPr lang="en-GB" dirty="0" smtClean="0"/>
              <a:t> </a:t>
            </a:r>
            <a:r>
              <a:rPr lang="en-GB" dirty="0" err="1" smtClean="0"/>
              <a:t>por</a:t>
            </a:r>
            <a:r>
              <a:rPr lang="en-GB" dirty="0" smtClean="0"/>
              <a:t> enlaces) </a:t>
            </a:r>
            <a:r>
              <a:rPr lang="en-GB" dirty="0" err="1" smtClean="0"/>
              <a:t>unidos</a:t>
            </a:r>
            <a:r>
              <a:rPr lang="en-GB" dirty="0" smtClean="0"/>
              <a:t> </a:t>
            </a:r>
            <a:r>
              <a:rPr lang="en-GB" dirty="0" err="1" smtClean="0"/>
              <a:t>por</a:t>
            </a:r>
            <a:r>
              <a:rPr lang="en-GB" dirty="0" smtClean="0"/>
              <a:t> enlaces </a:t>
            </a:r>
            <a:r>
              <a:rPr lang="en-GB" dirty="0" err="1" smtClean="0"/>
              <a:t>peptídicos</a:t>
            </a:r>
            <a:r>
              <a:rPr lang="en-GB" dirty="0" smtClean="0"/>
              <a:t>. 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Las </a:t>
            </a:r>
            <a:r>
              <a:rPr lang="en-GB" dirty="0" err="1" smtClean="0"/>
              <a:t>subunidades</a:t>
            </a:r>
            <a:r>
              <a:rPr lang="en-GB" dirty="0" smtClean="0"/>
              <a:t> se </a:t>
            </a:r>
            <a:r>
              <a:rPr lang="en-GB" dirty="0" err="1" smtClean="0"/>
              <a:t>llaman</a:t>
            </a:r>
            <a:r>
              <a:rPr lang="en-GB" dirty="0" smtClean="0"/>
              <a:t>  </a:t>
            </a:r>
            <a:r>
              <a:rPr lang="en-GB" dirty="0" err="1" smtClean="0"/>
              <a:t>aminoácidos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22" y="2806756"/>
            <a:ext cx="6498584" cy="105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3"/>
          <p:cNvSpPr/>
          <p:nvPr/>
        </p:nvSpPr>
        <p:spPr>
          <a:xfrm>
            <a:off x="683567" y="4277779"/>
            <a:ext cx="2308915" cy="46173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3" name="Straight Arrow Connector 14"/>
          <p:cNvCxnSpPr>
            <a:stCxn id="11" idx="6"/>
          </p:cNvCxnSpPr>
          <p:nvPr/>
        </p:nvCxnSpPr>
        <p:spPr>
          <a:xfrm>
            <a:off x="2992482" y="4508647"/>
            <a:ext cx="2731646" cy="615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CuadroTexto"/>
          <p:cNvSpPr txBox="1"/>
          <p:nvPr/>
        </p:nvSpPr>
        <p:spPr>
          <a:xfrm>
            <a:off x="397864" y="4000850"/>
            <a:ext cx="288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Un amino </a:t>
            </a:r>
            <a:r>
              <a:rPr lang="en-GB" dirty="0" err="1" smtClean="0"/>
              <a:t>ácido</a:t>
            </a:r>
            <a:r>
              <a:rPr lang="en-GB" dirty="0" smtClean="0"/>
              <a:t> </a:t>
            </a:r>
            <a:r>
              <a:rPr lang="en-GB" dirty="0" err="1" smtClean="0"/>
              <a:t>posee</a:t>
            </a:r>
            <a:r>
              <a:rPr lang="en-GB" dirty="0" smtClean="0"/>
              <a:t> de </a:t>
            </a:r>
            <a:r>
              <a:rPr lang="en-GB" b="1" dirty="0" smtClean="0"/>
              <a:t>un </a:t>
            </a:r>
            <a:r>
              <a:rPr lang="en-GB" b="1" dirty="0" err="1" smtClean="0"/>
              <a:t>grupo</a:t>
            </a:r>
            <a:r>
              <a:rPr lang="en-GB" b="1" dirty="0" smtClean="0"/>
              <a:t> de amino </a:t>
            </a:r>
            <a:r>
              <a:rPr lang="en-GB" dirty="0" smtClean="0"/>
              <a:t>y </a:t>
            </a:r>
            <a:r>
              <a:rPr lang="en-GB" b="1" dirty="0" err="1" smtClean="0"/>
              <a:t>otro</a:t>
            </a:r>
            <a:r>
              <a:rPr lang="en-GB" b="1" dirty="0" smtClean="0"/>
              <a:t> </a:t>
            </a:r>
            <a:r>
              <a:rPr lang="en-GB" b="1" dirty="0" err="1" smtClean="0"/>
              <a:t>carboxilo</a:t>
            </a:r>
            <a:r>
              <a:rPr lang="en-GB" b="1" dirty="0" smtClean="0"/>
              <a:t> </a:t>
            </a:r>
            <a:r>
              <a:rPr lang="en-GB" dirty="0" err="1" smtClean="0"/>
              <a:t>unidos</a:t>
            </a:r>
            <a:r>
              <a:rPr lang="en-GB" dirty="0" smtClean="0"/>
              <a:t> </a:t>
            </a:r>
            <a:r>
              <a:rPr lang="en-GB" dirty="0" err="1" smtClean="0"/>
              <a:t>por</a:t>
            </a:r>
            <a:r>
              <a:rPr lang="en-GB" dirty="0" smtClean="0"/>
              <a:t> un </a:t>
            </a:r>
            <a:r>
              <a:rPr lang="en-GB" b="1" dirty="0" err="1" smtClean="0"/>
              <a:t>atomo</a:t>
            </a:r>
            <a:r>
              <a:rPr lang="en-GB" b="1" dirty="0" smtClean="0"/>
              <a:t> de </a:t>
            </a:r>
            <a:r>
              <a:rPr lang="en-GB" b="1" dirty="0" err="1" smtClean="0"/>
              <a:t>carbono</a:t>
            </a:r>
            <a:r>
              <a:rPr lang="en-GB" b="1" dirty="0" smtClean="0"/>
              <a:t> </a:t>
            </a:r>
            <a:r>
              <a:rPr lang="en-GB" dirty="0" err="1" smtClean="0"/>
              <a:t>llamado</a:t>
            </a:r>
            <a:r>
              <a:rPr lang="en-GB" dirty="0" smtClean="0"/>
              <a:t> alfa</a:t>
            </a:r>
            <a:endParaRPr lang="en-GB" dirty="0"/>
          </a:p>
        </p:txBody>
      </p:sp>
      <p:pic>
        <p:nvPicPr>
          <p:cNvPr id="1026" name="Picture 2" descr="Image result for amino acids general stru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760" y="4013974"/>
            <a:ext cx="4102691" cy="222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3"/>
          <p:cNvSpPr/>
          <p:nvPr/>
        </p:nvSpPr>
        <p:spPr>
          <a:xfrm>
            <a:off x="312100" y="4688903"/>
            <a:ext cx="2308915" cy="18025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8" name="Straight Arrow Connector 14"/>
          <p:cNvCxnSpPr>
            <a:stCxn id="17" idx="6"/>
          </p:cNvCxnSpPr>
          <p:nvPr/>
        </p:nvCxnSpPr>
        <p:spPr>
          <a:xfrm flipV="1">
            <a:off x="2621015" y="4739514"/>
            <a:ext cx="5537981" cy="395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13"/>
          <p:cNvSpPr/>
          <p:nvPr/>
        </p:nvSpPr>
        <p:spPr>
          <a:xfrm>
            <a:off x="219154" y="5124266"/>
            <a:ext cx="1247403" cy="35391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24" name="Straight Arrow Connector 14"/>
          <p:cNvCxnSpPr/>
          <p:nvPr/>
        </p:nvCxnSpPr>
        <p:spPr>
          <a:xfrm flipV="1">
            <a:off x="1466557" y="5124266"/>
            <a:ext cx="5553715" cy="1791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80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3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6" presetClass="emph" presetSubtype="0" repeatCount="3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6" presetClass="emph" presetSubtype="0" repeatCount="3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6" presetClass="emph" presetSubtype="0" repeatCount="3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6" presetClass="emph" presetSubtype="0" repeatCount="3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6" presetClass="emph" presetSubtype="0" repeatCount="3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 animBg="1"/>
      <p:bldP spid="11" grpId="1" animBg="1"/>
      <p:bldP spid="4" grpId="0"/>
      <p:bldP spid="17" grpId="0" animBg="1"/>
      <p:bldP spid="17" grpId="1" animBg="1"/>
      <p:bldP spid="23" grpId="0" animBg="1"/>
      <p:bldP spid="2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los 20 aminoacid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920"/>
            <a:ext cx="476250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25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3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Las </a:t>
            </a:r>
            <a:r>
              <a:rPr lang="es-E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proteinas</a:t>
            </a: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sp>
        <p:nvSpPr>
          <p:cNvPr id="3" name="2 CuadroTexto"/>
          <p:cNvSpPr txBox="1"/>
          <p:nvPr/>
        </p:nvSpPr>
        <p:spPr>
          <a:xfrm>
            <a:off x="312100" y="1329428"/>
            <a:ext cx="8292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smtClean="0"/>
              <a:t>El radical (R)</a:t>
            </a:r>
            <a:r>
              <a:rPr lang="en-GB" dirty="0" err="1" smtClean="0"/>
              <a:t>es</a:t>
            </a:r>
            <a:r>
              <a:rPr lang="en-GB" dirty="0" smtClean="0"/>
              <a:t> </a:t>
            </a:r>
            <a:r>
              <a:rPr lang="en-GB" dirty="0" err="1" smtClean="0"/>
              <a:t>caracteristico</a:t>
            </a:r>
            <a:r>
              <a:rPr lang="en-GB" dirty="0" smtClean="0"/>
              <a:t> para </a:t>
            </a:r>
            <a:r>
              <a:rPr lang="en-GB" dirty="0" err="1" smtClean="0"/>
              <a:t>cada</a:t>
            </a:r>
            <a:r>
              <a:rPr lang="en-GB" dirty="0" smtClean="0"/>
              <a:t> </a:t>
            </a:r>
            <a:r>
              <a:rPr lang="en-GB" dirty="0" err="1" smtClean="0"/>
              <a:t>uno</a:t>
            </a:r>
            <a:r>
              <a:rPr lang="en-GB" dirty="0" smtClean="0"/>
              <a:t> de </a:t>
            </a:r>
            <a:r>
              <a:rPr lang="en-GB" dirty="0" err="1" smtClean="0"/>
              <a:t>los</a:t>
            </a:r>
            <a:r>
              <a:rPr lang="en-GB" dirty="0" smtClean="0"/>
              <a:t> 20 </a:t>
            </a:r>
            <a:r>
              <a:rPr lang="en-GB" dirty="0" err="1" smtClean="0"/>
              <a:t>posible</a:t>
            </a:r>
            <a:r>
              <a:rPr lang="en-GB" dirty="0" smtClean="0"/>
              <a:t> </a:t>
            </a:r>
            <a:r>
              <a:rPr lang="en-GB" dirty="0" err="1" smtClean="0"/>
              <a:t>aminoácidos</a:t>
            </a:r>
            <a:r>
              <a:rPr lang="en-GB" dirty="0" smtClean="0"/>
              <a:t> que </a:t>
            </a:r>
            <a:r>
              <a:rPr lang="en-GB" dirty="0" err="1" smtClean="0"/>
              <a:t>constituyen</a:t>
            </a:r>
            <a:r>
              <a:rPr lang="en-GB" dirty="0" smtClean="0"/>
              <a:t> las </a:t>
            </a:r>
            <a:r>
              <a:rPr lang="en-GB" dirty="0" err="1" smtClean="0"/>
              <a:t>proteinas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1026" name="Picture 2" descr="Image result for amino acids general stru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897" y="1921652"/>
            <a:ext cx="4102691" cy="222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4"/>
          <p:cNvCxnSpPr/>
          <p:nvPr/>
        </p:nvCxnSpPr>
        <p:spPr>
          <a:xfrm>
            <a:off x="1979712" y="1652593"/>
            <a:ext cx="4464496" cy="4082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57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6" presetClass="emph" presetSubtype="0" repeatCount="3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26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3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Las </a:t>
            </a:r>
            <a:r>
              <a:rPr lang="es-E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proteinas</a:t>
            </a: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sp>
        <p:nvSpPr>
          <p:cNvPr id="3" name="2 CuadroTexto"/>
          <p:cNvSpPr txBox="1"/>
          <p:nvPr/>
        </p:nvSpPr>
        <p:spPr>
          <a:xfrm>
            <a:off x="312100" y="1340768"/>
            <a:ext cx="8292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smtClean="0"/>
              <a:t>EL </a:t>
            </a:r>
            <a:r>
              <a:rPr lang="en-GB" b="1" u="sng" dirty="0" smtClean="0"/>
              <a:t>enlace </a:t>
            </a:r>
            <a:r>
              <a:rPr lang="en-GB" b="1" u="sng" dirty="0" err="1" smtClean="0"/>
              <a:t>peptídico</a:t>
            </a:r>
            <a:r>
              <a:rPr lang="en-GB" b="1" u="sng" dirty="0" smtClean="0"/>
              <a:t> </a:t>
            </a:r>
            <a:r>
              <a:rPr lang="en-GB" dirty="0" smtClean="0"/>
              <a:t>se forma el </a:t>
            </a:r>
            <a:r>
              <a:rPr lang="en-GB" dirty="0" err="1" smtClean="0"/>
              <a:t>unirse</a:t>
            </a:r>
            <a:r>
              <a:rPr lang="en-GB" dirty="0" smtClean="0"/>
              <a:t> el </a:t>
            </a:r>
            <a:r>
              <a:rPr lang="en-GB" dirty="0" err="1" smtClean="0"/>
              <a:t>grupo</a:t>
            </a:r>
            <a:r>
              <a:rPr lang="en-GB" dirty="0" smtClean="0"/>
              <a:t> </a:t>
            </a:r>
            <a:r>
              <a:rPr lang="en-GB" dirty="0" err="1" smtClean="0"/>
              <a:t>carboxilo</a:t>
            </a:r>
            <a:r>
              <a:rPr lang="en-GB" dirty="0" smtClean="0"/>
              <a:t> de un </a:t>
            </a:r>
            <a:r>
              <a:rPr lang="en-GB" dirty="0" err="1" smtClean="0"/>
              <a:t>aminoácido</a:t>
            </a:r>
            <a:r>
              <a:rPr lang="en-GB" dirty="0" smtClean="0"/>
              <a:t> con el </a:t>
            </a:r>
            <a:r>
              <a:rPr lang="en-GB" dirty="0" err="1" smtClean="0"/>
              <a:t>grupo</a:t>
            </a:r>
            <a:r>
              <a:rPr lang="en-GB" dirty="0" smtClean="0"/>
              <a:t> amino del </a:t>
            </a:r>
            <a:r>
              <a:rPr lang="en-GB" dirty="0" err="1" smtClean="0"/>
              <a:t>siguiente</a:t>
            </a:r>
            <a:r>
              <a:rPr lang="en-GB" dirty="0" smtClean="0"/>
              <a:t> y </a:t>
            </a:r>
            <a:r>
              <a:rPr lang="en-GB" dirty="0" err="1" smtClean="0"/>
              <a:t>liberarse</a:t>
            </a:r>
            <a:r>
              <a:rPr lang="en-GB" dirty="0" smtClean="0"/>
              <a:t>, de </a:t>
            </a:r>
            <a:r>
              <a:rPr lang="en-GB" dirty="0" err="1" smtClean="0"/>
              <a:t>nuevo</a:t>
            </a:r>
            <a:r>
              <a:rPr lang="en-GB" dirty="0" smtClean="0"/>
              <a:t>,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molécula</a:t>
            </a:r>
            <a:r>
              <a:rPr lang="en-GB" dirty="0" smtClean="0"/>
              <a:t> de </a:t>
            </a:r>
            <a:r>
              <a:rPr lang="en-GB" dirty="0" err="1" smtClean="0"/>
              <a:t>agua</a:t>
            </a:r>
            <a:r>
              <a:rPr lang="en-GB" dirty="0" smtClean="0"/>
              <a:t>. </a:t>
            </a:r>
            <a:endParaRPr lang="en-GB" dirty="0"/>
          </a:p>
        </p:txBody>
      </p:sp>
      <p:pic>
        <p:nvPicPr>
          <p:cNvPr id="2050" name="Picture 2" descr="Image result for enlace peptid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428" y="2816920"/>
            <a:ext cx="4369668" cy="362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12100" y="2816920"/>
            <a:ext cx="3600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Una </a:t>
            </a:r>
            <a:r>
              <a:rPr lang="en-GB" dirty="0" err="1" smtClean="0"/>
              <a:t>cadena</a:t>
            </a:r>
            <a:r>
              <a:rPr lang="en-GB" dirty="0" smtClean="0"/>
              <a:t> </a:t>
            </a:r>
            <a:r>
              <a:rPr lang="en-GB" dirty="0" err="1" smtClean="0"/>
              <a:t>corta</a:t>
            </a:r>
            <a:r>
              <a:rPr lang="en-GB" dirty="0" smtClean="0"/>
              <a:t> de </a:t>
            </a:r>
            <a:r>
              <a:rPr lang="en-GB" dirty="0" err="1" smtClean="0"/>
              <a:t>aminoácidos</a:t>
            </a:r>
            <a:r>
              <a:rPr lang="en-GB" dirty="0" smtClean="0"/>
              <a:t> </a:t>
            </a:r>
            <a:r>
              <a:rPr lang="en-GB" dirty="0" err="1" smtClean="0"/>
              <a:t>es</a:t>
            </a:r>
            <a:r>
              <a:rPr lang="en-GB" dirty="0" smtClean="0"/>
              <a:t> </a:t>
            </a:r>
            <a:r>
              <a:rPr lang="en-GB" dirty="0" err="1" smtClean="0"/>
              <a:t>llamado</a:t>
            </a:r>
            <a:r>
              <a:rPr lang="en-GB" dirty="0" smtClean="0"/>
              <a:t> un </a:t>
            </a:r>
            <a:r>
              <a:rPr lang="en-GB" b="1" dirty="0" err="1" smtClean="0"/>
              <a:t>peptido</a:t>
            </a:r>
            <a:r>
              <a:rPr lang="en-GB" dirty="0" smtClean="0"/>
              <a:t>. Un </a:t>
            </a:r>
            <a:r>
              <a:rPr lang="en-GB" b="1" dirty="0" err="1" smtClean="0"/>
              <a:t>polipeptido</a:t>
            </a:r>
            <a:r>
              <a:rPr lang="en-GB" dirty="0" smtClean="0"/>
              <a:t> o </a:t>
            </a:r>
            <a:r>
              <a:rPr lang="en-GB" dirty="0" err="1" smtClean="0"/>
              <a:t>cadena</a:t>
            </a:r>
            <a:r>
              <a:rPr lang="en-GB" dirty="0" smtClean="0"/>
              <a:t> </a:t>
            </a:r>
            <a:r>
              <a:rPr lang="en-GB" dirty="0" err="1" smtClean="0"/>
              <a:t>polipeptidoca</a:t>
            </a:r>
            <a:r>
              <a:rPr lang="en-GB" dirty="0" smtClean="0"/>
              <a:t> </a:t>
            </a:r>
            <a:r>
              <a:rPr lang="en-GB" dirty="0" err="1" smtClean="0"/>
              <a:t>puede</a:t>
            </a:r>
            <a:r>
              <a:rPr lang="en-GB" dirty="0" smtClean="0"/>
              <a:t> </a:t>
            </a:r>
            <a:r>
              <a:rPr lang="en-GB" dirty="0" err="1" smtClean="0"/>
              <a:t>contener</a:t>
            </a:r>
            <a:r>
              <a:rPr lang="en-GB" dirty="0" smtClean="0"/>
              <a:t> </a:t>
            </a:r>
            <a:r>
              <a:rPr lang="en-GB" dirty="0" err="1" smtClean="0"/>
              <a:t>centenares</a:t>
            </a:r>
            <a:r>
              <a:rPr lang="en-GB" dirty="0" smtClean="0"/>
              <a:t> de </a:t>
            </a:r>
            <a:r>
              <a:rPr lang="en-GB" dirty="0" err="1" smtClean="0"/>
              <a:t>aminoacidos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Al </a:t>
            </a:r>
            <a:r>
              <a:rPr lang="en-GB" dirty="0" err="1" smtClean="0"/>
              <a:t>enternder</a:t>
            </a:r>
            <a:r>
              <a:rPr lang="en-GB" dirty="0" smtClean="0"/>
              <a:t> la </a:t>
            </a:r>
            <a:r>
              <a:rPr lang="en-GB" dirty="0" err="1" smtClean="0"/>
              <a:t>síntesis</a:t>
            </a:r>
            <a:r>
              <a:rPr lang="en-GB" dirty="0" smtClean="0"/>
              <a:t> de las </a:t>
            </a:r>
            <a:r>
              <a:rPr lang="en-GB" dirty="0" err="1" smtClean="0"/>
              <a:t>proteinas</a:t>
            </a:r>
            <a:r>
              <a:rPr lang="en-GB" dirty="0" smtClean="0"/>
              <a:t> se </a:t>
            </a:r>
            <a:r>
              <a:rPr lang="en-GB" dirty="0" err="1" smtClean="0"/>
              <a:t>hace</a:t>
            </a:r>
            <a:r>
              <a:rPr lang="en-GB" dirty="0" smtClean="0"/>
              <a:t> </a:t>
            </a:r>
            <a:r>
              <a:rPr lang="en-GB" dirty="0" err="1" smtClean="0"/>
              <a:t>más</a:t>
            </a:r>
            <a:r>
              <a:rPr lang="en-GB" dirty="0" smtClean="0"/>
              <a:t> </a:t>
            </a:r>
            <a:r>
              <a:rPr lang="en-GB" dirty="0" err="1" smtClean="0"/>
              <a:t>claro</a:t>
            </a:r>
            <a:r>
              <a:rPr lang="en-GB" dirty="0" smtClean="0"/>
              <a:t> la </a:t>
            </a:r>
            <a:r>
              <a:rPr lang="en-GB" dirty="0" err="1" smtClean="0"/>
              <a:t>estructura</a:t>
            </a:r>
            <a:r>
              <a:rPr lang="en-GB" dirty="0" smtClean="0"/>
              <a:t>. Mira el </a:t>
            </a:r>
            <a:r>
              <a:rPr lang="en-GB" dirty="0" err="1" smtClean="0"/>
              <a:t>vídeo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la </a:t>
            </a:r>
            <a:r>
              <a:rPr lang="en-GB" dirty="0" err="1" smtClean="0"/>
              <a:t>diapositiva</a:t>
            </a:r>
            <a:r>
              <a:rPr lang="en-GB" dirty="0" smtClean="0"/>
              <a:t> </a:t>
            </a:r>
            <a:r>
              <a:rPr lang="en-GB" dirty="0" err="1" smtClean="0"/>
              <a:t>siguiente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452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27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3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Las </a:t>
            </a:r>
            <a:r>
              <a:rPr lang="es-E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proteinas</a:t>
            </a: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pic>
        <p:nvPicPr>
          <p:cNvPr id="8" name="Picture 2" descr="https://humanbiology2011.files.wordpress.com/2011/11/primary-structure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0" y="1104998"/>
            <a:ext cx="8320978" cy="527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24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28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3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Las </a:t>
            </a:r>
            <a:r>
              <a:rPr lang="es-E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proteinas</a:t>
            </a: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pic>
        <p:nvPicPr>
          <p:cNvPr id="6" name="DuHAMkgT6B8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3559" y="1268760"/>
            <a:ext cx="793688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9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altered-states.net/barry/update178/DigestiveTrac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271" y="2487106"/>
            <a:ext cx="3067351" cy="420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29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3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Las </a:t>
            </a:r>
            <a:r>
              <a:rPr lang="es-E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proteinas</a:t>
            </a: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sp>
        <p:nvSpPr>
          <p:cNvPr id="3" name="2 CuadroTexto"/>
          <p:cNvSpPr txBox="1"/>
          <p:nvPr/>
        </p:nvSpPr>
        <p:spPr>
          <a:xfrm>
            <a:off x="497834" y="1114167"/>
            <a:ext cx="81483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/>
              <a:t>Estructura</a:t>
            </a:r>
            <a:r>
              <a:rPr lang="en-GB" b="1" dirty="0" smtClean="0"/>
              <a:t> </a:t>
            </a:r>
            <a:r>
              <a:rPr lang="en-GB" b="1" dirty="0" err="1" smtClean="0"/>
              <a:t>tridimensional</a:t>
            </a:r>
            <a:r>
              <a:rPr lang="en-GB" b="1" dirty="0" smtClean="0"/>
              <a:t> de las </a:t>
            </a:r>
            <a:r>
              <a:rPr lang="en-GB" b="1" dirty="0" err="1" smtClean="0"/>
              <a:t>proteinas</a:t>
            </a:r>
            <a:endParaRPr lang="en-GB" b="1" dirty="0" smtClean="0"/>
          </a:p>
          <a:p>
            <a:r>
              <a:rPr lang="en-GB" dirty="0" err="1" smtClean="0"/>
              <a:t>Cada</a:t>
            </a:r>
            <a:r>
              <a:rPr lang="en-GB" dirty="0" smtClean="0"/>
              <a:t> </a:t>
            </a:r>
            <a:r>
              <a:rPr lang="en-GB" dirty="0" err="1" smtClean="0"/>
              <a:t>proteina</a:t>
            </a:r>
            <a:r>
              <a:rPr lang="en-GB" dirty="0" smtClean="0"/>
              <a:t> se </a:t>
            </a:r>
            <a:r>
              <a:rPr lang="en-GB" dirty="0" err="1" smtClean="0"/>
              <a:t>caracteriza</a:t>
            </a:r>
            <a:r>
              <a:rPr lang="en-GB" dirty="0" smtClean="0"/>
              <a:t> </a:t>
            </a:r>
            <a:r>
              <a:rPr lang="en-GB" dirty="0" err="1" smtClean="0"/>
              <a:t>por</a:t>
            </a:r>
            <a:r>
              <a:rPr lang="en-GB" dirty="0" smtClean="0"/>
              <a:t> </a:t>
            </a:r>
            <a:r>
              <a:rPr lang="en-GB" dirty="0" err="1" smtClean="0"/>
              <a:t>tner</a:t>
            </a:r>
            <a:r>
              <a:rPr lang="en-GB" dirty="0" smtClean="0"/>
              <a:t>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estrucura</a:t>
            </a:r>
            <a:r>
              <a:rPr lang="en-GB" dirty="0" smtClean="0"/>
              <a:t> </a:t>
            </a:r>
            <a:r>
              <a:rPr lang="en-GB" dirty="0" err="1" smtClean="0"/>
              <a:t>tridimensional</a:t>
            </a:r>
            <a:r>
              <a:rPr lang="en-GB" dirty="0"/>
              <a:t> </a:t>
            </a:r>
            <a:r>
              <a:rPr lang="en-GB" dirty="0" err="1" smtClean="0"/>
              <a:t>bien</a:t>
            </a:r>
            <a:r>
              <a:rPr lang="en-GB" dirty="0" smtClean="0"/>
              <a:t> </a:t>
            </a:r>
            <a:r>
              <a:rPr lang="en-GB" dirty="0" err="1" smtClean="0"/>
              <a:t>definida</a:t>
            </a:r>
            <a:r>
              <a:rPr lang="en-GB" dirty="0" smtClean="0"/>
              <a:t> de la </a:t>
            </a:r>
            <a:r>
              <a:rPr lang="en-GB" dirty="0" err="1" smtClean="0"/>
              <a:t>ue</a:t>
            </a:r>
            <a:r>
              <a:rPr lang="en-GB" dirty="0" smtClean="0"/>
              <a:t> </a:t>
            </a:r>
            <a:r>
              <a:rPr lang="en-GB" dirty="0" err="1" smtClean="0"/>
              <a:t>depende</a:t>
            </a:r>
            <a:r>
              <a:rPr lang="en-GB" dirty="0" smtClean="0"/>
              <a:t> </a:t>
            </a:r>
            <a:r>
              <a:rPr lang="en-GB" dirty="0" err="1" smtClean="0"/>
              <a:t>su</a:t>
            </a:r>
            <a:r>
              <a:rPr lang="en-GB" dirty="0" smtClean="0"/>
              <a:t> </a:t>
            </a:r>
            <a:r>
              <a:rPr lang="en-GB" dirty="0" err="1" smtClean="0"/>
              <a:t>función</a:t>
            </a:r>
            <a:r>
              <a:rPr lang="en-GB" dirty="0" smtClean="0"/>
              <a:t>. La forma </a:t>
            </a:r>
            <a:r>
              <a:rPr lang="en-GB" dirty="0" err="1" smtClean="0"/>
              <a:t>en</a:t>
            </a:r>
            <a:r>
              <a:rPr lang="en-GB" dirty="0" smtClean="0"/>
              <a:t> que se </a:t>
            </a:r>
            <a:r>
              <a:rPr lang="en-GB" dirty="0" err="1" smtClean="0"/>
              <a:t>pliega</a:t>
            </a:r>
            <a:r>
              <a:rPr lang="en-GB" dirty="0" smtClean="0"/>
              <a:t> </a:t>
            </a:r>
            <a:r>
              <a:rPr lang="en-GB" dirty="0" err="1" smtClean="0"/>
              <a:t>está</a:t>
            </a:r>
            <a:r>
              <a:rPr lang="en-GB" dirty="0" smtClean="0"/>
              <a:t> </a:t>
            </a:r>
            <a:r>
              <a:rPr lang="en-GB" dirty="0" err="1" smtClean="0"/>
              <a:t>determinada</a:t>
            </a:r>
            <a:r>
              <a:rPr lang="en-GB" dirty="0" smtClean="0"/>
              <a:t> </a:t>
            </a:r>
            <a:r>
              <a:rPr lang="en-GB" dirty="0" err="1" smtClean="0"/>
              <a:t>por</a:t>
            </a:r>
            <a:r>
              <a:rPr lang="en-GB" dirty="0" smtClean="0"/>
              <a:t> la </a:t>
            </a:r>
            <a:r>
              <a:rPr lang="en-GB" dirty="0" err="1" smtClean="0"/>
              <a:t>secuencia</a:t>
            </a:r>
            <a:r>
              <a:rPr lang="en-GB" dirty="0" smtClean="0"/>
              <a:t> de </a:t>
            </a:r>
            <a:r>
              <a:rPr lang="en-GB" dirty="0" err="1" smtClean="0"/>
              <a:t>aminoácidos</a:t>
            </a:r>
            <a:r>
              <a:rPr lang="en-GB" dirty="0" smtClean="0"/>
              <a:t> y se </a:t>
            </a:r>
            <a:r>
              <a:rPr lang="en-GB" dirty="0" err="1" smtClean="0"/>
              <a:t>mantiene</a:t>
            </a:r>
            <a:r>
              <a:rPr lang="en-GB" dirty="0" smtClean="0"/>
              <a:t> </a:t>
            </a:r>
            <a:r>
              <a:rPr lang="en-GB" dirty="0" err="1" smtClean="0"/>
              <a:t>por</a:t>
            </a:r>
            <a:r>
              <a:rPr lang="en-GB" dirty="0" smtClean="0"/>
              <a:t> enlaces </a:t>
            </a:r>
            <a:r>
              <a:rPr lang="en-GB" dirty="0" err="1" smtClean="0"/>
              <a:t>débiles</a:t>
            </a:r>
            <a:r>
              <a:rPr lang="en-GB" dirty="0" smtClean="0"/>
              <a:t> entre </a:t>
            </a:r>
            <a:r>
              <a:rPr lang="en-GB" dirty="0" err="1" smtClean="0"/>
              <a:t>grupos</a:t>
            </a:r>
            <a:r>
              <a:rPr lang="en-GB" dirty="0" smtClean="0"/>
              <a:t> de </a:t>
            </a:r>
            <a:r>
              <a:rPr lang="en-GB" dirty="0" err="1" smtClean="0"/>
              <a:t>átomos</a:t>
            </a:r>
            <a:r>
              <a:rPr lang="en-GB" dirty="0" smtClean="0"/>
              <a:t> entre la </a:t>
            </a:r>
            <a:r>
              <a:rPr lang="en-GB" dirty="0" err="1" smtClean="0"/>
              <a:t>cadena</a:t>
            </a:r>
            <a:r>
              <a:rPr lang="en-GB" dirty="0" smtClean="0"/>
              <a:t> de </a:t>
            </a:r>
            <a:r>
              <a:rPr lang="en-GB" dirty="0" err="1" smtClean="0"/>
              <a:t>los</a:t>
            </a:r>
            <a:r>
              <a:rPr lang="en-GB" dirty="0" smtClean="0"/>
              <a:t> </a:t>
            </a:r>
            <a:r>
              <a:rPr lang="en-GB" dirty="0" err="1" smtClean="0"/>
              <a:t>aminoácidos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CHMY4G9gTPA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076046" y="5301208"/>
            <a:ext cx="2495954" cy="1403974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502920" y="329591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err="1"/>
              <a:t>Existen</a:t>
            </a:r>
            <a:r>
              <a:rPr lang="en-GB" dirty="0"/>
              <a:t> </a:t>
            </a:r>
            <a:r>
              <a:rPr lang="en-GB" dirty="0" err="1"/>
              <a:t>situaciones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que </a:t>
            </a:r>
            <a:r>
              <a:rPr lang="en-GB" dirty="0" err="1"/>
              <a:t>estos</a:t>
            </a:r>
            <a:r>
              <a:rPr lang="en-GB" dirty="0"/>
              <a:t> enlaces </a:t>
            </a:r>
            <a:r>
              <a:rPr lang="en-GB" dirty="0" err="1"/>
              <a:t>débiles</a:t>
            </a:r>
            <a:r>
              <a:rPr lang="en-GB" dirty="0"/>
              <a:t> </a:t>
            </a:r>
            <a:r>
              <a:rPr lang="en-GB" b="1" dirty="0"/>
              <a:t>se </a:t>
            </a:r>
            <a:r>
              <a:rPr lang="en-GB" b="1" dirty="0" err="1"/>
              <a:t>pueden</a:t>
            </a:r>
            <a:r>
              <a:rPr lang="en-GB" b="1" dirty="0"/>
              <a:t> romper </a:t>
            </a:r>
            <a:r>
              <a:rPr lang="en-GB" dirty="0"/>
              <a:t>y la </a:t>
            </a:r>
            <a:r>
              <a:rPr lang="en-GB" dirty="0" err="1"/>
              <a:t>proteina</a:t>
            </a:r>
            <a:r>
              <a:rPr lang="en-GB" dirty="0"/>
              <a:t> </a:t>
            </a:r>
            <a:r>
              <a:rPr lang="en-GB" dirty="0" err="1"/>
              <a:t>pierde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estructura</a:t>
            </a:r>
            <a:r>
              <a:rPr lang="en-GB" dirty="0"/>
              <a:t> </a:t>
            </a:r>
            <a:r>
              <a:rPr lang="en-GB" dirty="0" err="1"/>
              <a:t>tridemensional</a:t>
            </a:r>
            <a:r>
              <a:rPr lang="en-GB" dirty="0"/>
              <a:t>, y </a:t>
            </a:r>
            <a:r>
              <a:rPr lang="en-GB" dirty="0" err="1"/>
              <a:t>así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función</a:t>
            </a:r>
            <a:r>
              <a:rPr lang="en-GB" dirty="0"/>
              <a:t>. </a:t>
            </a:r>
            <a:r>
              <a:rPr lang="en-GB" dirty="0" err="1"/>
              <a:t>Esto</a:t>
            </a:r>
            <a:r>
              <a:rPr lang="en-GB" dirty="0"/>
              <a:t> se llama</a:t>
            </a:r>
            <a:r>
              <a:rPr lang="en-GB" b="1" dirty="0"/>
              <a:t> </a:t>
            </a:r>
            <a:r>
              <a:rPr lang="en-GB" b="1" dirty="0" err="1" smtClean="0"/>
              <a:t>desnaturalización</a:t>
            </a:r>
            <a:r>
              <a:rPr lang="en-GB" b="1" dirty="0" smtClean="0"/>
              <a:t> </a:t>
            </a:r>
            <a:r>
              <a:rPr lang="en-GB" dirty="0"/>
              <a:t>de la </a:t>
            </a:r>
            <a:r>
              <a:rPr lang="en-GB" dirty="0" err="1"/>
              <a:t>proteina</a:t>
            </a:r>
            <a:r>
              <a:rPr lang="en-GB" dirty="0"/>
              <a:t>. </a:t>
            </a:r>
            <a:r>
              <a:rPr lang="en-GB" dirty="0" err="1"/>
              <a:t>Puede</a:t>
            </a:r>
            <a:r>
              <a:rPr lang="en-GB" dirty="0"/>
              <a:t> </a:t>
            </a:r>
            <a:r>
              <a:rPr lang="en-GB" dirty="0" err="1"/>
              <a:t>estar</a:t>
            </a:r>
            <a:r>
              <a:rPr lang="en-GB" dirty="0"/>
              <a:t> </a:t>
            </a:r>
            <a:r>
              <a:rPr lang="en-GB" dirty="0" err="1"/>
              <a:t>causado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un </a:t>
            </a:r>
            <a:r>
              <a:rPr lang="en-GB" dirty="0" err="1"/>
              <a:t>cambio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el pH o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temperatura</a:t>
            </a:r>
            <a:r>
              <a:rPr lang="en-GB" dirty="0"/>
              <a:t> </a:t>
            </a:r>
            <a:r>
              <a:rPr lang="en-GB" dirty="0" err="1"/>
              <a:t>muy</a:t>
            </a:r>
            <a:r>
              <a:rPr lang="en-GB" dirty="0"/>
              <a:t> </a:t>
            </a:r>
            <a:r>
              <a:rPr lang="en-GB" dirty="0" err="1"/>
              <a:t>alta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ejemplo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3669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900460" y="135932"/>
            <a:ext cx="3345789" cy="707886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Introducción</a:t>
            </a:r>
            <a:endParaRPr lang="es-E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pic>
        <p:nvPicPr>
          <p:cNvPr id="4" name="A4cPmHGegKI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1520" y="1052736"/>
            <a:ext cx="819291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8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30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3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Las </a:t>
            </a:r>
            <a:r>
              <a:rPr lang="es-E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proteinas</a:t>
            </a: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sp>
        <p:nvSpPr>
          <p:cNvPr id="3" name="2 CuadroTexto"/>
          <p:cNvSpPr txBox="1"/>
          <p:nvPr/>
        </p:nvSpPr>
        <p:spPr>
          <a:xfrm>
            <a:off x="497834" y="1114167"/>
            <a:ext cx="81483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/>
              <a:t>Funciones</a:t>
            </a:r>
            <a:r>
              <a:rPr lang="en-GB" b="1" dirty="0" smtClean="0"/>
              <a:t> de las </a:t>
            </a:r>
            <a:r>
              <a:rPr lang="en-GB" b="1" dirty="0" err="1" smtClean="0"/>
              <a:t>proteinas</a:t>
            </a:r>
            <a:endParaRPr lang="en-GB" b="1" dirty="0" smtClean="0"/>
          </a:p>
          <a:p>
            <a:r>
              <a:rPr lang="en-GB" dirty="0" err="1" smtClean="0"/>
              <a:t>En</a:t>
            </a:r>
            <a:r>
              <a:rPr lang="en-GB" dirty="0" smtClean="0"/>
              <a:t> un </a:t>
            </a:r>
            <a:r>
              <a:rPr lang="en-GB" dirty="0" err="1" smtClean="0"/>
              <a:t>ser</a:t>
            </a:r>
            <a:r>
              <a:rPr lang="en-GB" dirty="0" smtClean="0"/>
              <a:t> vivo hay miles de </a:t>
            </a:r>
            <a:r>
              <a:rPr lang="en-GB" dirty="0" err="1" smtClean="0"/>
              <a:t>proteinas</a:t>
            </a:r>
            <a:r>
              <a:rPr lang="en-GB" dirty="0" smtClean="0"/>
              <a:t> </a:t>
            </a:r>
            <a:r>
              <a:rPr lang="en-GB" dirty="0" err="1" smtClean="0"/>
              <a:t>diferentes</a:t>
            </a:r>
            <a:r>
              <a:rPr lang="en-GB" dirty="0" smtClean="0"/>
              <a:t>, </a:t>
            </a:r>
            <a:r>
              <a:rPr lang="en-GB" dirty="0" err="1" smtClean="0"/>
              <a:t>cada</a:t>
            </a:r>
            <a:r>
              <a:rPr lang="en-GB" dirty="0" smtClean="0"/>
              <a:t> </a:t>
            </a:r>
            <a:r>
              <a:rPr lang="en-GB" dirty="0" err="1" smtClean="0"/>
              <a:t>uno</a:t>
            </a:r>
            <a:r>
              <a:rPr lang="en-GB" dirty="0" smtClean="0"/>
              <a:t> </a:t>
            </a:r>
            <a:r>
              <a:rPr lang="en-GB" dirty="0" err="1" smtClean="0"/>
              <a:t>formado</a:t>
            </a:r>
            <a:r>
              <a:rPr lang="en-GB" dirty="0" smtClean="0"/>
              <a:t> </a:t>
            </a:r>
            <a:r>
              <a:rPr lang="en-GB" dirty="0" err="1" smtClean="0"/>
              <a:t>por</a:t>
            </a:r>
            <a:r>
              <a:rPr lang="en-GB" dirty="0" smtClean="0"/>
              <a:t> genes y sus </a:t>
            </a:r>
            <a:r>
              <a:rPr lang="en-GB" dirty="0" err="1" smtClean="0"/>
              <a:t>alelos</a:t>
            </a:r>
            <a:r>
              <a:rPr lang="en-GB" dirty="0" smtClean="0"/>
              <a:t> </a:t>
            </a:r>
            <a:r>
              <a:rPr lang="en-GB" dirty="0" err="1" smtClean="0"/>
              <a:t>diferentes</a:t>
            </a:r>
            <a:r>
              <a:rPr lang="en-GB" dirty="0" smtClean="0"/>
              <a:t>. </a:t>
            </a:r>
            <a:r>
              <a:rPr lang="en-GB" dirty="0" err="1" smtClean="0"/>
              <a:t>Cada</a:t>
            </a:r>
            <a:r>
              <a:rPr lang="en-GB" dirty="0" smtClean="0"/>
              <a:t> </a:t>
            </a:r>
            <a:r>
              <a:rPr lang="en-GB" dirty="0" err="1" smtClean="0"/>
              <a:t>uno</a:t>
            </a:r>
            <a:r>
              <a:rPr lang="en-GB" dirty="0" smtClean="0"/>
              <a:t> de </a:t>
            </a:r>
            <a:r>
              <a:rPr lang="en-GB" dirty="0" err="1" smtClean="0"/>
              <a:t>ellos</a:t>
            </a:r>
            <a:r>
              <a:rPr lang="en-GB" dirty="0" smtClean="0"/>
              <a:t> </a:t>
            </a:r>
            <a:r>
              <a:rPr lang="en-GB" dirty="0" err="1" smtClean="0"/>
              <a:t>tiene</a:t>
            </a:r>
            <a:r>
              <a:rPr lang="en-GB" dirty="0" smtClean="0"/>
              <a:t>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función</a:t>
            </a:r>
            <a:r>
              <a:rPr lang="en-GB" dirty="0" smtClean="0"/>
              <a:t> </a:t>
            </a:r>
            <a:r>
              <a:rPr lang="en-GB" dirty="0" err="1" smtClean="0"/>
              <a:t>diferente</a:t>
            </a:r>
            <a:r>
              <a:rPr lang="en-GB" dirty="0" smtClean="0"/>
              <a:t>. Las </a:t>
            </a:r>
            <a:r>
              <a:rPr lang="en-GB" dirty="0" err="1" smtClean="0"/>
              <a:t>funciones</a:t>
            </a:r>
            <a:r>
              <a:rPr lang="en-GB" dirty="0" smtClean="0"/>
              <a:t> </a:t>
            </a:r>
            <a:r>
              <a:rPr lang="en-GB" dirty="0" err="1" smtClean="0"/>
              <a:t>generales</a:t>
            </a:r>
            <a:r>
              <a:rPr lang="en-GB" dirty="0" smtClean="0"/>
              <a:t> de las </a:t>
            </a:r>
            <a:r>
              <a:rPr lang="en-GB" dirty="0" err="1" smtClean="0"/>
              <a:t>proteinas</a:t>
            </a:r>
            <a:r>
              <a:rPr lang="en-GB" dirty="0" smtClean="0"/>
              <a:t> son:</a:t>
            </a:r>
          </a:p>
          <a:p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098" name="Picture 2" descr="Image result for fibras de colage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25539"/>
            <a:ext cx="4076700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558794" y="2545328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u="sng" dirty="0" err="1"/>
              <a:t>Estructural</a:t>
            </a:r>
            <a:r>
              <a:rPr lang="en-GB" dirty="0"/>
              <a:t>: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ejemplo</a:t>
            </a:r>
            <a:r>
              <a:rPr lang="en-GB" dirty="0"/>
              <a:t> el </a:t>
            </a:r>
            <a:r>
              <a:rPr lang="en-GB" b="1" dirty="0" err="1"/>
              <a:t>colágeno</a:t>
            </a:r>
            <a:r>
              <a:rPr lang="en-GB" dirty="0"/>
              <a:t> que forma </a:t>
            </a:r>
            <a:r>
              <a:rPr lang="en-GB" dirty="0" err="1"/>
              <a:t>fibras</a:t>
            </a:r>
            <a:r>
              <a:rPr lang="en-GB" dirty="0"/>
              <a:t> que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resistencia</a:t>
            </a:r>
            <a:r>
              <a:rPr lang="en-GB" dirty="0"/>
              <a:t> y </a:t>
            </a:r>
            <a:r>
              <a:rPr lang="en-GB" dirty="0" err="1"/>
              <a:t>elasticidad</a:t>
            </a:r>
            <a:r>
              <a:rPr lang="en-GB" dirty="0"/>
              <a:t> a </a:t>
            </a:r>
            <a:r>
              <a:rPr lang="en-GB" dirty="0" err="1"/>
              <a:t>huesos</a:t>
            </a:r>
            <a:r>
              <a:rPr lang="en-GB" dirty="0"/>
              <a:t> y </a:t>
            </a:r>
            <a:r>
              <a:rPr lang="en-GB" dirty="0" err="1"/>
              <a:t>cartílagos</a:t>
            </a:r>
            <a:r>
              <a:rPr lang="en-GB" dirty="0"/>
              <a:t>. La </a:t>
            </a:r>
            <a:r>
              <a:rPr lang="en-GB" b="1" dirty="0" err="1"/>
              <a:t>queratina</a:t>
            </a:r>
            <a:r>
              <a:rPr lang="en-GB" dirty="0"/>
              <a:t>, que </a:t>
            </a:r>
            <a:r>
              <a:rPr lang="en-GB" dirty="0" err="1"/>
              <a:t>es</a:t>
            </a:r>
            <a:r>
              <a:rPr lang="en-GB" dirty="0"/>
              <a:t> parte d las </a:t>
            </a:r>
            <a:r>
              <a:rPr lang="en-GB" dirty="0" err="1"/>
              <a:t>uñas</a:t>
            </a:r>
            <a:r>
              <a:rPr lang="en-GB" dirty="0"/>
              <a:t> </a:t>
            </a:r>
            <a:r>
              <a:rPr lang="en-GB" dirty="0" err="1"/>
              <a:t>sy</a:t>
            </a:r>
            <a:r>
              <a:rPr lang="en-GB" dirty="0"/>
              <a:t> el </a:t>
            </a:r>
            <a:r>
              <a:rPr lang="en-GB" dirty="0" err="1"/>
              <a:t>pelo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u="sng" dirty="0" err="1"/>
              <a:t>Transportadora</a:t>
            </a:r>
            <a:r>
              <a:rPr lang="en-GB" u="sng" dirty="0"/>
              <a:t>: </a:t>
            </a:r>
            <a:r>
              <a:rPr lang="en-GB" dirty="0" err="1"/>
              <a:t>como</a:t>
            </a:r>
            <a:r>
              <a:rPr lang="en-GB" dirty="0"/>
              <a:t> la </a:t>
            </a:r>
            <a:r>
              <a:rPr lang="en-GB" b="1" dirty="0" err="1"/>
              <a:t>hemoglobina</a:t>
            </a:r>
            <a:r>
              <a:rPr lang="en-GB" dirty="0"/>
              <a:t>, que </a:t>
            </a:r>
            <a:r>
              <a:rPr lang="en-GB" dirty="0" err="1"/>
              <a:t>es</a:t>
            </a:r>
            <a:r>
              <a:rPr lang="en-GB" dirty="0"/>
              <a:t> responsible para el </a:t>
            </a:r>
            <a:r>
              <a:rPr lang="en-GB" dirty="0" err="1"/>
              <a:t>transporte</a:t>
            </a:r>
            <a:r>
              <a:rPr lang="en-GB" dirty="0"/>
              <a:t> de </a:t>
            </a:r>
            <a:r>
              <a:rPr lang="en-GB" dirty="0" err="1"/>
              <a:t>oxígeno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sangre</a:t>
            </a:r>
            <a:r>
              <a:rPr lang="en-GB" dirty="0"/>
              <a:t>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013427" y="4070747"/>
            <a:ext cx="1913926" cy="2238573"/>
            <a:chOff x="6804248" y="4005064"/>
            <a:chExt cx="2339752" cy="2736304"/>
          </a:xfrm>
        </p:grpSpPr>
        <p:sp>
          <p:nvSpPr>
            <p:cNvPr id="11" name="Rounded Rectangle 8"/>
            <p:cNvSpPr/>
            <p:nvPr/>
          </p:nvSpPr>
          <p:spPr>
            <a:xfrm>
              <a:off x="6804248" y="4005064"/>
              <a:ext cx="2339752" cy="273630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13" name="Picture 4" descr="http://upload.wikimedia.org/wikipedia/commons/thumb/b/be/Heme_b.svg/220px-Heme_b.sv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2634" y="4182099"/>
              <a:ext cx="2095500" cy="2314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2542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31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3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Las </a:t>
            </a:r>
            <a:r>
              <a:rPr lang="es-E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proteinas</a:t>
            </a: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sp>
        <p:nvSpPr>
          <p:cNvPr id="3" name="2 CuadroTexto"/>
          <p:cNvSpPr txBox="1"/>
          <p:nvPr/>
        </p:nvSpPr>
        <p:spPr>
          <a:xfrm>
            <a:off x="497834" y="1114167"/>
            <a:ext cx="328207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/>
              <a:t>Funciones</a:t>
            </a:r>
            <a:r>
              <a:rPr lang="en-GB" b="1" dirty="0" smtClean="0"/>
              <a:t> de las </a:t>
            </a:r>
            <a:r>
              <a:rPr lang="en-GB" b="1" dirty="0" err="1" smtClean="0"/>
              <a:t>proteinas</a:t>
            </a:r>
            <a:endParaRPr lang="en-GB" b="1" dirty="0" smtClean="0"/>
          </a:p>
          <a:p>
            <a:endParaRPr lang="en-GB" dirty="0"/>
          </a:p>
          <a:p>
            <a:r>
              <a:rPr lang="en-GB" u="sng" dirty="0" err="1"/>
              <a:t>Reguladora</a:t>
            </a:r>
            <a:r>
              <a:rPr lang="en-GB" u="sng" dirty="0"/>
              <a:t>: </a:t>
            </a:r>
            <a:r>
              <a:rPr lang="en-GB" dirty="0" err="1"/>
              <a:t>como</a:t>
            </a:r>
            <a:r>
              <a:rPr lang="en-GB" dirty="0"/>
              <a:t> la </a:t>
            </a:r>
            <a:r>
              <a:rPr lang="en-GB" b="1" dirty="0" err="1"/>
              <a:t>insulina</a:t>
            </a:r>
            <a:r>
              <a:rPr lang="en-GB" dirty="0"/>
              <a:t>, que </a:t>
            </a:r>
            <a:r>
              <a:rPr lang="en-GB" dirty="0" err="1"/>
              <a:t>regula</a:t>
            </a:r>
            <a:r>
              <a:rPr lang="en-GB" dirty="0"/>
              <a:t> la </a:t>
            </a:r>
            <a:r>
              <a:rPr lang="en-GB" dirty="0" err="1"/>
              <a:t>cantidad</a:t>
            </a:r>
            <a:r>
              <a:rPr lang="en-GB" dirty="0"/>
              <a:t> de </a:t>
            </a:r>
            <a:r>
              <a:rPr lang="en-GB" dirty="0" err="1"/>
              <a:t>glucosa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sangre</a:t>
            </a:r>
            <a:r>
              <a:rPr lang="en-GB" dirty="0"/>
              <a:t>. 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u="sng" dirty="0" err="1" smtClean="0"/>
              <a:t>Movimientol</a:t>
            </a:r>
            <a:r>
              <a:rPr lang="en-GB" u="sng" dirty="0"/>
              <a:t>: </a:t>
            </a:r>
            <a:r>
              <a:rPr lang="en-GB" dirty="0" err="1"/>
              <a:t>como</a:t>
            </a:r>
            <a:r>
              <a:rPr lang="en-GB" dirty="0"/>
              <a:t> la </a:t>
            </a:r>
            <a:r>
              <a:rPr lang="en-GB" b="1" dirty="0" err="1"/>
              <a:t>actina</a:t>
            </a:r>
            <a:r>
              <a:rPr lang="en-GB" b="1" dirty="0"/>
              <a:t> </a:t>
            </a:r>
            <a:r>
              <a:rPr lang="en-GB" dirty="0"/>
              <a:t>o la </a:t>
            </a:r>
            <a:r>
              <a:rPr lang="en-GB" b="1" dirty="0" err="1"/>
              <a:t>miosina</a:t>
            </a:r>
            <a:r>
              <a:rPr lang="en-GB" dirty="0"/>
              <a:t> que </a:t>
            </a:r>
            <a:r>
              <a:rPr lang="en-GB" dirty="0" err="1"/>
              <a:t>forman</a:t>
            </a:r>
            <a:r>
              <a:rPr lang="en-GB" dirty="0"/>
              <a:t> </a:t>
            </a:r>
            <a:r>
              <a:rPr lang="en-GB" dirty="0" err="1"/>
              <a:t>filamentos</a:t>
            </a:r>
            <a:r>
              <a:rPr lang="en-GB" dirty="0"/>
              <a:t> de </a:t>
            </a:r>
            <a:r>
              <a:rPr lang="en-GB" dirty="0" err="1"/>
              <a:t>cuya</a:t>
            </a:r>
            <a:r>
              <a:rPr lang="en-GB" dirty="0"/>
              <a:t> </a:t>
            </a:r>
            <a:r>
              <a:rPr lang="en-GB" dirty="0" err="1"/>
              <a:t>interacción</a:t>
            </a:r>
            <a:r>
              <a:rPr lang="en-GB" dirty="0"/>
              <a:t> se </a:t>
            </a:r>
            <a:r>
              <a:rPr lang="en-GB" dirty="0" err="1"/>
              <a:t>deriva</a:t>
            </a:r>
            <a:r>
              <a:rPr lang="en-GB" dirty="0"/>
              <a:t> la </a:t>
            </a:r>
            <a:r>
              <a:rPr lang="en-GB" dirty="0" err="1"/>
              <a:t>conrtacción</a:t>
            </a:r>
            <a:r>
              <a:rPr lang="en-GB" dirty="0"/>
              <a:t> muscular. 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6146" name="Picture 2" descr="Image result for insulina estructur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5"/>
          <a:stretch/>
        </p:blipFill>
        <p:spPr bwMode="auto">
          <a:xfrm>
            <a:off x="5220072" y="980728"/>
            <a:ext cx="2899516" cy="296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.makeagif.com/media/10-20-2015/IJmHhF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839" y="42210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88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32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3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Las </a:t>
            </a:r>
            <a:r>
              <a:rPr lang="es-E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proteinas</a:t>
            </a: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sp>
        <p:nvSpPr>
          <p:cNvPr id="3" name="2 CuadroTexto"/>
          <p:cNvSpPr txBox="1"/>
          <p:nvPr/>
        </p:nvSpPr>
        <p:spPr>
          <a:xfrm>
            <a:off x="497834" y="1114167"/>
            <a:ext cx="328207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/>
              <a:t>Funciones</a:t>
            </a:r>
            <a:r>
              <a:rPr lang="en-GB" b="1" dirty="0" smtClean="0"/>
              <a:t> de las </a:t>
            </a:r>
            <a:r>
              <a:rPr lang="en-GB" b="1" dirty="0" err="1" smtClean="0"/>
              <a:t>proteinas</a:t>
            </a:r>
            <a:endParaRPr lang="en-GB" b="1" dirty="0" smtClean="0"/>
          </a:p>
          <a:p>
            <a:endParaRPr lang="en-GB" dirty="0"/>
          </a:p>
          <a:p>
            <a:r>
              <a:rPr lang="en-GB" u="sng" dirty="0" err="1" smtClean="0"/>
              <a:t>Defensa</a:t>
            </a:r>
            <a:r>
              <a:rPr lang="en-GB" u="sng" dirty="0" smtClean="0"/>
              <a:t> </a:t>
            </a:r>
            <a:r>
              <a:rPr lang="en-GB" u="sng" dirty="0" err="1" smtClean="0"/>
              <a:t>imunitaria</a:t>
            </a:r>
            <a:r>
              <a:rPr lang="en-GB" u="sng" dirty="0" smtClean="0"/>
              <a:t>: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 smtClean="0"/>
              <a:t>los</a:t>
            </a:r>
            <a:r>
              <a:rPr lang="en-GB" dirty="0" smtClean="0"/>
              <a:t> </a:t>
            </a:r>
            <a:r>
              <a:rPr lang="en-GB" dirty="0" err="1" smtClean="0"/>
              <a:t>anticuerpos</a:t>
            </a:r>
            <a:r>
              <a:rPr lang="en-GB" dirty="0"/>
              <a:t>.</a:t>
            </a:r>
            <a:r>
              <a:rPr lang="en-GB" dirty="0" smtClean="0"/>
              <a:t> 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u="sng" dirty="0" err="1" smtClean="0"/>
              <a:t>Catálisis</a:t>
            </a:r>
            <a:r>
              <a:rPr lang="en-GB" u="sng" dirty="0" smtClean="0"/>
              <a:t>: </a:t>
            </a:r>
            <a:r>
              <a:rPr lang="en-GB" dirty="0" smtClean="0"/>
              <a:t>Se </a:t>
            </a:r>
            <a:r>
              <a:rPr lang="en-GB" dirty="0" err="1" smtClean="0"/>
              <a:t>explica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detalle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las </a:t>
            </a:r>
            <a:r>
              <a:rPr lang="en-GB" dirty="0" err="1" smtClean="0"/>
              <a:t>siguientes</a:t>
            </a:r>
            <a:r>
              <a:rPr lang="en-GB" dirty="0" smtClean="0"/>
              <a:t> </a:t>
            </a:r>
            <a:r>
              <a:rPr lang="en-GB" dirty="0" err="1" smtClean="0"/>
              <a:t>diapositivas</a:t>
            </a:r>
            <a:r>
              <a:rPr lang="en-GB" dirty="0" smtClean="0"/>
              <a:t>. </a:t>
            </a:r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170" name="Picture 2" descr="Image result for globulos blanc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12863"/>
            <a:ext cx="335280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enzim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180" y="4221088"/>
            <a:ext cx="42862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06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33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212446"/>
            <a:ext cx="8519800" cy="1077218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Las </a:t>
            </a:r>
            <a:r>
              <a:rPr lang="es-E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proteinas</a:t>
            </a:r>
            <a:endParaRPr lang="es-ES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s-E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Las enzimas</a:t>
            </a:r>
            <a:endParaRPr lang="es-E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sp>
        <p:nvSpPr>
          <p:cNvPr id="3" name="2 CuadroTexto"/>
          <p:cNvSpPr txBox="1"/>
          <p:nvPr/>
        </p:nvSpPr>
        <p:spPr>
          <a:xfrm>
            <a:off x="497834" y="1289664"/>
            <a:ext cx="817862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Las </a:t>
            </a:r>
            <a:r>
              <a:rPr lang="en-GB" dirty="0" err="1" smtClean="0"/>
              <a:t>enzimas</a:t>
            </a:r>
            <a:r>
              <a:rPr lang="en-GB" dirty="0" smtClean="0"/>
              <a:t> </a:t>
            </a:r>
            <a:r>
              <a:rPr lang="en-GB" dirty="0" err="1" smtClean="0"/>
              <a:t>actuan</a:t>
            </a:r>
            <a:r>
              <a:rPr lang="en-GB" dirty="0" smtClean="0"/>
              <a:t> </a:t>
            </a:r>
            <a:r>
              <a:rPr lang="en-GB" dirty="0" err="1" smtClean="0"/>
              <a:t>uniéndose</a:t>
            </a:r>
            <a:r>
              <a:rPr lang="en-GB" dirty="0" smtClean="0"/>
              <a:t> de forma </a:t>
            </a:r>
            <a:r>
              <a:rPr lang="en-GB" dirty="0" err="1" smtClean="0"/>
              <a:t>transitoria</a:t>
            </a:r>
            <a:r>
              <a:rPr lang="en-GB" dirty="0" smtClean="0"/>
              <a:t> a </a:t>
            </a:r>
            <a:r>
              <a:rPr lang="en-GB" b="1" dirty="0" smtClean="0"/>
              <a:t>un </a:t>
            </a:r>
            <a:r>
              <a:rPr lang="en-GB" b="1" dirty="0" err="1" smtClean="0"/>
              <a:t>reactivo</a:t>
            </a:r>
            <a:r>
              <a:rPr lang="en-GB" b="1" dirty="0" smtClean="0"/>
              <a:t> </a:t>
            </a:r>
            <a:r>
              <a:rPr lang="en-GB" dirty="0" err="1" smtClean="0"/>
              <a:t>específico</a:t>
            </a:r>
            <a:r>
              <a:rPr lang="en-GB" dirty="0" smtClean="0"/>
              <a:t>, que se </a:t>
            </a:r>
            <a:r>
              <a:rPr lang="en-GB" dirty="0" err="1" smtClean="0"/>
              <a:t>denomina</a:t>
            </a:r>
            <a:r>
              <a:rPr lang="en-GB" b="1" dirty="0" smtClean="0"/>
              <a:t> </a:t>
            </a:r>
            <a:r>
              <a:rPr lang="en-GB" b="1" dirty="0" err="1" smtClean="0"/>
              <a:t>sustrato</a:t>
            </a:r>
            <a:r>
              <a:rPr lang="en-GB" b="1" dirty="0" smtClean="0"/>
              <a:t> </a:t>
            </a:r>
            <a:r>
              <a:rPr lang="en-GB" dirty="0" err="1" smtClean="0"/>
              <a:t>catalizando</a:t>
            </a:r>
            <a:r>
              <a:rPr lang="en-GB" dirty="0" smtClean="0"/>
              <a:t> </a:t>
            </a:r>
            <a:r>
              <a:rPr lang="en-GB" dirty="0" err="1" smtClean="0"/>
              <a:t>su</a:t>
            </a:r>
            <a:r>
              <a:rPr lang="en-GB" dirty="0" smtClean="0"/>
              <a:t> </a:t>
            </a:r>
            <a:r>
              <a:rPr lang="en-GB" dirty="0" err="1" smtClean="0"/>
              <a:t>transformaciñon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uno</a:t>
            </a:r>
            <a:r>
              <a:rPr lang="en-GB" dirty="0" smtClean="0"/>
              <a:t> o </a:t>
            </a:r>
            <a:r>
              <a:rPr lang="en-GB" dirty="0" err="1" smtClean="0"/>
              <a:t>más</a:t>
            </a:r>
            <a:r>
              <a:rPr lang="en-GB" dirty="0" smtClean="0"/>
              <a:t> </a:t>
            </a:r>
            <a:r>
              <a:rPr lang="en-GB" b="1" dirty="0" err="1" smtClean="0"/>
              <a:t>productos</a:t>
            </a:r>
            <a:r>
              <a:rPr lang="en-GB" dirty="0" smtClean="0"/>
              <a:t>, </a:t>
            </a:r>
            <a:r>
              <a:rPr lang="en-GB" dirty="0" err="1" smtClean="0"/>
              <a:t>igual</a:t>
            </a:r>
            <a:r>
              <a:rPr lang="en-GB" dirty="0" smtClean="0"/>
              <a:t> a las </a:t>
            </a:r>
            <a:r>
              <a:rPr lang="en-GB" dirty="0" err="1" smtClean="0"/>
              <a:t>reacciones</a:t>
            </a:r>
            <a:r>
              <a:rPr lang="en-GB" dirty="0" smtClean="0"/>
              <a:t> </a:t>
            </a:r>
            <a:r>
              <a:rPr lang="en-GB" dirty="0" err="1" smtClean="0"/>
              <a:t>químicas</a:t>
            </a:r>
            <a:r>
              <a:rPr lang="en-GB" dirty="0" smtClean="0"/>
              <a:t> que </a:t>
            </a:r>
            <a:r>
              <a:rPr lang="en-GB" dirty="0" err="1" smtClean="0"/>
              <a:t>conoces</a:t>
            </a:r>
            <a:r>
              <a:rPr lang="en-GB" dirty="0" smtClean="0"/>
              <a:t> de la </a:t>
            </a:r>
            <a:r>
              <a:rPr lang="en-GB" dirty="0" err="1" smtClean="0"/>
              <a:t>química</a:t>
            </a:r>
            <a:r>
              <a:rPr lang="en-GB" dirty="0" smtClean="0"/>
              <a:t> </a:t>
            </a:r>
            <a:r>
              <a:rPr lang="en-GB" dirty="0" err="1" smtClean="0"/>
              <a:t>inorgánica</a:t>
            </a:r>
            <a:r>
              <a:rPr lang="en-GB" dirty="0" smtClean="0"/>
              <a:t>. </a:t>
            </a:r>
          </a:p>
          <a:p>
            <a:endParaRPr lang="en-GB" dirty="0"/>
          </a:p>
          <a:p>
            <a:r>
              <a:rPr lang="en-GB" dirty="0" smtClean="0"/>
              <a:t>El </a:t>
            </a:r>
            <a:r>
              <a:rPr lang="en-GB" dirty="0" err="1" smtClean="0"/>
              <a:t>sustrato</a:t>
            </a:r>
            <a:r>
              <a:rPr lang="en-GB" dirty="0"/>
              <a:t> </a:t>
            </a:r>
            <a:r>
              <a:rPr lang="en-GB" dirty="0" smtClean="0"/>
              <a:t>se </a:t>
            </a:r>
            <a:r>
              <a:rPr lang="en-GB" dirty="0" err="1" smtClean="0"/>
              <a:t>una</a:t>
            </a:r>
            <a:r>
              <a:rPr lang="en-GB" dirty="0" smtClean="0"/>
              <a:t> a </a:t>
            </a:r>
            <a:r>
              <a:rPr lang="en-GB" dirty="0" err="1" smtClean="0"/>
              <a:t>una</a:t>
            </a:r>
            <a:r>
              <a:rPr lang="en-GB" dirty="0" smtClean="0"/>
              <a:t> zona particular de la </a:t>
            </a:r>
            <a:r>
              <a:rPr lang="en-GB" dirty="0" err="1" smtClean="0"/>
              <a:t>enzima</a:t>
            </a:r>
            <a:r>
              <a:rPr lang="en-GB" dirty="0" smtClean="0"/>
              <a:t> que se </a:t>
            </a:r>
            <a:r>
              <a:rPr lang="en-GB" dirty="0" err="1" smtClean="0"/>
              <a:t>denomina</a:t>
            </a:r>
            <a:r>
              <a:rPr lang="en-GB" dirty="0" smtClean="0"/>
              <a:t> </a:t>
            </a:r>
            <a:r>
              <a:rPr lang="en-GB" b="1" dirty="0" err="1" smtClean="0"/>
              <a:t>centro</a:t>
            </a:r>
            <a:r>
              <a:rPr lang="en-GB" b="1" dirty="0" smtClean="0"/>
              <a:t> </a:t>
            </a:r>
            <a:r>
              <a:rPr lang="en-GB" b="1" dirty="0" err="1" smtClean="0"/>
              <a:t>activo</a:t>
            </a:r>
            <a:r>
              <a:rPr lang="en-GB" b="1" dirty="0" smtClean="0"/>
              <a:t>. </a:t>
            </a:r>
            <a:r>
              <a:rPr lang="en-GB" dirty="0" smtClean="0"/>
              <a:t>Los dos </a:t>
            </a:r>
            <a:r>
              <a:rPr lang="en-GB" dirty="0" err="1" smtClean="0"/>
              <a:t>componentes</a:t>
            </a:r>
            <a:r>
              <a:rPr lang="en-GB" dirty="0" smtClean="0"/>
              <a:t> </a:t>
            </a:r>
            <a:r>
              <a:rPr lang="en-GB" dirty="0" err="1" smtClean="0"/>
              <a:t>juntos</a:t>
            </a:r>
            <a:r>
              <a:rPr lang="en-GB" dirty="0" smtClean="0"/>
              <a:t> se llama </a:t>
            </a:r>
            <a:r>
              <a:rPr lang="en-GB" b="1" dirty="0" err="1" smtClean="0"/>
              <a:t>complejo</a:t>
            </a:r>
            <a:r>
              <a:rPr lang="en-GB" b="1" dirty="0" smtClean="0"/>
              <a:t> </a:t>
            </a:r>
            <a:r>
              <a:rPr lang="en-GB" b="1" dirty="0" err="1" smtClean="0"/>
              <a:t>enzima-sustrato</a:t>
            </a:r>
            <a:r>
              <a:rPr lang="en-GB" dirty="0" smtClean="0"/>
              <a:t> y  se </a:t>
            </a:r>
            <a:r>
              <a:rPr lang="en-GB" dirty="0" err="1" smtClean="0"/>
              <a:t>transforma</a:t>
            </a:r>
            <a:r>
              <a:rPr lang="en-GB" dirty="0" smtClean="0"/>
              <a:t> para </a:t>
            </a:r>
            <a:r>
              <a:rPr lang="en-GB" dirty="0" err="1" smtClean="0"/>
              <a:t>dar</a:t>
            </a:r>
            <a:r>
              <a:rPr lang="en-GB" dirty="0" smtClean="0"/>
              <a:t> </a:t>
            </a:r>
            <a:r>
              <a:rPr lang="en-GB" b="1" dirty="0" err="1" smtClean="0"/>
              <a:t>los</a:t>
            </a:r>
            <a:r>
              <a:rPr lang="en-GB" b="1" dirty="0" smtClean="0"/>
              <a:t> </a:t>
            </a:r>
            <a:r>
              <a:rPr lang="en-GB" b="1" dirty="0" err="1" smtClean="0"/>
              <a:t>productos</a:t>
            </a:r>
            <a:r>
              <a:rPr lang="en-GB" b="1" dirty="0" smtClean="0"/>
              <a:t> de la </a:t>
            </a:r>
            <a:r>
              <a:rPr lang="en-GB" b="1" dirty="0" err="1" smtClean="0"/>
              <a:t>reacción</a:t>
            </a:r>
            <a:r>
              <a:rPr lang="en-GB" dirty="0" smtClean="0"/>
              <a:t>. 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344" y="3974871"/>
            <a:ext cx="3035656" cy="2016224"/>
          </a:xfrm>
          <a:prstGeom prst="rect">
            <a:avLst/>
          </a:prstGeom>
        </p:spPr>
      </p:pic>
      <p:pic>
        <p:nvPicPr>
          <p:cNvPr id="9" name="Picture 2" descr="http://upload.wikimedia.org/wikipedia/commons/thumb/2/24/Induced_fit_diagram.svg/648px-Induced_fit_diagram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" y="3974871"/>
            <a:ext cx="6276124" cy="245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80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34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212446"/>
            <a:ext cx="8519800" cy="1077218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Las </a:t>
            </a:r>
            <a:r>
              <a:rPr lang="es-E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proteinas</a:t>
            </a:r>
            <a:endParaRPr lang="es-ES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s-E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Las enzimas</a:t>
            </a:r>
            <a:endParaRPr lang="es-E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sp>
        <p:nvSpPr>
          <p:cNvPr id="3" name="2 CuadroTexto"/>
          <p:cNvSpPr txBox="1"/>
          <p:nvPr/>
        </p:nvSpPr>
        <p:spPr>
          <a:xfrm>
            <a:off x="497834" y="1289664"/>
            <a:ext cx="817862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Tras</a:t>
            </a:r>
            <a:r>
              <a:rPr lang="en-GB" dirty="0" smtClean="0"/>
              <a:t> la </a:t>
            </a:r>
            <a:r>
              <a:rPr lang="en-GB" dirty="0" err="1" smtClean="0"/>
              <a:t>liberación</a:t>
            </a:r>
            <a:r>
              <a:rPr lang="en-GB" dirty="0" smtClean="0"/>
              <a:t> de </a:t>
            </a:r>
            <a:r>
              <a:rPr lang="en-GB" dirty="0" err="1" smtClean="0"/>
              <a:t>los</a:t>
            </a:r>
            <a:r>
              <a:rPr lang="en-GB" dirty="0" smtClean="0"/>
              <a:t> </a:t>
            </a:r>
            <a:r>
              <a:rPr lang="en-GB" dirty="0" err="1" smtClean="0"/>
              <a:t>productos</a:t>
            </a:r>
            <a:r>
              <a:rPr lang="en-GB" dirty="0" smtClean="0"/>
              <a:t> la </a:t>
            </a:r>
            <a:r>
              <a:rPr lang="en-GB" dirty="0" err="1" smtClean="0"/>
              <a:t>enzima</a:t>
            </a:r>
            <a:r>
              <a:rPr lang="en-GB" dirty="0" smtClean="0"/>
              <a:t> se </a:t>
            </a:r>
            <a:r>
              <a:rPr lang="en-GB" dirty="0" err="1" smtClean="0"/>
              <a:t>libera</a:t>
            </a:r>
            <a:r>
              <a:rPr lang="en-GB" dirty="0" smtClean="0"/>
              <a:t> y se </a:t>
            </a:r>
            <a:r>
              <a:rPr lang="en-GB" dirty="0" err="1" smtClean="0"/>
              <a:t>queda</a:t>
            </a:r>
            <a:r>
              <a:rPr lang="en-GB" dirty="0" smtClean="0"/>
              <a:t> </a:t>
            </a:r>
            <a:r>
              <a:rPr lang="en-GB" dirty="0" err="1" smtClean="0"/>
              <a:t>intacto</a:t>
            </a:r>
            <a:r>
              <a:rPr lang="en-GB" dirty="0" smtClean="0"/>
              <a:t> para </a:t>
            </a:r>
            <a:r>
              <a:rPr lang="en-GB" dirty="0" err="1" smtClean="0"/>
              <a:t>actuar</a:t>
            </a:r>
            <a:r>
              <a:rPr lang="en-GB" dirty="0" smtClean="0"/>
              <a:t> de </a:t>
            </a:r>
            <a:r>
              <a:rPr lang="en-GB" dirty="0" err="1" smtClean="0"/>
              <a:t>nuevo</a:t>
            </a:r>
            <a:r>
              <a:rPr lang="en-GB" dirty="0" smtClean="0"/>
              <a:t> y </a:t>
            </a:r>
            <a:r>
              <a:rPr lang="en-GB" dirty="0" err="1" smtClean="0"/>
              <a:t>unirse</a:t>
            </a:r>
            <a:r>
              <a:rPr lang="en-GB" dirty="0" smtClean="0"/>
              <a:t> a la </a:t>
            </a:r>
            <a:r>
              <a:rPr lang="en-GB" dirty="0" err="1" smtClean="0"/>
              <a:t>siguiente</a:t>
            </a:r>
            <a:r>
              <a:rPr lang="en-GB" dirty="0" smtClean="0"/>
              <a:t> </a:t>
            </a:r>
            <a:r>
              <a:rPr lang="en-GB" dirty="0" err="1" smtClean="0"/>
              <a:t>moléculs</a:t>
            </a:r>
            <a:r>
              <a:rPr lang="en-GB" dirty="0" smtClean="0"/>
              <a:t>. </a:t>
            </a:r>
          </a:p>
          <a:p>
            <a:endParaRPr lang="en-GB" dirty="0"/>
          </a:p>
          <a:p>
            <a:r>
              <a:rPr lang="en-GB" dirty="0" err="1" smtClean="0"/>
              <a:t>Por</a:t>
            </a:r>
            <a:r>
              <a:rPr lang="en-GB" dirty="0" smtClean="0"/>
              <a:t> </a:t>
            </a:r>
            <a:r>
              <a:rPr lang="en-GB" dirty="0" err="1" smtClean="0"/>
              <a:t>ejemplo</a:t>
            </a:r>
            <a:r>
              <a:rPr lang="en-GB" dirty="0" smtClean="0"/>
              <a:t> la </a:t>
            </a:r>
            <a:r>
              <a:rPr lang="en-GB" dirty="0" err="1" smtClean="0"/>
              <a:t>Catalasa</a:t>
            </a:r>
            <a:r>
              <a:rPr lang="en-GB" dirty="0" smtClean="0"/>
              <a:t> (</a:t>
            </a:r>
            <a:r>
              <a:rPr lang="en-GB" dirty="0" err="1" smtClean="0"/>
              <a:t>todas</a:t>
            </a:r>
            <a:r>
              <a:rPr lang="en-GB" dirty="0" smtClean="0"/>
              <a:t> las </a:t>
            </a:r>
            <a:r>
              <a:rPr lang="en-GB" dirty="0" err="1" smtClean="0"/>
              <a:t>enzimas</a:t>
            </a:r>
            <a:r>
              <a:rPr lang="en-GB" dirty="0" smtClean="0"/>
              <a:t> </a:t>
            </a:r>
            <a:r>
              <a:rPr lang="en-GB" dirty="0" err="1" smtClean="0"/>
              <a:t>empiezan</a:t>
            </a:r>
            <a:r>
              <a:rPr lang="en-GB" dirty="0" smtClean="0"/>
              <a:t> con el </a:t>
            </a:r>
            <a:r>
              <a:rPr lang="en-GB" dirty="0" err="1" smtClean="0"/>
              <a:t>nomnbre</a:t>
            </a:r>
            <a:r>
              <a:rPr lang="en-GB" dirty="0" smtClean="0"/>
              <a:t> del </a:t>
            </a:r>
            <a:r>
              <a:rPr lang="en-GB" dirty="0" err="1" smtClean="0"/>
              <a:t>sustrato</a:t>
            </a:r>
            <a:r>
              <a:rPr lang="en-GB" dirty="0" smtClean="0"/>
              <a:t> y </a:t>
            </a:r>
            <a:r>
              <a:rPr lang="en-GB" dirty="0" err="1" smtClean="0"/>
              <a:t>terminan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–</a:t>
            </a:r>
            <a:r>
              <a:rPr lang="en-GB" dirty="0" err="1" smtClean="0"/>
              <a:t>asa</a:t>
            </a:r>
            <a:r>
              <a:rPr lang="en-GB" dirty="0" smtClean="0"/>
              <a:t>  ) </a:t>
            </a:r>
            <a:r>
              <a:rPr lang="en-GB" dirty="0" err="1" smtClean="0"/>
              <a:t>rompe</a:t>
            </a:r>
            <a:r>
              <a:rPr lang="en-GB" dirty="0" smtClean="0"/>
              <a:t> el </a:t>
            </a:r>
            <a:r>
              <a:rPr lang="en-GB" dirty="0" err="1" smtClean="0"/>
              <a:t>peróxido</a:t>
            </a:r>
            <a:r>
              <a:rPr lang="en-GB" dirty="0" smtClean="0"/>
              <a:t> de </a:t>
            </a:r>
            <a:r>
              <a:rPr lang="en-GB" dirty="0" err="1" smtClean="0"/>
              <a:t>hidrígeno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agua</a:t>
            </a:r>
            <a:r>
              <a:rPr lang="en-GB" dirty="0" smtClean="0"/>
              <a:t> y </a:t>
            </a:r>
            <a:r>
              <a:rPr lang="en-GB" dirty="0" err="1" smtClean="0"/>
              <a:t>oxígeno</a:t>
            </a:r>
            <a:r>
              <a:rPr lang="en-GB" dirty="0" smtClean="0"/>
              <a:t> 40 </a:t>
            </a:r>
            <a:r>
              <a:rPr lang="en-GB" dirty="0" err="1" smtClean="0"/>
              <a:t>milliones</a:t>
            </a:r>
            <a:r>
              <a:rPr lang="en-GB" dirty="0" smtClean="0"/>
              <a:t> de </a:t>
            </a:r>
            <a:r>
              <a:rPr lang="en-GB" dirty="0" err="1" smtClean="0"/>
              <a:t>veces</a:t>
            </a:r>
            <a:r>
              <a:rPr lang="en-GB" dirty="0" smtClean="0"/>
              <a:t> </a:t>
            </a:r>
            <a:r>
              <a:rPr lang="en-GB" dirty="0" err="1" smtClean="0"/>
              <a:t>por</a:t>
            </a:r>
            <a:r>
              <a:rPr lang="en-GB" dirty="0" smtClean="0"/>
              <a:t> </a:t>
            </a:r>
            <a:r>
              <a:rPr lang="en-GB" dirty="0" err="1" smtClean="0"/>
              <a:t>segundo</a:t>
            </a:r>
            <a:r>
              <a:rPr lang="en-GB" dirty="0" smtClean="0"/>
              <a:t>: 2H</a:t>
            </a:r>
            <a:r>
              <a:rPr lang="en-GB" baseline="-25000" dirty="0" smtClean="0"/>
              <a:t>2</a:t>
            </a:r>
            <a:r>
              <a:rPr lang="en-GB" dirty="0" smtClean="0"/>
              <a:t>O</a:t>
            </a:r>
            <a:r>
              <a:rPr lang="en-GB" baseline="-25000" dirty="0" smtClean="0"/>
              <a:t>2</a:t>
            </a:r>
            <a:r>
              <a:rPr lang="en-GB" dirty="0" smtClean="0"/>
              <a:t> </a:t>
            </a:r>
            <a:r>
              <a:rPr lang="en-GB" dirty="0" smtClean="0">
                <a:sym typeface="Wingdings" panose="05000000000000000000" pitchFamily="2" charset="2"/>
              </a:rPr>
              <a:t> 2H</a:t>
            </a:r>
            <a:r>
              <a:rPr lang="en-GB" baseline="-25000" dirty="0" smtClean="0">
                <a:sym typeface="Wingdings" panose="05000000000000000000" pitchFamily="2" charset="2"/>
              </a:rPr>
              <a:t>2</a:t>
            </a:r>
            <a:r>
              <a:rPr lang="en-GB" dirty="0" smtClean="0">
                <a:sym typeface="Wingdings" panose="05000000000000000000" pitchFamily="2" charset="2"/>
              </a:rPr>
              <a:t>O+O</a:t>
            </a:r>
            <a:r>
              <a:rPr lang="en-GB" baseline="-25000" dirty="0" smtClean="0">
                <a:sym typeface="Wingdings" panose="05000000000000000000" pitchFamily="2" charset="2"/>
              </a:rPr>
              <a:t>2</a:t>
            </a:r>
            <a:r>
              <a:rPr lang="en-GB" dirty="0" smtClean="0"/>
              <a:t> </a:t>
            </a:r>
          </a:p>
          <a:p>
            <a:endParaRPr lang="en-GB" dirty="0"/>
          </a:p>
          <a:p>
            <a:r>
              <a:rPr lang="en-GB" dirty="0" smtClean="0">
                <a:hlinkClick r:id="rId3"/>
              </a:rPr>
              <a:t>ANIMACIÓN</a:t>
            </a:r>
            <a:r>
              <a:rPr lang="en-GB" dirty="0" smtClean="0"/>
              <a:t> (</a:t>
            </a:r>
            <a:r>
              <a:rPr lang="en-GB" dirty="0" err="1" smtClean="0"/>
              <a:t>funcionamiento</a:t>
            </a:r>
            <a:r>
              <a:rPr lang="en-GB" dirty="0" smtClean="0"/>
              <a:t>)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>
                <a:hlinkClick r:id="rId4"/>
              </a:rPr>
              <a:t>VÍDEO 1 </a:t>
            </a:r>
            <a:r>
              <a:rPr lang="en-GB" dirty="0" smtClean="0"/>
              <a:t>(</a:t>
            </a:r>
            <a:r>
              <a:rPr lang="en-GB" dirty="0" err="1" smtClean="0"/>
              <a:t>funcionamiento</a:t>
            </a:r>
            <a:r>
              <a:rPr lang="en-GB" dirty="0" smtClean="0"/>
              <a:t> </a:t>
            </a:r>
          </a:p>
          <a:p>
            <a:r>
              <a:rPr lang="en-GB" dirty="0" smtClean="0"/>
              <a:t>                </a:t>
            </a:r>
            <a:r>
              <a:rPr lang="en-GB" dirty="0" err="1" smtClean="0"/>
              <a:t>en</a:t>
            </a:r>
            <a:r>
              <a:rPr lang="en-GB" dirty="0" smtClean="0"/>
              <a:t> el </a:t>
            </a:r>
            <a:r>
              <a:rPr lang="en-GB" dirty="0" err="1" smtClean="0"/>
              <a:t>sistema</a:t>
            </a:r>
            <a:r>
              <a:rPr lang="en-GB" dirty="0" smtClean="0"/>
              <a:t> </a:t>
            </a:r>
            <a:r>
              <a:rPr lang="en-GB" dirty="0" err="1" smtClean="0"/>
              <a:t>digestivo</a:t>
            </a:r>
            <a:r>
              <a:rPr lang="en-GB" dirty="0" smtClean="0"/>
              <a:t>)</a:t>
            </a:r>
          </a:p>
          <a:p>
            <a:endParaRPr lang="en-GB" dirty="0"/>
          </a:p>
          <a:p>
            <a:r>
              <a:rPr lang="en-GB" dirty="0" smtClean="0">
                <a:hlinkClick r:id="rId5"/>
              </a:rPr>
              <a:t>VÍDEO 2 </a:t>
            </a:r>
            <a:r>
              <a:rPr lang="en-GB" dirty="0" smtClean="0"/>
              <a:t>(</a:t>
            </a:r>
            <a:r>
              <a:rPr lang="en-GB" dirty="0" err="1" smtClean="0"/>
              <a:t>desnaturalización</a:t>
            </a:r>
            <a:r>
              <a:rPr lang="en-GB" dirty="0" smtClean="0"/>
              <a:t>)</a:t>
            </a:r>
            <a:endParaRPr lang="en-GB" dirty="0"/>
          </a:p>
          <a:p>
            <a:endParaRPr lang="en-GB" dirty="0"/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568" y="3573016"/>
            <a:ext cx="4394324" cy="246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5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abpischools.org.uk/cnt/txt/177/1/mil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515" y="1086622"/>
            <a:ext cx="5590969" cy="554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35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212446"/>
            <a:ext cx="8519800" cy="1077218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Las </a:t>
            </a:r>
            <a:r>
              <a:rPr lang="es-E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proteinas</a:t>
            </a:r>
            <a:endParaRPr lang="es-ES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s-E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Las enzimas</a:t>
            </a:r>
            <a:endParaRPr lang="es-E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91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36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2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Los ácidos nucleicos</a:t>
            </a: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sp>
        <p:nvSpPr>
          <p:cNvPr id="3" name="2 CuadroTexto"/>
          <p:cNvSpPr txBox="1"/>
          <p:nvPr/>
        </p:nvSpPr>
        <p:spPr>
          <a:xfrm>
            <a:off x="497834" y="1046185"/>
            <a:ext cx="8178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El </a:t>
            </a:r>
            <a:r>
              <a:rPr lang="en-GB" b="1" dirty="0" err="1" smtClean="0"/>
              <a:t>experimento</a:t>
            </a:r>
            <a:r>
              <a:rPr lang="en-GB" b="1" dirty="0" smtClean="0"/>
              <a:t> de Hersey y Chase</a:t>
            </a:r>
            <a:br>
              <a:rPr lang="en-GB" b="1" dirty="0" smtClean="0"/>
            </a:br>
            <a:r>
              <a:rPr lang="en-GB" sz="1400" b="1" i="1" dirty="0" err="1" smtClean="0">
                <a:solidFill>
                  <a:schemeClr val="accent1"/>
                </a:solidFill>
              </a:rPr>
              <a:t>Haz</a:t>
            </a:r>
            <a:r>
              <a:rPr lang="en-GB" sz="1400" b="1" i="1" dirty="0" smtClean="0">
                <a:solidFill>
                  <a:schemeClr val="accent1"/>
                </a:solidFill>
              </a:rPr>
              <a:t> click </a:t>
            </a:r>
            <a:r>
              <a:rPr lang="en-GB" sz="1400" b="1" i="1" dirty="0" err="1" smtClean="0">
                <a:solidFill>
                  <a:schemeClr val="accent1"/>
                </a:solidFill>
              </a:rPr>
              <a:t>en</a:t>
            </a:r>
            <a:r>
              <a:rPr lang="en-GB" sz="1400" b="1" i="1" dirty="0" smtClean="0">
                <a:solidFill>
                  <a:schemeClr val="accent1"/>
                </a:solidFill>
              </a:rPr>
              <a:t> la imagen para </a:t>
            </a:r>
            <a:r>
              <a:rPr lang="en-GB" sz="1400" b="1" i="1" dirty="0" err="1" smtClean="0">
                <a:solidFill>
                  <a:schemeClr val="accent1"/>
                </a:solidFill>
              </a:rPr>
              <a:t>ver</a:t>
            </a:r>
            <a:r>
              <a:rPr lang="en-GB" sz="1400" b="1" i="1" dirty="0" smtClean="0">
                <a:solidFill>
                  <a:schemeClr val="accent1"/>
                </a:solidFill>
              </a:rPr>
              <a:t> la </a:t>
            </a:r>
            <a:r>
              <a:rPr lang="en-GB" sz="1400" b="1" i="1" dirty="0" err="1" smtClean="0">
                <a:solidFill>
                  <a:schemeClr val="accent1"/>
                </a:solidFill>
              </a:rPr>
              <a:t>animación</a:t>
            </a:r>
            <a:r>
              <a:rPr lang="en-GB" sz="1400" b="1" i="1" dirty="0" smtClean="0">
                <a:solidFill>
                  <a:schemeClr val="accent1"/>
                </a:solidFill>
              </a:rPr>
              <a:t> </a:t>
            </a:r>
            <a:endParaRPr lang="en-GB" b="1" i="1" dirty="0">
              <a:solidFill>
                <a:schemeClr val="accent1"/>
              </a:solidFill>
            </a:endParaRPr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35" y="1683012"/>
            <a:ext cx="4784929" cy="470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61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37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2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Los ácidos nucleicos</a:t>
            </a: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sp>
        <p:nvSpPr>
          <p:cNvPr id="4" name="3 CuadroTexto"/>
          <p:cNvSpPr txBox="1"/>
          <p:nvPr/>
        </p:nvSpPr>
        <p:spPr>
          <a:xfrm>
            <a:off x="107504" y="1378504"/>
            <a:ext cx="518457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Los </a:t>
            </a:r>
            <a:r>
              <a:rPr lang="en-GB" dirty="0" err="1" smtClean="0"/>
              <a:t>ácidos</a:t>
            </a:r>
            <a:r>
              <a:rPr lang="en-GB" dirty="0" smtClean="0"/>
              <a:t> </a:t>
            </a:r>
            <a:r>
              <a:rPr lang="en-GB" dirty="0" err="1" smtClean="0"/>
              <a:t>nucleicos</a:t>
            </a:r>
            <a:r>
              <a:rPr lang="en-GB" dirty="0" smtClean="0"/>
              <a:t> son </a:t>
            </a:r>
            <a:r>
              <a:rPr lang="en-GB" dirty="0" err="1" smtClean="0"/>
              <a:t>polímeros</a:t>
            </a:r>
            <a:r>
              <a:rPr lang="en-GB" dirty="0" smtClean="0"/>
              <a:t> </a:t>
            </a:r>
            <a:r>
              <a:rPr lang="en-GB" dirty="0" err="1" smtClean="0"/>
              <a:t>cuyas</a:t>
            </a:r>
            <a:r>
              <a:rPr lang="en-GB" dirty="0" smtClean="0"/>
              <a:t> </a:t>
            </a:r>
            <a:r>
              <a:rPr lang="en-GB" dirty="0" err="1" smtClean="0"/>
              <a:t>subunidades</a:t>
            </a:r>
            <a:r>
              <a:rPr lang="en-GB" dirty="0" smtClean="0"/>
              <a:t> se </a:t>
            </a:r>
            <a:r>
              <a:rPr lang="en-GB" dirty="0" err="1" smtClean="0"/>
              <a:t>llaman</a:t>
            </a:r>
            <a:r>
              <a:rPr lang="en-GB" dirty="0" smtClean="0"/>
              <a:t> </a:t>
            </a:r>
            <a:r>
              <a:rPr lang="en-GB" dirty="0" err="1" smtClean="0"/>
              <a:t>nuucleotidos</a:t>
            </a:r>
            <a:r>
              <a:rPr lang="en-GB" dirty="0" smtClean="0"/>
              <a:t>. Los </a:t>
            </a:r>
            <a:r>
              <a:rPr lang="en-GB" dirty="0" err="1" smtClean="0"/>
              <a:t>nucleótidos</a:t>
            </a:r>
            <a:r>
              <a:rPr lang="en-GB" dirty="0" smtClean="0"/>
              <a:t> </a:t>
            </a:r>
            <a:r>
              <a:rPr lang="en-GB" dirty="0" err="1" smtClean="0"/>
              <a:t>tienen</a:t>
            </a:r>
            <a:r>
              <a:rPr lang="en-GB" dirty="0" smtClean="0"/>
              <a:t> </a:t>
            </a:r>
            <a:r>
              <a:rPr lang="en-GB" dirty="0" err="1" smtClean="0"/>
              <a:t>tres</a:t>
            </a:r>
            <a:r>
              <a:rPr lang="en-GB" dirty="0" smtClean="0"/>
              <a:t> </a:t>
            </a:r>
            <a:r>
              <a:rPr lang="en-GB" dirty="0" err="1" smtClean="0"/>
              <a:t>partes</a:t>
            </a:r>
            <a:r>
              <a:rPr lang="en-GB" dirty="0" smtClean="0"/>
              <a:t>:</a:t>
            </a:r>
          </a:p>
          <a:p>
            <a:endParaRPr lang="en-GB" dirty="0"/>
          </a:p>
          <a:p>
            <a:r>
              <a:rPr lang="en-GB" b="1" dirty="0" smtClean="0"/>
              <a:t>Una </a:t>
            </a:r>
            <a:r>
              <a:rPr lang="en-GB" b="1" dirty="0" err="1" smtClean="0"/>
              <a:t>pentosa</a:t>
            </a:r>
            <a:r>
              <a:rPr lang="en-GB" b="1" dirty="0" smtClean="0"/>
              <a:t>. </a:t>
            </a:r>
            <a:r>
              <a:rPr lang="en-GB" dirty="0" err="1" smtClean="0"/>
              <a:t>Ribosa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caso</a:t>
            </a:r>
            <a:r>
              <a:rPr lang="en-GB" dirty="0" smtClean="0"/>
              <a:t> de A</a:t>
            </a:r>
            <a:r>
              <a:rPr lang="en-GB" b="1" dirty="0" smtClean="0"/>
              <a:t>R</a:t>
            </a:r>
            <a:r>
              <a:rPr lang="en-GB" dirty="0" smtClean="0"/>
              <a:t>N y </a:t>
            </a:r>
            <a:r>
              <a:rPr lang="en-GB" dirty="0" err="1" smtClean="0"/>
              <a:t>deoxiribosa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case de A</a:t>
            </a:r>
            <a:r>
              <a:rPr lang="en-GB" b="1" dirty="0" smtClean="0"/>
              <a:t>D</a:t>
            </a:r>
            <a:r>
              <a:rPr lang="en-GB" dirty="0" smtClean="0"/>
              <a:t>N</a:t>
            </a:r>
          </a:p>
          <a:p>
            <a:endParaRPr lang="en-GB" dirty="0"/>
          </a:p>
          <a:p>
            <a:r>
              <a:rPr lang="en-GB" b="1" dirty="0" smtClean="0"/>
              <a:t>Un </a:t>
            </a:r>
            <a:r>
              <a:rPr lang="en-GB" b="1" dirty="0" err="1" smtClean="0"/>
              <a:t>grupo</a:t>
            </a:r>
            <a:r>
              <a:rPr lang="en-GB" b="1" dirty="0" smtClean="0"/>
              <a:t> </a:t>
            </a:r>
            <a:r>
              <a:rPr lang="en-GB" b="1" dirty="0" err="1" smtClean="0"/>
              <a:t>fosfato</a:t>
            </a:r>
            <a:endParaRPr lang="en-GB" b="1" dirty="0" smtClean="0"/>
          </a:p>
          <a:p>
            <a:endParaRPr lang="en-GB" dirty="0"/>
          </a:p>
          <a:p>
            <a:r>
              <a:rPr lang="en-GB" b="1" dirty="0" smtClean="0"/>
              <a:t>Una base </a:t>
            </a:r>
            <a:r>
              <a:rPr lang="en-GB" b="1" dirty="0" err="1" smtClean="0"/>
              <a:t>nitrogenada</a:t>
            </a:r>
            <a:r>
              <a:rPr lang="en-GB" dirty="0" smtClean="0"/>
              <a:t>. </a:t>
            </a:r>
          </a:p>
          <a:p>
            <a:r>
              <a:rPr lang="en-GB" dirty="0" smtClean="0"/>
              <a:t>Hay dos </a:t>
            </a:r>
            <a:r>
              <a:rPr lang="en-GB" dirty="0" err="1" smtClean="0"/>
              <a:t>tipos</a:t>
            </a:r>
            <a:r>
              <a:rPr lang="en-GB" dirty="0" smtClean="0"/>
              <a:t> de bases </a:t>
            </a:r>
            <a:r>
              <a:rPr lang="en-GB" dirty="0" err="1" smtClean="0"/>
              <a:t>nitrogenadas</a:t>
            </a:r>
            <a:r>
              <a:rPr lang="en-GB" dirty="0" smtClean="0"/>
              <a:t>, las bases:</a:t>
            </a:r>
          </a:p>
          <a:p>
            <a:r>
              <a:rPr lang="en-GB" b="1" dirty="0" err="1" smtClean="0"/>
              <a:t>pirimidínicas</a:t>
            </a:r>
            <a:r>
              <a:rPr lang="en-GB" dirty="0" smtClean="0"/>
              <a:t>: </a:t>
            </a:r>
            <a:r>
              <a:rPr lang="en-GB" dirty="0" err="1" smtClean="0"/>
              <a:t>Cytosina</a:t>
            </a:r>
            <a:r>
              <a:rPr lang="en-GB" dirty="0" smtClean="0"/>
              <a:t> (C),  </a:t>
            </a:r>
            <a:r>
              <a:rPr lang="en-GB" dirty="0" err="1" smtClean="0"/>
              <a:t>timina</a:t>
            </a:r>
            <a:r>
              <a:rPr lang="en-GB" dirty="0" smtClean="0"/>
              <a:t> (T)-&gt;solo ADN y Uracil (U) -&gt; solo ARN</a:t>
            </a:r>
          </a:p>
          <a:p>
            <a:endParaRPr lang="en-GB" dirty="0"/>
          </a:p>
          <a:p>
            <a:r>
              <a:rPr lang="en-GB" dirty="0" err="1" smtClean="0"/>
              <a:t>Purínicas</a:t>
            </a:r>
            <a:r>
              <a:rPr lang="en-GB" dirty="0" smtClean="0"/>
              <a:t>: </a:t>
            </a:r>
            <a:r>
              <a:rPr lang="en-GB" dirty="0" err="1" smtClean="0"/>
              <a:t>Adenina</a:t>
            </a:r>
            <a:r>
              <a:rPr lang="en-GB" dirty="0" smtClean="0"/>
              <a:t> (A) y </a:t>
            </a:r>
            <a:r>
              <a:rPr lang="en-GB" dirty="0" err="1" smtClean="0"/>
              <a:t>Guanina</a:t>
            </a:r>
            <a:r>
              <a:rPr lang="en-GB" dirty="0" smtClean="0"/>
              <a:t> (G) 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098" name="Picture 2" descr="Image result for estructura ad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28" y="1104998"/>
            <a:ext cx="4340948" cy="506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64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nucleot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194" y="1772816"/>
            <a:ext cx="4654758" cy="403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38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2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Los ácidos nucleicos</a:t>
            </a: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sp>
        <p:nvSpPr>
          <p:cNvPr id="4" name="3 CuadroTexto"/>
          <p:cNvSpPr txBox="1"/>
          <p:nvPr/>
        </p:nvSpPr>
        <p:spPr>
          <a:xfrm>
            <a:off x="107504" y="1378504"/>
            <a:ext cx="46085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Los </a:t>
            </a:r>
            <a:r>
              <a:rPr lang="en-GB" dirty="0" err="1" smtClean="0"/>
              <a:t>ácidos</a:t>
            </a:r>
            <a:r>
              <a:rPr lang="en-GB" dirty="0" smtClean="0"/>
              <a:t> </a:t>
            </a:r>
            <a:r>
              <a:rPr lang="en-GB" dirty="0" err="1" smtClean="0"/>
              <a:t>nucleicos</a:t>
            </a:r>
            <a:r>
              <a:rPr lang="en-GB" dirty="0" smtClean="0"/>
              <a:t> son </a:t>
            </a:r>
            <a:r>
              <a:rPr lang="en-GB" dirty="0" err="1" smtClean="0"/>
              <a:t>polímeros</a:t>
            </a:r>
            <a:r>
              <a:rPr lang="en-GB" dirty="0" smtClean="0"/>
              <a:t> </a:t>
            </a:r>
            <a:r>
              <a:rPr lang="en-GB" dirty="0" err="1" smtClean="0"/>
              <a:t>cuyas</a:t>
            </a:r>
            <a:r>
              <a:rPr lang="en-GB" dirty="0" smtClean="0"/>
              <a:t> </a:t>
            </a:r>
            <a:r>
              <a:rPr lang="en-GB" dirty="0" err="1" smtClean="0"/>
              <a:t>subunidades</a:t>
            </a:r>
            <a:r>
              <a:rPr lang="en-GB" dirty="0" smtClean="0"/>
              <a:t> se </a:t>
            </a:r>
            <a:r>
              <a:rPr lang="en-GB" dirty="0" err="1" smtClean="0"/>
              <a:t>llaman</a:t>
            </a:r>
            <a:r>
              <a:rPr lang="en-GB" dirty="0" smtClean="0"/>
              <a:t> </a:t>
            </a:r>
            <a:r>
              <a:rPr lang="en-GB" dirty="0" err="1" smtClean="0"/>
              <a:t>nucleotidos</a:t>
            </a:r>
            <a:r>
              <a:rPr lang="en-GB" dirty="0" smtClean="0"/>
              <a:t>. Los </a:t>
            </a:r>
            <a:r>
              <a:rPr lang="en-GB" dirty="0" err="1" smtClean="0"/>
              <a:t>nucleótidos</a:t>
            </a:r>
            <a:r>
              <a:rPr lang="en-GB" dirty="0" smtClean="0"/>
              <a:t> </a:t>
            </a:r>
            <a:r>
              <a:rPr lang="en-GB" dirty="0" err="1" smtClean="0"/>
              <a:t>tienen</a:t>
            </a:r>
            <a:r>
              <a:rPr lang="en-GB" dirty="0" smtClean="0"/>
              <a:t> </a:t>
            </a:r>
            <a:r>
              <a:rPr lang="en-GB" dirty="0" err="1" smtClean="0"/>
              <a:t>tres</a:t>
            </a:r>
            <a:r>
              <a:rPr lang="en-GB" dirty="0" smtClean="0"/>
              <a:t> </a:t>
            </a:r>
            <a:r>
              <a:rPr lang="en-GB" dirty="0" err="1" smtClean="0"/>
              <a:t>partes</a:t>
            </a:r>
            <a:r>
              <a:rPr lang="en-GB" dirty="0" smtClean="0"/>
              <a:t>:</a:t>
            </a:r>
          </a:p>
          <a:p>
            <a:endParaRPr lang="en-GB" dirty="0"/>
          </a:p>
          <a:p>
            <a:r>
              <a:rPr lang="en-GB" b="1" dirty="0" smtClean="0"/>
              <a:t>Una </a:t>
            </a:r>
            <a:r>
              <a:rPr lang="en-GB" b="1" dirty="0" err="1" smtClean="0"/>
              <a:t>pentosa</a:t>
            </a:r>
            <a:r>
              <a:rPr lang="en-GB" b="1" dirty="0" smtClean="0"/>
              <a:t>. </a:t>
            </a:r>
            <a:r>
              <a:rPr lang="en-GB" dirty="0" err="1" smtClean="0"/>
              <a:t>Ribosa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caso</a:t>
            </a:r>
            <a:r>
              <a:rPr lang="en-GB" dirty="0" smtClean="0"/>
              <a:t> de A</a:t>
            </a:r>
            <a:r>
              <a:rPr lang="en-GB" b="1" dirty="0" smtClean="0"/>
              <a:t>R</a:t>
            </a:r>
            <a:r>
              <a:rPr lang="en-GB" dirty="0" smtClean="0"/>
              <a:t>N y </a:t>
            </a:r>
            <a:r>
              <a:rPr lang="en-GB" dirty="0" err="1" smtClean="0"/>
              <a:t>deoxiribosa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case de A</a:t>
            </a:r>
            <a:r>
              <a:rPr lang="en-GB" b="1" dirty="0" smtClean="0"/>
              <a:t>D</a:t>
            </a:r>
            <a:r>
              <a:rPr lang="en-GB" dirty="0" smtClean="0"/>
              <a:t>N</a:t>
            </a:r>
          </a:p>
          <a:p>
            <a:endParaRPr lang="en-GB" dirty="0"/>
          </a:p>
          <a:p>
            <a:r>
              <a:rPr lang="en-GB" b="1" dirty="0" smtClean="0"/>
              <a:t>Un </a:t>
            </a:r>
            <a:r>
              <a:rPr lang="en-GB" b="1" dirty="0" err="1" smtClean="0"/>
              <a:t>grupo</a:t>
            </a:r>
            <a:r>
              <a:rPr lang="en-GB" b="1" dirty="0" smtClean="0"/>
              <a:t> </a:t>
            </a:r>
            <a:r>
              <a:rPr lang="en-GB" b="1" dirty="0" err="1" smtClean="0"/>
              <a:t>fosfato</a:t>
            </a:r>
            <a:r>
              <a:rPr lang="en-GB" b="1" dirty="0" smtClean="0"/>
              <a:t>.</a:t>
            </a:r>
          </a:p>
          <a:p>
            <a:endParaRPr lang="en-GB" dirty="0"/>
          </a:p>
          <a:p>
            <a:r>
              <a:rPr lang="en-GB" b="1" dirty="0" smtClean="0"/>
              <a:t>Una base </a:t>
            </a:r>
            <a:r>
              <a:rPr lang="en-GB" b="1" dirty="0" err="1" smtClean="0"/>
              <a:t>nitrogenada</a:t>
            </a:r>
            <a:r>
              <a:rPr lang="en-GB" dirty="0" smtClean="0"/>
              <a:t>. </a:t>
            </a:r>
          </a:p>
          <a:p>
            <a:r>
              <a:rPr lang="en-GB" dirty="0" smtClean="0"/>
              <a:t>Hay dos </a:t>
            </a:r>
            <a:r>
              <a:rPr lang="en-GB" dirty="0" err="1" smtClean="0"/>
              <a:t>tipos</a:t>
            </a:r>
            <a:r>
              <a:rPr lang="en-GB" dirty="0" smtClean="0"/>
              <a:t> de bases </a:t>
            </a:r>
            <a:r>
              <a:rPr lang="en-GB" dirty="0" err="1" smtClean="0"/>
              <a:t>nitrogenadas</a:t>
            </a:r>
            <a:r>
              <a:rPr lang="en-GB" dirty="0" smtClean="0"/>
              <a:t>, las bases:</a:t>
            </a:r>
          </a:p>
          <a:p>
            <a:r>
              <a:rPr lang="en-GB" i="1" dirty="0" err="1" smtClean="0"/>
              <a:t>pirimidínicas</a:t>
            </a:r>
            <a:r>
              <a:rPr lang="en-GB" i="1" dirty="0" smtClean="0"/>
              <a:t>: </a:t>
            </a:r>
            <a:r>
              <a:rPr lang="en-GB" u="sng" dirty="0" err="1" smtClean="0"/>
              <a:t>Cytosina</a:t>
            </a:r>
            <a:r>
              <a:rPr lang="en-GB" dirty="0" smtClean="0"/>
              <a:t> (C),  </a:t>
            </a:r>
            <a:r>
              <a:rPr lang="en-GB" u="sng" dirty="0" err="1" smtClean="0"/>
              <a:t>Timina</a:t>
            </a:r>
            <a:r>
              <a:rPr lang="en-GB" dirty="0" smtClean="0"/>
              <a:t> (T)-&gt;solo ADN y Uracil (U) -&gt; solo ARN</a:t>
            </a:r>
          </a:p>
          <a:p>
            <a:endParaRPr lang="en-GB" dirty="0"/>
          </a:p>
          <a:p>
            <a:r>
              <a:rPr lang="en-GB" i="1" dirty="0" err="1" smtClean="0"/>
              <a:t>Purínicas</a:t>
            </a:r>
            <a:r>
              <a:rPr lang="en-GB" i="1" dirty="0" smtClean="0"/>
              <a:t>: </a:t>
            </a:r>
            <a:r>
              <a:rPr lang="en-GB" u="sng" dirty="0" err="1" smtClean="0"/>
              <a:t>Adenina</a:t>
            </a:r>
            <a:r>
              <a:rPr lang="en-GB" u="sng" dirty="0" smtClean="0"/>
              <a:t> </a:t>
            </a:r>
            <a:r>
              <a:rPr lang="en-GB" dirty="0" smtClean="0"/>
              <a:t>(A) y </a:t>
            </a:r>
            <a:r>
              <a:rPr lang="en-GB" u="sng" dirty="0" err="1" smtClean="0"/>
              <a:t>Guanina</a:t>
            </a:r>
            <a:r>
              <a:rPr lang="en-GB" dirty="0" smtClean="0"/>
              <a:t> (G) 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75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39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2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Los ácidos nucleicos</a:t>
            </a: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sp>
        <p:nvSpPr>
          <p:cNvPr id="4" name="3 CuadroTexto"/>
          <p:cNvSpPr txBox="1"/>
          <p:nvPr/>
        </p:nvSpPr>
        <p:spPr>
          <a:xfrm>
            <a:off x="1994208" y="1340768"/>
            <a:ext cx="518457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 smtClean="0"/>
              <a:t>Vídeos</a:t>
            </a:r>
            <a:r>
              <a:rPr lang="en-GB" sz="3200" b="1" dirty="0" smtClean="0"/>
              <a:t>:</a:t>
            </a:r>
            <a:endParaRPr lang="en-GB" sz="3200" b="1" dirty="0">
              <a:hlinkClick r:id="rId3"/>
            </a:endParaRPr>
          </a:p>
          <a:p>
            <a:pPr algn="ctr"/>
            <a:endParaRPr lang="en-GB" dirty="0" smtClean="0">
              <a:hlinkClick r:id="rId3"/>
            </a:endParaRPr>
          </a:p>
          <a:p>
            <a:pPr algn="ctr"/>
            <a:r>
              <a:rPr lang="en-GB" dirty="0" err="1" smtClean="0">
                <a:hlinkClick r:id="rId3"/>
              </a:rPr>
              <a:t>Introducción</a:t>
            </a:r>
            <a:endParaRPr lang="en-GB" dirty="0" smtClean="0">
              <a:hlinkClick r:id="rId4"/>
            </a:endParaRPr>
          </a:p>
          <a:p>
            <a:pPr algn="ctr"/>
            <a:endParaRPr lang="en-GB" dirty="0" smtClean="0">
              <a:hlinkClick r:id="rId4"/>
            </a:endParaRPr>
          </a:p>
          <a:p>
            <a:pPr algn="ctr"/>
            <a:endParaRPr lang="en-GB" dirty="0" smtClean="0">
              <a:hlinkClick r:id="rId4"/>
            </a:endParaRPr>
          </a:p>
          <a:p>
            <a:pPr algn="ctr"/>
            <a:r>
              <a:rPr lang="en-GB" dirty="0" err="1" smtClean="0">
                <a:hlinkClick r:id="rId5"/>
              </a:rPr>
              <a:t>Explicación</a:t>
            </a:r>
            <a:r>
              <a:rPr lang="en-GB" dirty="0" smtClean="0">
                <a:hlinkClick r:id="rId5"/>
              </a:rPr>
              <a:t> de la </a:t>
            </a:r>
            <a:r>
              <a:rPr lang="en-GB" dirty="0" err="1" smtClean="0">
                <a:hlinkClick r:id="rId5"/>
              </a:rPr>
              <a:t>estructura</a:t>
            </a:r>
            <a:endParaRPr lang="en-GB" dirty="0">
              <a:hlinkClick r:id="rId4"/>
            </a:endParaRPr>
          </a:p>
          <a:p>
            <a:pPr algn="ctr"/>
            <a:endParaRPr lang="en-GB" dirty="0" smtClean="0">
              <a:hlinkClick r:id="rId4"/>
            </a:endParaRPr>
          </a:p>
          <a:p>
            <a:pPr algn="ctr"/>
            <a:endParaRPr lang="en-GB" dirty="0">
              <a:hlinkClick r:id="rId4"/>
            </a:endParaRPr>
          </a:p>
          <a:p>
            <a:pPr algn="ctr"/>
            <a:r>
              <a:rPr lang="en-GB" dirty="0" err="1" smtClean="0">
                <a:hlinkClick r:id="rId4"/>
              </a:rPr>
              <a:t>Ingeneria</a:t>
            </a:r>
            <a:r>
              <a:rPr lang="en-GB" dirty="0" smtClean="0">
                <a:hlinkClick r:id="rId4"/>
              </a:rPr>
              <a:t> </a:t>
            </a:r>
            <a:r>
              <a:rPr lang="en-GB" dirty="0" err="1" smtClean="0">
                <a:hlinkClick r:id="rId4"/>
              </a:rPr>
              <a:t>genética</a:t>
            </a:r>
            <a:endParaRPr lang="en-GB" dirty="0" smtClean="0"/>
          </a:p>
          <a:p>
            <a:pPr algn="ctr"/>
            <a:endParaRPr lang="en-GB" dirty="0" smtClean="0"/>
          </a:p>
          <a:p>
            <a:pPr algn="ctr"/>
            <a:endParaRPr lang="en-GB" dirty="0" smtClean="0"/>
          </a:p>
          <a:p>
            <a:pPr algn="ctr"/>
            <a:endParaRPr lang="en-GB" dirty="0" smtClean="0"/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258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3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El carbono</a:t>
            </a: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sp>
        <p:nvSpPr>
          <p:cNvPr id="6" name="5 Rectángulo"/>
          <p:cNvSpPr/>
          <p:nvPr/>
        </p:nvSpPr>
        <p:spPr>
          <a:xfrm>
            <a:off x="293472" y="1412776"/>
            <a:ext cx="85384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El </a:t>
            </a:r>
            <a:r>
              <a:rPr lang="en-GB" dirty="0" err="1" smtClean="0"/>
              <a:t>carbono</a:t>
            </a:r>
            <a:r>
              <a:rPr lang="en-GB" dirty="0" smtClean="0"/>
              <a:t> no </a:t>
            </a:r>
            <a:r>
              <a:rPr lang="en-GB" dirty="0" err="1" smtClean="0"/>
              <a:t>es</a:t>
            </a:r>
            <a:r>
              <a:rPr lang="en-GB" dirty="0" smtClean="0"/>
              <a:t> el </a:t>
            </a:r>
            <a:r>
              <a:rPr lang="en-GB" dirty="0" err="1" smtClean="0"/>
              <a:t>elemento</a:t>
            </a:r>
            <a:r>
              <a:rPr lang="en-GB" dirty="0" smtClean="0"/>
              <a:t> </a:t>
            </a:r>
            <a:r>
              <a:rPr lang="en-GB" dirty="0" err="1" smtClean="0"/>
              <a:t>más</a:t>
            </a:r>
            <a:r>
              <a:rPr lang="en-GB" dirty="0" smtClean="0"/>
              <a:t> </a:t>
            </a:r>
            <a:r>
              <a:rPr lang="en-GB" dirty="0" err="1" smtClean="0"/>
              <a:t>abundante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la Tierra, </a:t>
            </a:r>
            <a:r>
              <a:rPr lang="en-GB" dirty="0" err="1" smtClean="0"/>
              <a:t>solamente</a:t>
            </a:r>
            <a:r>
              <a:rPr lang="en-GB" dirty="0" smtClean="0"/>
              <a:t> </a:t>
            </a:r>
            <a:r>
              <a:rPr lang="en-GB" dirty="0" err="1" smtClean="0"/>
              <a:t>ocupa</a:t>
            </a:r>
            <a:r>
              <a:rPr lang="en-GB" dirty="0" smtClean="0"/>
              <a:t> el </a:t>
            </a:r>
            <a:r>
              <a:rPr lang="en-GB" dirty="0" err="1" smtClean="0"/>
              <a:t>lugar</a:t>
            </a:r>
            <a:r>
              <a:rPr lang="en-GB" dirty="0" smtClean="0"/>
              <a:t> 15, </a:t>
            </a:r>
            <a:r>
              <a:rPr lang="en-GB" dirty="0" err="1" smtClean="0"/>
              <a:t>pero</a:t>
            </a:r>
            <a:r>
              <a:rPr lang="en-GB" dirty="0" smtClean="0"/>
              <a:t> </a:t>
            </a:r>
            <a:r>
              <a:rPr lang="en-GB" dirty="0" err="1" smtClean="0"/>
              <a:t>está</a:t>
            </a:r>
            <a:r>
              <a:rPr lang="en-GB" dirty="0" smtClean="0"/>
              <a:t> </a:t>
            </a:r>
            <a:r>
              <a:rPr lang="en-GB" dirty="0" err="1" smtClean="0"/>
              <a:t>presente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muchas</a:t>
            </a:r>
            <a:r>
              <a:rPr lang="en-GB" dirty="0" smtClean="0"/>
              <a:t> </a:t>
            </a:r>
            <a:r>
              <a:rPr lang="en-GB" dirty="0" err="1" smtClean="0"/>
              <a:t>moléculas</a:t>
            </a:r>
            <a:r>
              <a:rPr lang="en-GB" dirty="0" smtClean="0"/>
              <a:t> </a:t>
            </a:r>
            <a:r>
              <a:rPr lang="en-GB" dirty="0" err="1" smtClean="0"/>
              <a:t>ya</a:t>
            </a:r>
            <a:r>
              <a:rPr lang="en-GB" dirty="0" smtClean="0"/>
              <a:t> que </a:t>
            </a:r>
            <a:r>
              <a:rPr lang="en-GB" dirty="0" err="1" smtClean="0"/>
              <a:t>permite</a:t>
            </a:r>
            <a:r>
              <a:rPr lang="en-GB" dirty="0" smtClean="0"/>
              <a:t> la </a:t>
            </a:r>
            <a:r>
              <a:rPr lang="en-GB" dirty="0" err="1" smtClean="0"/>
              <a:t>formación</a:t>
            </a:r>
            <a:r>
              <a:rPr lang="en-GB" dirty="0" smtClean="0"/>
              <a:t> </a:t>
            </a:r>
            <a:r>
              <a:rPr lang="en-GB" dirty="0" err="1" smtClean="0"/>
              <a:t>una</a:t>
            </a:r>
            <a:r>
              <a:rPr lang="en-GB" dirty="0" smtClean="0"/>
              <a:t> gran </a:t>
            </a:r>
            <a:r>
              <a:rPr lang="en-GB" dirty="0" err="1" smtClean="0"/>
              <a:t>diversidad</a:t>
            </a:r>
            <a:r>
              <a:rPr lang="en-GB" dirty="0" smtClean="0"/>
              <a:t> de </a:t>
            </a:r>
            <a:r>
              <a:rPr lang="en-GB" dirty="0" err="1" smtClean="0"/>
              <a:t>ellas</a:t>
            </a:r>
            <a:r>
              <a:rPr lang="en-GB" dirty="0" smtClean="0"/>
              <a:t>. </a:t>
            </a:r>
            <a:endParaRPr lang="en-GB" dirty="0"/>
          </a:p>
          <a:p>
            <a:endParaRPr lang="en-GB" dirty="0"/>
          </a:p>
          <a:p>
            <a:r>
              <a:rPr lang="en-GB" dirty="0" smtClean="0"/>
              <a:t>Los </a:t>
            </a:r>
            <a:r>
              <a:rPr lang="en-GB" dirty="0" err="1" smtClean="0"/>
              <a:t>átomos</a:t>
            </a:r>
            <a:r>
              <a:rPr lang="en-GB" dirty="0" smtClean="0"/>
              <a:t> de </a:t>
            </a:r>
            <a:r>
              <a:rPr lang="en-GB" dirty="0" err="1" smtClean="0"/>
              <a:t>carbonolaces</a:t>
            </a:r>
            <a:r>
              <a:rPr lang="en-GB" dirty="0" smtClean="0"/>
              <a:t> </a:t>
            </a:r>
            <a:r>
              <a:rPr lang="en-GB" dirty="0" err="1" smtClean="0"/>
              <a:t>covanlentes</a:t>
            </a:r>
            <a:r>
              <a:rPr lang="en-GB" dirty="0" smtClean="0"/>
              <a:t> son </a:t>
            </a:r>
            <a:r>
              <a:rPr lang="en-GB" dirty="0" err="1" smtClean="0"/>
              <a:t>los</a:t>
            </a:r>
            <a:r>
              <a:rPr lang="en-GB" dirty="0" smtClean="0"/>
              <a:t> enlaces </a:t>
            </a:r>
            <a:r>
              <a:rPr lang="en-GB" dirty="0" err="1" smtClean="0"/>
              <a:t>más</a:t>
            </a:r>
            <a:r>
              <a:rPr lang="en-GB" dirty="0" smtClean="0"/>
              <a:t> </a:t>
            </a:r>
            <a:r>
              <a:rPr lang="en-GB" dirty="0" err="1" smtClean="0"/>
              <a:t>fuertes</a:t>
            </a:r>
            <a:r>
              <a:rPr lang="en-GB" dirty="0" smtClean="0"/>
              <a:t> y </a:t>
            </a:r>
            <a:r>
              <a:rPr lang="en-GB" dirty="0" err="1" smtClean="0"/>
              <a:t>por</a:t>
            </a:r>
            <a:r>
              <a:rPr lang="en-GB" dirty="0" smtClean="0"/>
              <a:t> lo </a:t>
            </a:r>
            <a:r>
              <a:rPr lang="en-GB" dirty="0" err="1" smtClean="0"/>
              <a:t>tanto</a:t>
            </a:r>
            <a:r>
              <a:rPr lang="en-GB" dirty="0" smtClean="0"/>
              <a:t> </a:t>
            </a:r>
            <a:r>
              <a:rPr lang="en-GB" dirty="0" err="1" smtClean="0"/>
              <a:t>moléculas</a:t>
            </a:r>
            <a:r>
              <a:rPr lang="en-GB" dirty="0" smtClean="0"/>
              <a:t> </a:t>
            </a:r>
            <a:r>
              <a:rPr lang="en-GB" dirty="0" err="1" smtClean="0"/>
              <a:t>muy</a:t>
            </a:r>
            <a:r>
              <a:rPr lang="en-GB" dirty="0" smtClean="0"/>
              <a:t> </a:t>
            </a:r>
            <a:r>
              <a:rPr lang="en-GB" dirty="0" err="1" smtClean="0"/>
              <a:t>estables</a:t>
            </a:r>
            <a:r>
              <a:rPr lang="en-GB" dirty="0" smtClean="0"/>
              <a:t> se </a:t>
            </a:r>
            <a:r>
              <a:rPr lang="en-GB" dirty="0" err="1" smtClean="0"/>
              <a:t>producen</a:t>
            </a:r>
            <a:r>
              <a:rPr lang="en-GB" dirty="0" smtClean="0"/>
              <a:t>. Si </a:t>
            </a:r>
            <a:r>
              <a:rPr lang="en-GB" dirty="0" err="1" smtClean="0"/>
              <a:t>quemas</a:t>
            </a:r>
            <a:r>
              <a:rPr lang="en-GB" dirty="0" smtClean="0"/>
              <a:t> </a:t>
            </a:r>
            <a:r>
              <a:rPr lang="en-GB" dirty="0" err="1" smtClean="0"/>
              <a:t>cualquir</a:t>
            </a:r>
            <a:r>
              <a:rPr lang="en-GB" dirty="0" smtClean="0"/>
              <a:t> </a:t>
            </a:r>
            <a:r>
              <a:rPr lang="en-GB" dirty="0" err="1" smtClean="0"/>
              <a:t>materia</a:t>
            </a:r>
            <a:r>
              <a:rPr lang="en-GB" dirty="0" smtClean="0"/>
              <a:t> </a:t>
            </a:r>
            <a:r>
              <a:rPr lang="en-GB" dirty="0" err="1" smtClean="0"/>
              <a:t>orgánica</a:t>
            </a:r>
            <a:r>
              <a:rPr lang="en-GB" dirty="0" smtClean="0"/>
              <a:t>, </a:t>
            </a:r>
            <a:r>
              <a:rPr lang="en-GB" dirty="0" err="1" smtClean="0"/>
              <a:t>solamente</a:t>
            </a:r>
            <a:r>
              <a:rPr lang="en-GB" dirty="0" smtClean="0"/>
              <a:t> se </a:t>
            </a:r>
            <a:r>
              <a:rPr lang="en-GB" dirty="0" err="1" smtClean="0"/>
              <a:t>queda</a:t>
            </a:r>
            <a:r>
              <a:rPr lang="en-GB" dirty="0" smtClean="0"/>
              <a:t> el </a:t>
            </a:r>
            <a:r>
              <a:rPr lang="en-GB" dirty="0" err="1" smtClean="0"/>
              <a:t>carbono</a:t>
            </a:r>
            <a:r>
              <a:rPr lang="en-GB" dirty="0" smtClean="0"/>
              <a:t>.</a:t>
            </a:r>
            <a:endParaRPr lang="es-ES_tradnl" dirty="0"/>
          </a:p>
        </p:txBody>
      </p:sp>
      <p:pic>
        <p:nvPicPr>
          <p:cNvPr id="8" name="Picture 2" descr="https://askabiologist.asu.edu/sites/default/files/resources/articles/buildingblocks/13elementsgraph_55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7" y="3706329"/>
            <a:ext cx="4487181" cy="279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burned for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240" y="3939998"/>
            <a:ext cx="4572000" cy="232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9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40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2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Los ácidos nucleicos</a:t>
            </a: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sp>
        <p:nvSpPr>
          <p:cNvPr id="4" name="3 CuadroTexto"/>
          <p:cNvSpPr txBox="1"/>
          <p:nvPr/>
        </p:nvSpPr>
        <p:spPr>
          <a:xfrm>
            <a:off x="6112" y="1104998"/>
            <a:ext cx="88257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Los tipos de </a:t>
            </a:r>
            <a:r>
              <a:rPr lang="es-ES_tradnl" dirty="0" err="1" smtClean="0"/>
              <a:t>Acidos</a:t>
            </a:r>
            <a:r>
              <a:rPr lang="es-ES_tradnl" dirty="0" smtClean="0"/>
              <a:t> nucleicos son:</a:t>
            </a:r>
          </a:p>
          <a:p>
            <a:endParaRPr lang="es-ES_tradnl" dirty="0" smtClean="0"/>
          </a:p>
          <a:p>
            <a:r>
              <a:rPr lang="es-ES_tradnl" dirty="0" smtClean="0"/>
              <a:t>El A</a:t>
            </a:r>
            <a:r>
              <a:rPr lang="es-ES_tradnl" b="1" dirty="0" smtClean="0"/>
              <a:t>D</a:t>
            </a:r>
            <a:r>
              <a:rPr lang="es-ES_tradnl" dirty="0" smtClean="0"/>
              <a:t>N. </a:t>
            </a:r>
          </a:p>
          <a:p>
            <a:pPr marL="285750" indent="-285750">
              <a:buFontTx/>
              <a:buChar char="-"/>
            </a:pPr>
            <a:r>
              <a:rPr lang="es-ES_tradnl" dirty="0" smtClean="0"/>
              <a:t>Se encuentra solamente en el </a:t>
            </a:r>
            <a:r>
              <a:rPr lang="es-ES_tradnl" b="1" dirty="0" smtClean="0"/>
              <a:t>núcleo</a:t>
            </a:r>
          </a:p>
          <a:p>
            <a:pPr marL="285750" indent="-285750">
              <a:buFontTx/>
              <a:buChar char="-"/>
            </a:pPr>
            <a:r>
              <a:rPr lang="es-ES_tradnl" dirty="0" smtClean="0"/>
              <a:t>Forma parte de los </a:t>
            </a:r>
            <a:r>
              <a:rPr lang="es-ES_tradnl" b="1" dirty="0" err="1" smtClean="0"/>
              <a:t>chromosomas</a:t>
            </a:r>
            <a:endParaRPr lang="es-ES_tradnl" b="1" dirty="0" smtClean="0"/>
          </a:p>
          <a:p>
            <a:pPr marL="285750" indent="-285750">
              <a:buFontTx/>
              <a:buChar char="-"/>
            </a:pPr>
            <a:r>
              <a:rPr lang="es-ES_tradnl" dirty="0" smtClean="0"/>
              <a:t>Hay pequeñas cantidades en los cloroplastos y </a:t>
            </a:r>
            <a:r>
              <a:rPr lang="es-ES_tradnl" dirty="0" err="1" smtClean="0"/>
              <a:t>mitochondrias</a:t>
            </a:r>
            <a:r>
              <a:rPr lang="es-ES_tradnl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s-ES_tradnl" dirty="0" smtClean="0"/>
              <a:t>Su pentosa es siempre </a:t>
            </a:r>
            <a:r>
              <a:rPr lang="es-ES_tradnl" b="1" dirty="0" err="1" smtClean="0"/>
              <a:t>deoxiribosa</a:t>
            </a:r>
            <a:endParaRPr lang="es-ES_tradnl" b="1" dirty="0" smtClean="0"/>
          </a:p>
          <a:p>
            <a:pPr marL="285750" indent="-285750">
              <a:buFontTx/>
              <a:buChar char="-"/>
            </a:pPr>
            <a:r>
              <a:rPr lang="es-ES_tradnl" dirty="0" smtClean="0"/>
              <a:t>Sus bases nitrogenadas son adenina, citosina, guanina y</a:t>
            </a:r>
            <a:r>
              <a:rPr lang="es-ES_tradnl" b="1" dirty="0" smtClean="0"/>
              <a:t> timina.</a:t>
            </a:r>
          </a:p>
          <a:p>
            <a:pPr marL="285750" indent="-285750">
              <a:buFontTx/>
              <a:buChar char="-"/>
            </a:pPr>
            <a:endParaRPr lang="es-ES_tradnl" b="1" dirty="0" smtClean="0"/>
          </a:p>
          <a:p>
            <a:r>
              <a:rPr lang="es-ES_tradnl" dirty="0" smtClean="0"/>
              <a:t>El A</a:t>
            </a:r>
            <a:r>
              <a:rPr lang="es-ES_tradnl" b="1" dirty="0" smtClean="0"/>
              <a:t>R</a:t>
            </a:r>
            <a:r>
              <a:rPr lang="es-ES_tradnl" dirty="0" smtClean="0"/>
              <a:t>N</a:t>
            </a:r>
          </a:p>
          <a:p>
            <a:pPr marL="285750" indent="-285750">
              <a:buFontTx/>
              <a:buChar char="-"/>
            </a:pPr>
            <a:r>
              <a:rPr lang="es-ES_tradnl" dirty="0" smtClean="0"/>
              <a:t>Se encuentra en el núcleo y el citoplasma</a:t>
            </a:r>
          </a:p>
          <a:p>
            <a:r>
              <a:rPr lang="es-ES_tradnl" dirty="0" smtClean="0"/>
              <a:t>Existen diferentes tipos:</a:t>
            </a:r>
          </a:p>
          <a:p>
            <a:pPr marL="285750" indent="-285750">
              <a:buFontTx/>
              <a:buChar char="-"/>
            </a:pPr>
            <a:r>
              <a:rPr lang="es-ES_tradnl" dirty="0" smtClean="0"/>
              <a:t>ARN mensajero: ARN-</a:t>
            </a:r>
            <a:r>
              <a:rPr lang="es-ES_tradnl" b="1" dirty="0" smtClean="0"/>
              <a:t>m</a:t>
            </a:r>
            <a:r>
              <a:rPr lang="es-ES_tradnl" dirty="0" smtClean="0"/>
              <a:t> (lleva una copia del mensaje del gen del ADN fuera del núcleo)</a:t>
            </a:r>
          </a:p>
          <a:p>
            <a:pPr marL="285750" indent="-285750">
              <a:buFontTx/>
              <a:buChar char="-"/>
            </a:pPr>
            <a:r>
              <a:rPr lang="es-ES_tradnl" dirty="0" smtClean="0"/>
              <a:t>ARN ribosómico: ARN-</a:t>
            </a:r>
            <a:r>
              <a:rPr lang="es-ES_tradnl" b="1" dirty="0" smtClean="0"/>
              <a:t>r</a:t>
            </a:r>
            <a:r>
              <a:rPr lang="es-ES_tradnl" dirty="0" smtClean="0"/>
              <a:t> (se junta con el ARN-m y lee el mensaje del gen que se tiene que traducir a una proteína y la sintetiza) </a:t>
            </a:r>
          </a:p>
          <a:p>
            <a:pPr marL="285750" indent="-285750">
              <a:buFontTx/>
              <a:buChar char="-"/>
            </a:pPr>
            <a:r>
              <a:rPr lang="es-ES_tradnl" dirty="0" smtClean="0"/>
              <a:t>ARN de transferencia: ARN-</a:t>
            </a:r>
            <a:r>
              <a:rPr lang="es-ES_tradnl" b="1" dirty="0" smtClean="0"/>
              <a:t>t </a:t>
            </a:r>
            <a:r>
              <a:rPr lang="es-ES_tradnl" dirty="0" smtClean="0"/>
              <a:t>(transporta los aminoácidos al ribosoma para que éste les conecta para formar la proteína deseada)</a:t>
            </a:r>
          </a:p>
          <a:p>
            <a:pPr marL="285750" indent="-285750">
              <a:buFontTx/>
              <a:buChar char="-"/>
            </a:pPr>
            <a:r>
              <a:rPr lang="es-ES_tradnl" dirty="0" smtClean="0"/>
              <a:t>La pentosa es siempre Ribosa</a:t>
            </a:r>
          </a:p>
          <a:p>
            <a:pPr marL="285750" indent="-285750">
              <a:buFontTx/>
              <a:buChar char="-"/>
            </a:pPr>
            <a:r>
              <a:rPr lang="es-ES_tradnl" dirty="0" smtClean="0"/>
              <a:t>Sus bases nitrogenadas son: Adenina, citosina, guanina y </a:t>
            </a:r>
            <a:r>
              <a:rPr lang="es-ES_tradnl" b="1" dirty="0" smtClean="0"/>
              <a:t>uracilo</a:t>
            </a:r>
            <a:endParaRPr lang="es-ES_tradnl" b="1" dirty="0"/>
          </a:p>
        </p:txBody>
      </p:sp>
    </p:spTree>
    <p:extLst>
      <p:ext uri="{BB962C8B-B14F-4D97-AF65-F5344CB8AC3E}">
        <p14:creationId xmlns:p14="http://schemas.microsoft.com/office/powerpoint/2010/main" val="42405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41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2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Los ácidos nucleicos</a:t>
            </a: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pic>
        <p:nvPicPr>
          <p:cNvPr id="6" name="Picture 2" descr="Image result for diferencia arn ad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7" y="1005648"/>
            <a:ext cx="7134225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13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42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2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Los ácidos nucleicos</a:t>
            </a: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pic>
        <p:nvPicPr>
          <p:cNvPr id="7" name="Picture 2" descr="Image result for diferencia arn ad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419" y="1005648"/>
            <a:ext cx="3660481" cy="292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0" y="1137790"/>
            <a:ext cx="51714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La estructura del ADN</a:t>
            </a:r>
          </a:p>
          <a:p>
            <a:pPr marL="285750" indent="-285750">
              <a:buFontTx/>
              <a:buChar char="-"/>
            </a:pPr>
            <a:r>
              <a:rPr lang="es-ES_tradnl" dirty="0" smtClean="0"/>
              <a:t>Dos cadenas helicoidales de </a:t>
            </a:r>
            <a:r>
              <a:rPr lang="es-ES_tradnl" dirty="0" err="1" smtClean="0"/>
              <a:t>polinucleotidos</a:t>
            </a:r>
            <a:endParaRPr lang="es-ES_tradnl" dirty="0" smtClean="0"/>
          </a:p>
          <a:p>
            <a:pPr marL="285750" indent="-285750">
              <a:buFontTx/>
              <a:buChar char="-"/>
            </a:pPr>
            <a:r>
              <a:rPr lang="es-ES_tradnl" dirty="0" smtClean="0"/>
              <a:t>Las cadenas son anti paralelas</a:t>
            </a:r>
          </a:p>
          <a:p>
            <a:pPr marL="285750" indent="-285750">
              <a:buFontTx/>
              <a:buChar char="-"/>
            </a:pPr>
            <a:r>
              <a:rPr lang="es-ES_tradnl" dirty="0" smtClean="0"/>
              <a:t>Las bases se dirigen hacia en interior de las cadenas opuestas</a:t>
            </a:r>
          </a:p>
          <a:p>
            <a:pPr marL="285750" indent="-285750">
              <a:buFontTx/>
              <a:buChar char="-"/>
            </a:pPr>
            <a:r>
              <a:rPr lang="es-ES_tradnl" dirty="0" smtClean="0"/>
              <a:t>Los enlaces de hidrógeno entre las bases mantienen la estructura que se forman entre los pares.</a:t>
            </a:r>
          </a:p>
          <a:p>
            <a:pPr marL="285750" indent="-285750">
              <a:buFontTx/>
              <a:buChar char="-"/>
            </a:pPr>
            <a:r>
              <a:rPr lang="es-ES_tradnl" dirty="0" smtClean="0"/>
              <a:t>Las bases siempre se emparejan en pares</a:t>
            </a:r>
          </a:p>
        </p:txBody>
      </p:sp>
      <p:pic>
        <p:nvPicPr>
          <p:cNvPr id="7170" name="Picture 2" descr="Image result for dna bases pai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76" y="4725144"/>
            <a:ext cx="238125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dna bases pai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8" y="4482258"/>
            <a:ext cx="2638424" cy="218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7 Conector recto de flecha"/>
          <p:cNvCxnSpPr/>
          <p:nvPr/>
        </p:nvCxnSpPr>
        <p:spPr>
          <a:xfrm>
            <a:off x="1187624" y="4365104"/>
            <a:ext cx="438577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52693" y="4057327"/>
            <a:ext cx="2481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Dos enlaces de </a:t>
            </a:r>
            <a:r>
              <a:rPr lang="en-GB" sz="1400" dirty="0" err="1" smtClean="0"/>
              <a:t>hidrógeno</a:t>
            </a:r>
            <a:endParaRPr lang="en-GB" sz="1400" dirty="0"/>
          </a:p>
        </p:txBody>
      </p:sp>
      <p:cxnSp>
        <p:nvCxnSpPr>
          <p:cNvPr id="13" name="12 Conector recto de flecha"/>
          <p:cNvCxnSpPr/>
          <p:nvPr/>
        </p:nvCxnSpPr>
        <p:spPr>
          <a:xfrm>
            <a:off x="3700921" y="4365104"/>
            <a:ext cx="438577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2565990" y="4057327"/>
            <a:ext cx="2480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/>
              <a:t>Tres</a:t>
            </a:r>
            <a:r>
              <a:rPr lang="en-GB" sz="1400" dirty="0" smtClean="0"/>
              <a:t> enlaces de </a:t>
            </a:r>
            <a:r>
              <a:rPr lang="en-GB" sz="1400" dirty="0" err="1" smtClean="0"/>
              <a:t>hidrógeno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01404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43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2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Los ácidos nucleicos</a:t>
            </a: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pic>
        <p:nvPicPr>
          <p:cNvPr id="4" name="zwibgNGe4aY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824" y="1121766"/>
            <a:ext cx="9094304" cy="511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0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44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2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Los ácidos nucleicos</a:t>
            </a: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sp>
        <p:nvSpPr>
          <p:cNvPr id="3" name="2 CuadroTexto"/>
          <p:cNvSpPr txBox="1"/>
          <p:nvPr/>
        </p:nvSpPr>
        <p:spPr>
          <a:xfrm>
            <a:off x="0" y="1137790"/>
            <a:ext cx="8831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El ADN es portadora de la información hereditaria</a:t>
            </a:r>
          </a:p>
          <a:p>
            <a:endParaRPr lang="es-ES_tradnl" b="1" dirty="0"/>
          </a:p>
          <a:p>
            <a:pPr marL="285750" indent="-285750">
              <a:buFontTx/>
              <a:buChar char="-"/>
            </a:pPr>
            <a:r>
              <a:rPr lang="es-ES_tradnl" dirty="0" smtClean="0"/>
              <a:t>La información contenida en el ADN está </a:t>
            </a:r>
            <a:r>
              <a:rPr lang="es-ES_tradnl" b="1" dirty="0" smtClean="0"/>
              <a:t>codificada</a:t>
            </a:r>
            <a:r>
              <a:rPr lang="es-ES_tradnl" dirty="0" smtClean="0"/>
              <a:t> en forma de </a:t>
            </a:r>
            <a:r>
              <a:rPr lang="es-ES_tradnl" b="1" dirty="0" smtClean="0"/>
              <a:t>secuencias de bases</a:t>
            </a:r>
            <a:r>
              <a:rPr lang="es-ES_tradnl" dirty="0" smtClean="0"/>
              <a:t>. Si esta secuencia cambia la información del ADN también cambia.</a:t>
            </a:r>
          </a:p>
          <a:p>
            <a:pPr marL="285750" indent="-285750">
              <a:buFontTx/>
              <a:buChar char="-"/>
            </a:pPr>
            <a:r>
              <a:rPr lang="es-ES_tradnl" dirty="0" smtClean="0"/>
              <a:t>El ADN puede </a:t>
            </a:r>
            <a:r>
              <a:rPr lang="es-ES_tradnl" b="1" dirty="0" smtClean="0"/>
              <a:t>replicarse.</a:t>
            </a:r>
            <a:r>
              <a:rPr lang="es-ES_tradnl" dirty="0" smtClean="0"/>
              <a:t> Justo eso permita que se puede </a:t>
            </a:r>
            <a:r>
              <a:rPr lang="es-ES_tradnl" b="1" dirty="0" smtClean="0"/>
              <a:t>heredar </a:t>
            </a:r>
            <a:r>
              <a:rPr lang="es-ES_tradnl" dirty="0" smtClean="0"/>
              <a:t>la información genética</a:t>
            </a:r>
          </a:p>
          <a:p>
            <a:pPr marL="285750" indent="-285750">
              <a:buFontTx/>
              <a:buChar char="-"/>
            </a:pPr>
            <a:r>
              <a:rPr lang="es-ES_tradnl" dirty="0" smtClean="0"/>
              <a:t>La información del ADN se usa en las células para </a:t>
            </a:r>
            <a:r>
              <a:rPr lang="es-ES_tradnl" b="1" dirty="0" smtClean="0"/>
              <a:t>sintetizar proteínas.</a:t>
            </a:r>
          </a:p>
        </p:txBody>
      </p:sp>
      <p:pic>
        <p:nvPicPr>
          <p:cNvPr id="9218" name="Picture 2" descr="https://rbssbiology11ilos.wikispaces.com/file/view/codon_wheel.jpg/303524714/codon_whe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447" y="3664623"/>
            <a:ext cx="2736329" cy="273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humanbiology2011.files.wordpress.com/2011/11/primary-structure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476" y="4005064"/>
            <a:ext cx="2908950" cy="184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10 Conector recto de flecha"/>
          <p:cNvCxnSpPr/>
          <p:nvPr/>
        </p:nvCxnSpPr>
        <p:spPr>
          <a:xfrm>
            <a:off x="5783899" y="4971874"/>
            <a:ext cx="438577" cy="47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Image result for rna sequen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112"/>
            <a:ext cx="2828496" cy="179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8 Conector recto de flecha"/>
          <p:cNvCxnSpPr/>
          <p:nvPr/>
        </p:nvCxnSpPr>
        <p:spPr>
          <a:xfrm>
            <a:off x="2609208" y="4922566"/>
            <a:ext cx="438577" cy="47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74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45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2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Los ácidos nucleicos</a:t>
            </a: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sp>
        <p:nvSpPr>
          <p:cNvPr id="3" name="2 CuadroTexto"/>
          <p:cNvSpPr txBox="1"/>
          <p:nvPr/>
        </p:nvSpPr>
        <p:spPr>
          <a:xfrm>
            <a:off x="0" y="1137790"/>
            <a:ext cx="8831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ACTIVIDAD PARA CASA</a:t>
            </a:r>
            <a:endParaRPr lang="es-ES_tradnl" b="1" dirty="0" smtClean="0"/>
          </a:p>
          <a:p>
            <a:pPr algn="ctr"/>
            <a:endParaRPr lang="es-ES_tradnl" dirty="0">
              <a:solidFill>
                <a:schemeClr val="accent1"/>
              </a:solidFill>
            </a:endParaRPr>
          </a:p>
          <a:p>
            <a:pPr algn="ctr"/>
            <a:r>
              <a:rPr lang="es-ES_tradnl" dirty="0" smtClean="0">
                <a:solidFill>
                  <a:schemeClr val="accent1"/>
                </a:solidFill>
              </a:rPr>
              <a:t>Haz una tabla en la carpeta en DRIVE compartida donde </a:t>
            </a:r>
            <a:r>
              <a:rPr lang="es-ES_tradnl" dirty="0" smtClean="0">
                <a:solidFill>
                  <a:schemeClr val="accent1"/>
                </a:solidFill>
              </a:rPr>
              <a:t>resumes, en tus </a:t>
            </a:r>
            <a:r>
              <a:rPr lang="es-ES_tradnl" dirty="0" err="1" smtClean="0">
                <a:solidFill>
                  <a:schemeClr val="accent1"/>
                </a:solidFill>
              </a:rPr>
              <a:t>paabras</a:t>
            </a:r>
            <a:r>
              <a:rPr lang="es-ES_tradnl" dirty="0" smtClean="0">
                <a:solidFill>
                  <a:schemeClr val="accent1"/>
                </a:solidFill>
              </a:rPr>
              <a:t>, </a:t>
            </a:r>
            <a:r>
              <a:rPr lang="es-ES_tradnl" dirty="0" smtClean="0">
                <a:solidFill>
                  <a:schemeClr val="accent1"/>
                </a:solidFill>
              </a:rPr>
              <a:t>las características de ADN y ARN que hemos visto hasta ahora.</a:t>
            </a:r>
          </a:p>
          <a:p>
            <a:endParaRPr lang="es-ES_tradnl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61" y="2348880"/>
            <a:ext cx="3768477" cy="410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54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9779" y="3933056"/>
            <a:ext cx="3313355" cy="1702160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Tema</a:t>
            </a:r>
            <a:r>
              <a:rPr lang="en-GB" dirty="0" smtClean="0"/>
              <a:t> 1</a:t>
            </a:r>
            <a:br>
              <a:rPr lang="en-GB" dirty="0" smtClean="0"/>
            </a:br>
            <a:r>
              <a:rPr lang="en-GB" sz="3100" dirty="0" smtClean="0">
                <a:solidFill>
                  <a:schemeClr val="bg1">
                    <a:lumMod val="75000"/>
                  </a:schemeClr>
                </a:solidFill>
              </a:rPr>
              <a:t>La </a:t>
            </a:r>
            <a:r>
              <a:rPr lang="en-GB" sz="3100" dirty="0" err="1" smtClean="0">
                <a:solidFill>
                  <a:schemeClr val="bg1">
                    <a:lumMod val="75000"/>
                  </a:schemeClr>
                </a:solidFill>
              </a:rPr>
              <a:t>naturaleza</a:t>
            </a:r>
            <a:r>
              <a:rPr lang="en-GB" sz="31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3100" dirty="0" err="1" smtClean="0">
                <a:solidFill>
                  <a:schemeClr val="bg1">
                    <a:lumMod val="75000"/>
                  </a:schemeClr>
                </a:solidFill>
              </a:rPr>
              <a:t>básica</a:t>
            </a:r>
            <a:r>
              <a:rPr lang="en-GB" sz="3100" dirty="0" smtClean="0">
                <a:solidFill>
                  <a:schemeClr val="bg1">
                    <a:lumMod val="75000"/>
                  </a:schemeClr>
                </a:solidFill>
              </a:rPr>
              <a:t> de la </a:t>
            </a:r>
            <a:r>
              <a:rPr lang="en-GB" sz="3100" dirty="0" err="1" smtClean="0">
                <a:solidFill>
                  <a:schemeClr val="bg1">
                    <a:lumMod val="75000"/>
                  </a:schemeClr>
                </a:solidFill>
              </a:rPr>
              <a:t>vida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Los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compuestos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orgánicos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0"/>
            <a:ext cx="2876550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506" y="2400246"/>
            <a:ext cx="3655902" cy="384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588506" y="5733256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sp>
        <p:nvSpPr>
          <p:cNvPr id="6" name="5 Rectángulo"/>
          <p:cNvSpPr/>
          <p:nvPr/>
        </p:nvSpPr>
        <p:spPr>
          <a:xfrm>
            <a:off x="4588506" y="0"/>
            <a:ext cx="3655902" cy="2276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593" y="116632"/>
            <a:ext cx="2360816" cy="260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3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3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El carbono</a:t>
            </a: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pic>
        <p:nvPicPr>
          <p:cNvPr id="2050" name="Picture 2" descr="Image result for diamond carbon stru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47" y="1388368"/>
            <a:ext cx="8696705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20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3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El carbono</a:t>
            </a: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sp>
        <p:nvSpPr>
          <p:cNvPr id="6" name="5 Rectángulo"/>
          <p:cNvSpPr/>
          <p:nvPr/>
        </p:nvSpPr>
        <p:spPr>
          <a:xfrm>
            <a:off x="293472" y="1412776"/>
            <a:ext cx="85384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smtClean="0"/>
              <a:t>El átomo de carbono posee cuatro electrones en su capa más externa (grupo 4 (14) de la tabla periódica). Esto le permita hacer 4 enlaces covalentes y puede formar un tetraedro. </a:t>
            </a:r>
            <a:endParaRPr lang="es-ES_tradnl" dirty="0"/>
          </a:p>
        </p:txBody>
      </p:sp>
      <p:pic>
        <p:nvPicPr>
          <p:cNvPr id="3074" name="Picture 2" descr="Image result for carbon tetraed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72" y="2924944"/>
            <a:ext cx="3198408" cy="336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3779912" y="2389048"/>
            <a:ext cx="49380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smtClean="0"/>
              <a:t>Los enlaces puedes ser sencillos, dobles y triples y enlazar un átomo de carbono con otro o elementos diferentes.</a:t>
            </a:r>
            <a:endParaRPr lang="es-ES_tradnl" dirty="0"/>
          </a:p>
        </p:txBody>
      </p:sp>
      <p:pic>
        <p:nvPicPr>
          <p:cNvPr id="3076" name="Picture 4" descr="Image result for carbon biomolecu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73016"/>
            <a:ext cx="28575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13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89337"/>
            <a:ext cx="8519800" cy="1323439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Cómo reconocer algunos grupos funcionales</a:t>
            </a: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sp>
        <p:nvSpPr>
          <p:cNvPr id="6" name="5 Rectángulo"/>
          <p:cNvSpPr/>
          <p:nvPr/>
        </p:nvSpPr>
        <p:spPr>
          <a:xfrm>
            <a:off x="293472" y="1412776"/>
            <a:ext cx="8538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smtClean="0"/>
              <a:t>Los grupos funcionales son grupos de átomos que forman parte de una molécula más grande y tienen propiedades particulares (forma, polaridad, reactividad, solubilidad etc.) Los mismos grupos funcionales puedes formar parte de moléculas diferentes. </a:t>
            </a:r>
            <a:endParaRPr lang="es-ES_tradnl" dirty="0"/>
          </a:p>
        </p:txBody>
      </p:sp>
      <p:sp>
        <p:nvSpPr>
          <p:cNvPr id="8" name="7 Rectángulo"/>
          <p:cNvSpPr/>
          <p:nvPr/>
        </p:nvSpPr>
        <p:spPr>
          <a:xfrm>
            <a:off x="293472" y="3035379"/>
            <a:ext cx="85384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smtClean="0"/>
              <a:t>Existen unas pautas muy sencillas para recordar los grupos funcionales, en las siguientes diapositivas las repasamos.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93406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8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8616" y="-5363888"/>
            <a:ext cx="6150444" cy="434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02" y="476670"/>
            <a:ext cx="8967455" cy="607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47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thinking animated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44313"/>
            <a:ext cx="482453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9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2100" y="397113"/>
            <a:ext cx="8519800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Actividad</a:t>
            </a: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Biology 11º SFP - Mark Polko</a:t>
            </a:r>
            <a:endParaRPr lang="en-US" dirty="0"/>
          </a:p>
        </p:txBody>
      </p:sp>
      <p:sp>
        <p:nvSpPr>
          <p:cNvPr id="6" name="5 Rectángulo"/>
          <p:cNvSpPr/>
          <p:nvPr/>
        </p:nvSpPr>
        <p:spPr>
          <a:xfrm>
            <a:off x="293472" y="1412776"/>
            <a:ext cx="85384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smtClean="0"/>
              <a:t>En tu documento de actividades de biología, añade 3 ejemplos diferentes al del libro de los grupos funcionales, ordénalos por grupo y añade una imagen de su molécula. 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956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plate MP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38769</TotalTime>
  <Words>2318</Words>
  <Application>Microsoft Office PowerPoint</Application>
  <PresentationFormat>Presentación en pantalla (4:3)</PresentationFormat>
  <Paragraphs>461</Paragraphs>
  <Slides>46</Slides>
  <Notes>46</Notes>
  <HiddenSlides>0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47" baseType="lpstr">
      <vt:lpstr>Template MP</vt:lpstr>
      <vt:lpstr>Tema 1 La naturaleza básica de la vida  Los compuestos orgánicos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Tema 1 La naturaleza básica de la vida  Los compuestos orgánicos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</dc:title>
  <dc:creator>Mark Polko</dc:creator>
  <cp:lastModifiedBy>Mark Polko</cp:lastModifiedBy>
  <cp:revision>251</cp:revision>
  <dcterms:created xsi:type="dcterms:W3CDTF">2013-08-21T17:54:09Z</dcterms:created>
  <dcterms:modified xsi:type="dcterms:W3CDTF">2016-11-03T13:05:10Z</dcterms:modified>
</cp:coreProperties>
</file>