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4"/>
  </p:notesMasterIdLst>
  <p:sldIdLst>
    <p:sldId id="284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83" r:id="rId10"/>
    <p:sldId id="272" r:id="rId11"/>
    <p:sldId id="268" r:id="rId12"/>
    <p:sldId id="28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13A7AB5-DDBA-4BF5-88E2-40D5E323085C}" type="datetime1">
              <a:rPr lang="en-US" smtClean="0"/>
              <a:t>9/15/2015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078-27ED-4AFB-A077-8DA64E9CD858}" type="datetime1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147D-D2C2-46C2-8C06-ED1BF42AFE3B}" type="datetime1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E38-4B4D-410D-A744-773C45947DD4}" type="datetime1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B47-4C01-4B26-8E89-E91EED4813E5}" type="datetime1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7DAC-EC36-4F41-83DE-810A83B77FD7}" type="datetime1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24C-99C7-4F2D-A9A0-B578BF661AAE}" type="datetime1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B4BD-ADB9-4B2C-B39B-318F0B9DE57F}" type="datetime1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795C-9EEA-4606-8B14-A0104688D030}" type="datetime1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7DE7-CFDF-41B4-996A-28302FD30780}" type="datetime1">
              <a:rPr lang="en-US" smtClean="0"/>
              <a:t>9/15/2015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1BC-6212-4943-9008-577AAB9359F8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6CA59AD-16D5-483D-B90A-33452FA1B5AB}" type="datetime1">
              <a:rPr lang="en-US" smtClean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sminfo.prenhall.com/science/BiologyArchive/lectureanimations/closerlook/cellsurfac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var/sciencelearn/storage/images/contexts/sporting-edge/sci-media/images/magnified-view-of-cardiac-muscle/14407-1-eng-NZ/Magnified-view-of-cardiac-muscle_full_size_landscape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Topic</a:t>
            </a:r>
            <a:r>
              <a:rPr lang="en-GB" dirty="0"/>
              <a:t> </a:t>
            </a:r>
            <a:r>
              <a:rPr lang="en-GB" dirty="0" smtClean="0"/>
              <a:t>1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933056"/>
            <a:ext cx="3309803" cy="1260629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 </a:t>
            </a:r>
          </a:p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Calculate magnifications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</a:t>
            </a:r>
            <a:r>
              <a:rPr lang="en-US" dirty="0" err="1" smtClean="0"/>
              <a:t>Polko</a:t>
            </a:r>
            <a:endParaRPr lang="en-US"/>
          </a:p>
        </p:txBody>
      </p:sp>
      <p:pic>
        <p:nvPicPr>
          <p:cNvPr id="1026" name="Picture 2" descr="D:\2015-2016\Y11 Bio\Classes\Topic 1-Cells\cell-division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6004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06" y="2400246"/>
            <a:ext cx="3655902" cy="3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71600" y="620688"/>
            <a:ext cx="734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Check out this animation to understand the concept a bit better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99058" y="29249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hlinkClick r:id="rId2"/>
              </a:rPr>
              <a:t>LINK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17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520" y="266402"/>
            <a:ext cx="741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Ways of dealing with volume surface area ratios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Increasing the surface area </a:t>
            </a:r>
            <a:r>
              <a:rPr lang="en-GB" dirty="0" smtClean="0"/>
              <a:t>is the best way to facilitate a proper diffusion of substances through the cell membrane. Cells do that by: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7059"/>
            <a:ext cx="3517423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023" y="1988840"/>
            <a:ext cx="3588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Having protruding extensions</a:t>
            </a:r>
          </a:p>
          <a:p>
            <a:r>
              <a:rPr lang="en-GB" dirty="0"/>
              <a:t>For example the epithelium of the gut </a:t>
            </a:r>
            <a:r>
              <a:rPr lang="en-GB" dirty="0" smtClean="0"/>
              <a:t>has small extensions to </a:t>
            </a:r>
            <a:r>
              <a:rPr lang="en-GB" dirty="0"/>
              <a:t>increase the surface area and facilitate the absorption of substances in the blood.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Flattening the cells</a:t>
            </a:r>
            <a:r>
              <a:rPr lang="en-GB" b="1" dirty="0" smtClean="0"/>
              <a:t>.</a:t>
            </a:r>
          </a:p>
          <a:p>
            <a:r>
              <a:rPr lang="en-GB" dirty="0" smtClean="0"/>
              <a:t>This makes the diffusion distance much smaller, like the muscle cells on the image.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300192" y="6206692"/>
            <a:ext cx="254597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Link to image</a:t>
            </a:r>
            <a:endParaRPr lang="en-GB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 descr="Magnified view of cardiac muscle showing branching striations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4047"/>
            <a:ext cx="3517423" cy="234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635896" y="3068960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43808" y="4992527"/>
            <a:ext cx="2088232" cy="428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3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Topic</a:t>
            </a:r>
            <a:r>
              <a:rPr lang="en-GB" dirty="0"/>
              <a:t> </a:t>
            </a:r>
            <a:r>
              <a:rPr lang="en-GB" dirty="0" smtClean="0"/>
              <a:t>1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3933056"/>
            <a:ext cx="3309803" cy="1260629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 </a:t>
            </a:r>
          </a:p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Calculate magnifications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</a:t>
            </a:r>
            <a:r>
              <a:rPr lang="en-US" dirty="0" err="1" smtClean="0"/>
              <a:t>Polko</a:t>
            </a:r>
            <a:endParaRPr lang="en-US"/>
          </a:p>
        </p:txBody>
      </p:sp>
      <p:pic>
        <p:nvPicPr>
          <p:cNvPr id="1026" name="Picture 2" descr="D:\2015-2016\Y11 Bio\Classes\Topic 1-Cells\cell-division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6004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06" y="2400246"/>
            <a:ext cx="3655902" cy="3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0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3568" y="833909"/>
            <a:ext cx="7776864" cy="494690"/>
            <a:chOff x="0" y="1763844"/>
            <a:chExt cx="7776864" cy="49469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763844"/>
              <a:ext cx="7776864" cy="4946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4149" y="1787993"/>
              <a:ext cx="7728566" cy="44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2.1.4 	Compare the relative sizes of molecules, cell membranes thickness, 	viruses, bacteria, organelles and cells, using the appropriate SI unit.</a:t>
              </a:r>
              <a:endParaRPr lang="en-GB" sz="16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7717" y="114388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Cells and sizes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717" y="1484784"/>
            <a:ext cx="7752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we talk about cells we need to use units probably unfamiliar to you because of their, and especially their organelles’, extremely small sizes.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7717" y="2408114"/>
            <a:ext cx="602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know, a millimetre is a thousand of a meter, so </a:t>
            </a:r>
            <a:r>
              <a:rPr lang="en-GB" b="1" dirty="0" smtClean="0"/>
              <a:t>1 m=1000 mm</a:t>
            </a:r>
          </a:p>
          <a:p>
            <a:r>
              <a:rPr lang="en-GB" dirty="0" smtClean="0"/>
              <a:t>When we refer to cell and organelle sizes we use micrometres (µm)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40" y="2507704"/>
            <a:ext cx="1800200" cy="834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µ is called ‘Micro sign’ in Office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267744" y="3248109"/>
            <a:ext cx="252028" cy="3231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519772" y="3285279"/>
            <a:ext cx="4068452" cy="56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7717" y="3789039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millimetre (</a:t>
            </a:r>
            <a:r>
              <a:rPr lang="en-GB" b="1" dirty="0" smtClean="0"/>
              <a:t>mm</a:t>
            </a:r>
            <a:r>
              <a:rPr lang="en-GB" dirty="0" smtClean="0"/>
              <a:t>) = 1000 micrometres (</a:t>
            </a:r>
            <a:r>
              <a:rPr lang="en-GB" b="1" dirty="0" smtClean="0"/>
              <a:t>µm</a:t>
            </a:r>
            <a:r>
              <a:rPr lang="en-GB" dirty="0" smtClean="0"/>
              <a:t>)</a:t>
            </a:r>
          </a:p>
          <a:p>
            <a:r>
              <a:rPr lang="en-GB" dirty="0" smtClean="0"/>
              <a:t>1 micrometre (</a:t>
            </a:r>
            <a:r>
              <a:rPr lang="en-GB" b="1" dirty="0" smtClean="0"/>
              <a:t>µm</a:t>
            </a:r>
            <a:r>
              <a:rPr lang="en-GB" dirty="0" smtClean="0"/>
              <a:t>) = 1000 nanometres (</a:t>
            </a:r>
            <a:r>
              <a:rPr lang="en-GB" b="1" dirty="0" smtClean="0"/>
              <a:t>nm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07717" y="4581128"/>
            <a:ext cx="46955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Most </a:t>
            </a:r>
            <a:r>
              <a:rPr lang="en-GB" b="1" dirty="0" smtClean="0"/>
              <a:t>cells</a:t>
            </a:r>
            <a:r>
              <a:rPr lang="en-GB" dirty="0" smtClean="0"/>
              <a:t> are up to </a:t>
            </a:r>
            <a:r>
              <a:rPr lang="en-GB" b="1" dirty="0" smtClean="0"/>
              <a:t>100 micrometres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Organelles</a:t>
            </a:r>
            <a:r>
              <a:rPr lang="en-GB" dirty="0" smtClean="0"/>
              <a:t> are up to </a:t>
            </a:r>
            <a:r>
              <a:rPr lang="en-GB" b="1" dirty="0" smtClean="0"/>
              <a:t>10 micrometres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Bacteria </a:t>
            </a:r>
            <a:r>
              <a:rPr lang="en-GB" dirty="0" smtClean="0"/>
              <a:t>are up to </a:t>
            </a:r>
            <a:r>
              <a:rPr lang="en-GB" b="1" dirty="0" smtClean="0"/>
              <a:t>1 micrometre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Viruses</a:t>
            </a:r>
            <a:r>
              <a:rPr lang="en-GB" dirty="0" smtClean="0"/>
              <a:t> are up to </a:t>
            </a:r>
            <a:r>
              <a:rPr lang="en-GB" b="1" dirty="0" smtClean="0"/>
              <a:t>100 nanometres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Membranes</a:t>
            </a:r>
            <a:r>
              <a:rPr lang="en-GB" dirty="0" smtClean="0"/>
              <a:t> are </a:t>
            </a:r>
            <a:r>
              <a:rPr lang="en-GB" b="1" dirty="0" smtClean="0"/>
              <a:t>10 nanometres </a:t>
            </a:r>
            <a:r>
              <a:rPr lang="en-GB" dirty="0" smtClean="0"/>
              <a:t>thick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Molecules</a:t>
            </a:r>
            <a:r>
              <a:rPr lang="en-GB" dirty="0" smtClean="0"/>
              <a:t> are near </a:t>
            </a:r>
            <a:r>
              <a:rPr lang="en-GB" b="1" dirty="0" smtClean="0"/>
              <a:t>1 nanometre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0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9" grpId="0" uiExpand="1" build="p"/>
      <p:bldP spid="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23115"/>
            <a:ext cx="8018038" cy="488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399895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Some examples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8011" y="260648"/>
            <a:ext cx="7776864" cy="524123"/>
            <a:chOff x="0" y="2402234"/>
            <a:chExt cx="7776864" cy="524123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2402234"/>
              <a:ext cx="7776864" cy="52412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5586" y="2427820"/>
              <a:ext cx="7725692" cy="4729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2.1.5 	Calculate the linear magnification drawings and the actual size of 	specimens in images of known magnification.</a:t>
              </a:r>
              <a:endParaRPr lang="en-GB" sz="1600" kern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3598" y="1052736"/>
            <a:ext cx="7751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Diagrams and photographs can be shown larger or smaller than reality. To indicate the real size of the object</a:t>
            </a:r>
            <a:r>
              <a:rPr lang="en-GB" b="1" dirty="0" smtClean="0"/>
              <a:t>, the magnification </a:t>
            </a:r>
            <a:r>
              <a:rPr lang="en-GB" dirty="0" smtClean="0"/>
              <a:t>can be indicated next to the diagram or </a:t>
            </a:r>
            <a:r>
              <a:rPr lang="en-GB" dirty="0"/>
              <a:t>p</a:t>
            </a:r>
            <a:r>
              <a:rPr lang="en-GB" dirty="0" smtClean="0"/>
              <a:t>icture or </a:t>
            </a:r>
            <a:r>
              <a:rPr lang="en-GB" b="1" dirty="0" smtClean="0"/>
              <a:t>a scale bar </a:t>
            </a:r>
            <a:r>
              <a:rPr lang="en-GB" dirty="0" smtClean="0"/>
              <a:t>can be given.</a:t>
            </a:r>
            <a:endParaRPr lang="en-GB" dirty="0"/>
          </a:p>
        </p:txBody>
      </p:sp>
      <p:pic>
        <p:nvPicPr>
          <p:cNvPr id="1027" name="Picture 3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90" y="2386494"/>
            <a:ext cx="1110725" cy="10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24" y="1991362"/>
            <a:ext cx="1798638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3317053" y="2061103"/>
            <a:ext cx="2277602" cy="382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69453" y="3439473"/>
            <a:ext cx="1411074" cy="172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28399" y="2676002"/>
            <a:ext cx="1322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Magnification 2x</a:t>
            </a:r>
            <a:endParaRPr lang="en-GB" sz="11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26" y="3789039"/>
            <a:ext cx="2165267" cy="28178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8323" y="3971003"/>
            <a:ext cx="404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The size of the bar is 10µm, so 10x10</a:t>
            </a:r>
            <a:r>
              <a:rPr lang="en-GB" sz="1600" baseline="30000" dirty="0" smtClean="0"/>
              <a:t>-6</a:t>
            </a:r>
            <a:r>
              <a:rPr lang="en-GB" sz="1600" dirty="0" smtClean="0"/>
              <a:t>m.</a:t>
            </a:r>
          </a:p>
          <a:p>
            <a:endParaRPr lang="en-GB" sz="1600" dirty="0" smtClean="0"/>
          </a:p>
          <a:p>
            <a:r>
              <a:rPr lang="en-GB" sz="1600" dirty="0" smtClean="0"/>
              <a:t>How large is the cell?</a:t>
            </a:r>
            <a:endParaRPr lang="en-GB" sz="1600" dirty="0"/>
          </a:p>
        </p:txBody>
      </p:sp>
      <p:sp>
        <p:nvSpPr>
          <p:cNvPr id="23" name="Oval 22"/>
          <p:cNvSpPr/>
          <p:nvPr/>
        </p:nvSpPr>
        <p:spPr>
          <a:xfrm>
            <a:off x="5588700" y="3971003"/>
            <a:ext cx="787645" cy="1692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5134475" y="4055642"/>
            <a:ext cx="454225" cy="8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3465" y="106819"/>
            <a:ext cx="5418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Calculating the magnification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39" y="980728"/>
            <a:ext cx="436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calculate the magnification used to establish the image on the right you need to apply a very simple formula;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3465" y="2210451"/>
                <a:ext cx="4375493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</a:rPr>
                        <m:t>𝑀𝑎𝑔𝑛𝑖𝑓𝑖𝑐𝑎𝑡𝑖𝑜𝑛</m:t>
                      </m:r>
                      <m:r>
                        <a:rPr lang="es-ES_trad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_tradnl" b="0" i="1" smtClean="0">
                              <a:latin typeface="Cambria Math"/>
                            </a:rPr>
                            <m:t>𝑀𝑒𝑎𝑠𝑢𝑟𝑒𝑑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𝑠𝑖𝑧𝑒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𝑟𝑢𝑙𝑒𝑟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S_tradnl" b="0" i="1" smtClean="0">
                              <a:latin typeface="Cambria Math"/>
                            </a:rPr>
                            <m:t>𝑅𝑒𝑎𝑙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𝑠𝑖𝑧𝑒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𝑠𝑐𝑎𝑙𝑒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𝑏𝑎𝑟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_tradnl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5" y="2210451"/>
                <a:ext cx="4375493" cy="6690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57" y="980728"/>
            <a:ext cx="4345043" cy="36378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812360" y="4221088"/>
            <a:ext cx="133164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2360" y="479715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14268" y="499379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µm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3465" y="3140968"/>
            <a:ext cx="437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real size </a:t>
            </a:r>
            <a:r>
              <a:rPr lang="en-GB" dirty="0" smtClean="0"/>
              <a:t>of the scale bar is </a:t>
            </a:r>
            <a:r>
              <a:rPr lang="en-GB" b="1" dirty="0" smtClean="0"/>
              <a:t>10 µm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measured size </a:t>
            </a:r>
            <a:r>
              <a:rPr lang="en-GB" dirty="0" smtClean="0"/>
              <a:t>with a ruler would be </a:t>
            </a:r>
            <a:r>
              <a:rPr lang="en-GB" b="1" dirty="0" smtClean="0"/>
              <a:t>20 mm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0139" y="4797152"/>
                <a:ext cx="5283404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sz="2800" b="0" i="1" smtClean="0">
                        <a:latin typeface="Cambria Math"/>
                      </a:rPr>
                      <m:t>𝑀𝑎𝑔𝑛𝑖𝑓𝑖𝑐𝑎𝑡𝑖𝑜𝑛</m:t>
                    </m:r>
                    <m:r>
                      <a:rPr lang="es-ES_tradnl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_tradnl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_tradnl" sz="2800" b="0" i="1" smtClean="0">
                            <a:latin typeface="Cambria Math"/>
                          </a:rPr>
                          <m:t>20000</m:t>
                        </m:r>
                      </m:num>
                      <m:den>
                        <m:r>
                          <a:rPr lang="es-ES_tradnl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s-ES_tradnl" sz="2800" b="0" dirty="0" smtClean="0"/>
                  <a:t>= </a:t>
                </a:r>
                <a:r>
                  <a:rPr lang="es-ES_tradnl" sz="28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2000x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9" y="4797152"/>
                <a:ext cx="5283404" cy="704295"/>
              </a:xfrm>
              <a:prstGeom prst="rect">
                <a:avLst/>
              </a:prstGeom>
              <a:blipFill rotWithShape="1">
                <a:blip r:embed="rId4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11022E-16 L 0.046 0.04001 C 0.05573 0.04903 0.07014 0.05389 0.08507 0.05389 C 0.10225 0.05389 0.11597 0.04903 0.12569 0.04001 L 0.17187 1.11022E-16 " pathEditMode="relative" rAng="0" ptsTypes="FffFF">
                                      <p:cBhvr>
                                        <p:cTn id="54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 animBg="1"/>
      <p:bldP spid="14" grpId="0"/>
      <p:bldP spid="16" grpId="0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33265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Off course you use the same procedure to calculate </a:t>
            </a:r>
            <a:r>
              <a:rPr lang="en-GB" b="1" dirty="0" smtClean="0"/>
              <a:t>the size of organelles</a:t>
            </a:r>
            <a:r>
              <a:rPr lang="en-GB" dirty="0" smtClean="0"/>
              <a:t> you observe on the image.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57" y="980728"/>
            <a:ext cx="4345043" cy="3637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812360" y="4221088"/>
            <a:ext cx="133164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12360" y="479715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4268" y="499379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µm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6721" y="3793470"/>
            <a:ext cx="4652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So real size: 	= 14 mm or 14000 µm</a:t>
            </a:r>
            <a:endParaRPr lang="en-GB" sz="2000" dirty="0"/>
          </a:p>
          <a:p>
            <a:r>
              <a:rPr lang="en-GB" sz="2000" dirty="0" smtClean="0"/>
              <a:t>		= 14000 µm/2000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= </a:t>
            </a:r>
            <a:r>
              <a:rPr lang="en-GB" sz="2000" b="1" dirty="0" smtClean="0">
                <a:solidFill>
                  <a:srgbClr val="FF0000"/>
                </a:solidFill>
              </a:rPr>
              <a:t>7 </a:t>
            </a:r>
            <a:r>
              <a:rPr lang="en-GB" sz="2000" b="1" dirty="0">
                <a:solidFill>
                  <a:srgbClr val="FF0000"/>
                </a:solidFill>
              </a:rPr>
              <a:t>µm</a:t>
            </a:r>
          </a:p>
          <a:p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64077" y="147897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want to calculate </a:t>
            </a:r>
            <a:r>
              <a:rPr lang="en-GB" b="1" dirty="0" smtClean="0"/>
              <a:t>the size of the nucleus </a:t>
            </a:r>
            <a:r>
              <a:rPr lang="en-GB" dirty="0" smtClean="0"/>
              <a:t>of the liver cell you see on the image, you use the same magnification you just calculated.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012160" y="2492896"/>
            <a:ext cx="1080120" cy="10226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63688" y="1988840"/>
            <a:ext cx="41764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  <p:bldP spid="3" grpId="0"/>
      <p:bldP spid="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27584" y="188640"/>
            <a:ext cx="7776864" cy="524123"/>
            <a:chOff x="0" y="2940757"/>
            <a:chExt cx="7776864" cy="524123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940757"/>
              <a:ext cx="7776864" cy="52412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5586" y="2966343"/>
              <a:ext cx="7725692" cy="4729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2.1.6 	Explain the importance of the surface area to volume ratio as a 	factor of limiting cell size.</a:t>
              </a:r>
              <a:endParaRPr lang="en-GB" sz="16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7584" y="963929"/>
            <a:ext cx="772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size of a cell </a:t>
            </a:r>
            <a:r>
              <a:rPr lang="en-GB" b="1" dirty="0" smtClean="0"/>
              <a:t>is limited </a:t>
            </a:r>
            <a:r>
              <a:rPr lang="en-GB" dirty="0" smtClean="0"/>
              <a:t>by its need to exchange materials with its environment. If a cell becomes too large, </a:t>
            </a:r>
            <a:r>
              <a:rPr lang="en-GB" dirty="0"/>
              <a:t>i</a:t>
            </a:r>
            <a:r>
              <a:rPr lang="en-GB" dirty="0" smtClean="0"/>
              <a:t>ts </a:t>
            </a:r>
            <a:r>
              <a:rPr lang="en-GB" b="1" dirty="0" smtClean="0"/>
              <a:t>diffusion distance </a:t>
            </a:r>
            <a:r>
              <a:rPr lang="en-GB" dirty="0" smtClean="0"/>
              <a:t>becomes too long to be efficient and its </a:t>
            </a:r>
            <a:r>
              <a:rPr lang="en-GB" b="1" dirty="0" smtClean="0"/>
              <a:t>surface to volume ratio </a:t>
            </a:r>
            <a:r>
              <a:rPr lang="en-GB" dirty="0" smtClean="0"/>
              <a:t>becomes too small to allow the necessary exchange.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58" y="2628503"/>
            <a:ext cx="6851548" cy="3597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33" y="2194991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surface area is </a:t>
            </a:r>
            <a:r>
              <a:rPr lang="en-GB" sz="1400" b="1" dirty="0" smtClean="0"/>
              <a:t>larger</a:t>
            </a:r>
            <a:r>
              <a:rPr lang="en-GB" sz="1400" dirty="0" smtClean="0"/>
              <a:t> than the volume.</a:t>
            </a:r>
          </a:p>
          <a:p>
            <a:r>
              <a:rPr lang="en-GB" sz="1400" dirty="0" smtClean="0"/>
              <a:t>Surface to volume ratio = </a:t>
            </a:r>
            <a:r>
              <a:rPr lang="en-GB" sz="1400" b="1" dirty="0" smtClean="0">
                <a:solidFill>
                  <a:srgbClr val="FF0000"/>
                </a:solidFill>
              </a:rPr>
              <a:t>6:1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194990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surface are is </a:t>
            </a:r>
            <a:r>
              <a:rPr lang="en-GB" sz="1400" b="1" dirty="0" smtClean="0"/>
              <a:t>smaller</a:t>
            </a:r>
            <a:r>
              <a:rPr lang="en-GB" sz="1400" dirty="0" smtClean="0"/>
              <a:t> than the volume.</a:t>
            </a:r>
          </a:p>
          <a:p>
            <a:r>
              <a:rPr lang="en-GB" sz="1400" dirty="0" smtClean="0"/>
              <a:t>Surface to volume ratio = </a:t>
            </a:r>
            <a:r>
              <a:rPr lang="en-GB" sz="1400" b="1" dirty="0" smtClean="0">
                <a:solidFill>
                  <a:srgbClr val="FF0000"/>
                </a:solidFill>
              </a:rPr>
              <a:t>0,6:1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23654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rate </a:t>
            </a:r>
            <a:r>
              <a:rPr lang="en-GB" dirty="0" smtClean="0"/>
              <a:t>with</a:t>
            </a:r>
            <a:r>
              <a:rPr lang="en-GB" b="1" dirty="0" smtClean="0"/>
              <a:t> </a:t>
            </a:r>
            <a:r>
              <a:rPr lang="en-GB" dirty="0" smtClean="0"/>
              <a:t>which a cell produces </a:t>
            </a:r>
            <a:r>
              <a:rPr lang="en-GB" b="1" dirty="0" smtClean="0"/>
              <a:t>heat/waste and consumes resources </a:t>
            </a:r>
            <a:r>
              <a:rPr lang="en-GB" dirty="0" smtClean="0"/>
              <a:t>(food/oxygen) is </a:t>
            </a:r>
            <a:r>
              <a:rPr lang="en-GB" b="1" dirty="0" smtClean="0"/>
              <a:t>directly proportional to its volume</a:t>
            </a:r>
            <a:r>
              <a:rPr lang="en-GB" dirty="0" smtClean="0"/>
              <a:t>. However, since the uptake of resources and the removal of heat/waste goes via the cell membrane</a:t>
            </a:r>
            <a:r>
              <a:rPr lang="en-GB" b="1" dirty="0" smtClean="0"/>
              <a:t>, the rate of uptake/removal is proportional to its surface area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16" y="1926124"/>
            <a:ext cx="6851548" cy="3597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448" y="1556792"/>
            <a:ext cx="8223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surface area is </a:t>
            </a:r>
            <a:r>
              <a:rPr lang="en-GB" sz="1400" b="1" dirty="0" smtClean="0"/>
              <a:t>larger</a:t>
            </a:r>
            <a:r>
              <a:rPr lang="en-GB" sz="1400" dirty="0" smtClean="0"/>
              <a:t> than the volume.</a:t>
            </a:r>
          </a:p>
          <a:p>
            <a:r>
              <a:rPr lang="en-GB" sz="1400" dirty="0" smtClean="0"/>
              <a:t>Surface to volume ratio = </a:t>
            </a:r>
            <a:r>
              <a:rPr lang="en-GB" sz="1400" b="1" dirty="0" smtClean="0">
                <a:solidFill>
                  <a:srgbClr val="FF0000"/>
                </a:solidFill>
              </a:rPr>
              <a:t>6:1</a:t>
            </a:r>
          </a:p>
          <a:p>
            <a:endParaRPr lang="en-GB" sz="1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497" y="1556792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surface are is </a:t>
            </a:r>
            <a:r>
              <a:rPr lang="en-GB" sz="1400" b="1" dirty="0" smtClean="0"/>
              <a:t>smaller</a:t>
            </a:r>
            <a:r>
              <a:rPr lang="en-GB" sz="1400" dirty="0" smtClean="0"/>
              <a:t> than the volume.</a:t>
            </a:r>
          </a:p>
          <a:p>
            <a:r>
              <a:rPr lang="en-GB" sz="1400" dirty="0" smtClean="0"/>
              <a:t>Surface to volume ratio = </a:t>
            </a:r>
            <a:r>
              <a:rPr lang="en-GB" sz="1400" b="1" dirty="0" smtClean="0">
                <a:solidFill>
                  <a:srgbClr val="FF0000"/>
                </a:solidFill>
              </a:rPr>
              <a:t>0,6:1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722" y="4331375"/>
            <a:ext cx="4815334" cy="16561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5593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So a volume of 1cm</a:t>
            </a:r>
            <a:r>
              <a:rPr lang="en-GB" baseline="30000" dirty="0"/>
              <a:t>3</a:t>
            </a:r>
            <a:r>
              <a:rPr lang="en-GB" dirty="0"/>
              <a:t> has a surface area </a:t>
            </a:r>
            <a:r>
              <a:rPr lang="en-GB" dirty="0" smtClean="0"/>
              <a:t>of </a:t>
            </a:r>
            <a:r>
              <a:rPr lang="en-GB" b="1" dirty="0"/>
              <a:t>6 cm</a:t>
            </a:r>
            <a:r>
              <a:rPr lang="en-GB" b="1" baseline="30000" dirty="0"/>
              <a:t>2</a:t>
            </a:r>
            <a:r>
              <a:rPr lang="en-GB" b="1" dirty="0"/>
              <a:t> in the small cube</a:t>
            </a:r>
            <a:r>
              <a:rPr lang="en-GB" dirty="0"/>
              <a:t>, and a volume of 1cm</a:t>
            </a:r>
            <a:r>
              <a:rPr lang="en-GB" baseline="30000" dirty="0"/>
              <a:t>3</a:t>
            </a:r>
            <a:r>
              <a:rPr lang="en-GB" dirty="0"/>
              <a:t> in </a:t>
            </a:r>
            <a:r>
              <a:rPr lang="en-GB" b="1" dirty="0"/>
              <a:t>the big cube only of 0.6cm</a:t>
            </a:r>
            <a:r>
              <a:rPr lang="en-GB" b="1" baseline="30000" dirty="0"/>
              <a:t>2</a:t>
            </a:r>
            <a:r>
              <a:rPr lang="en-GB" dirty="0"/>
              <a:t>, so </a:t>
            </a:r>
            <a:r>
              <a:rPr lang="en-GB" b="1" dirty="0"/>
              <a:t>a tenth</a:t>
            </a:r>
            <a:r>
              <a:rPr lang="en-GB" dirty="0"/>
              <a:t> the amount.</a:t>
            </a:r>
          </a:p>
        </p:txBody>
      </p:sp>
    </p:spTree>
    <p:extLst>
      <p:ext uri="{BB962C8B-B14F-4D97-AF65-F5344CB8AC3E}">
        <p14:creationId xmlns:p14="http://schemas.microsoft.com/office/powerpoint/2010/main" val="405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-igcse.weebly.com/uploads/1/5/0/7/15070316/4354609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83" y="4535300"/>
            <a:ext cx="44005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421402" y="73276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as </a:t>
            </a:r>
            <a:r>
              <a:rPr lang="en-GB" dirty="0"/>
              <a:t>size increases both surface area and volume increase, but volume </a:t>
            </a:r>
            <a:r>
              <a:rPr lang="en-GB" dirty="0" smtClean="0"/>
              <a:t>increases more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ratio </a:t>
            </a:r>
            <a:r>
              <a:rPr lang="en-GB" dirty="0"/>
              <a:t>of surface area to volume decreases as size of cell </a:t>
            </a:r>
            <a:r>
              <a:rPr lang="en-GB" dirty="0" smtClean="0"/>
              <a:t>increases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rate </a:t>
            </a:r>
            <a:r>
              <a:rPr lang="en-GB" dirty="0"/>
              <a:t>of metabolism is a function of its mass to volume </a:t>
            </a:r>
            <a:r>
              <a:rPr lang="en-GB" dirty="0" smtClean="0"/>
              <a:t>ratio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surface </a:t>
            </a:r>
            <a:r>
              <a:rPr lang="en-GB" dirty="0"/>
              <a:t>area limits/affects the rate at which substances can enter (or leave) </a:t>
            </a:r>
            <a:r>
              <a:rPr lang="en-GB" dirty="0" smtClean="0"/>
              <a:t>the cell.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volume </a:t>
            </a:r>
            <a:r>
              <a:rPr lang="en-GB" dirty="0"/>
              <a:t>determines the rate at which material is </a:t>
            </a:r>
            <a:r>
              <a:rPr lang="en-GB" dirty="0" smtClean="0"/>
              <a:t>produced/used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oxygen/nutrients/substances </a:t>
            </a:r>
            <a:r>
              <a:rPr lang="en-GB" dirty="0"/>
              <a:t>will take too long to diffuse into/out of the centre </a:t>
            </a:r>
            <a:r>
              <a:rPr lang="en-GB" dirty="0" smtClean="0"/>
              <a:t>of the </a:t>
            </a:r>
            <a:r>
              <a:rPr lang="en-GB" dirty="0"/>
              <a:t>cell if it is too </a:t>
            </a:r>
            <a:r>
              <a:rPr lang="en-GB" dirty="0" smtClean="0"/>
              <a:t>big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excretory </a:t>
            </a:r>
            <a:r>
              <a:rPr lang="en-GB" dirty="0"/>
              <a:t>products would take too long to be </a:t>
            </a:r>
            <a:r>
              <a:rPr lang="en-GB" dirty="0" smtClean="0"/>
              <a:t>eliminated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heat </a:t>
            </a:r>
            <a:r>
              <a:rPr lang="en-GB" dirty="0"/>
              <a:t>will take too long to be </a:t>
            </a:r>
            <a:r>
              <a:rPr lang="en-GB" dirty="0" smtClean="0"/>
              <a:t>eliminated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example </a:t>
            </a:r>
            <a:r>
              <a:rPr lang="en-GB" b="1" dirty="0"/>
              <a:t>of cell adaptation to increase the ratio of </a:t>
            </a:r>
            <a:r>
              <a:rPr lang="en-GB" b="1" dirty="0" smtClean="0"/>
              <a:t>surface </a:t>
            </a:r>
            <a:r>
              <a:rPr lang="en-GB" b="1" dirty="0" err="1" smtClean="0"/>
              <a:t>area:volume</a:t>
            </a:r>
            <a:r>
              <a:rPr lang="en-GB" b="1" dirty="0" smtClean="0"/>
              <a:t> </a:t>
            </a:r>
            <a:r>
              <a:rPr lang="en-GB" b="1" i="1" dirty="0"/>
              <a:t>e.g. </a:t>
            </a:r>
            <a:r>
              <a:rPr lang="en-GB" b="1" dirty="0" smtClean="0"/>
              <a:t>root hair </a:t>
            </a:r>
            <a:r>
              <a:rPr lang="en-GB" b="1" dirty="0"/>
              <a:t>cell;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77262" y="332656"/>
            <a:ext cx="7252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Some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statements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regarding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surface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area</a:t>
            </a:r>
            <a:r>
              <a:rPr lang="es-ES_tradnl" sz="2000" b="1" dirty="0" smtClean="0"/>
              <a:t> to </a:t>
            </a:r>
            <a:r>
              <a:rPr lang="es-ES_tradnl" sz="2000" b="1" dirty="0" err="1" smtClean="0"/>
              <a:t>volume</a:t>
            </a:r>
            <a:r>
              <a:rPr lang="es-ES_tradnl" sz="2000" b="1" dirty="0" smtClean="0"/>
              <a:t> ratio: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532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4100</TotalTime>
  <Words>824</Words>
  <Application>Microsoft Office PowerPoint</Application>
  <PresentationFormat>Presentación en pantalla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Template MP</vt:lpstr>
      <vt:lpstr>Topic 1 EXTRA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Topic 1 EXTRA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sfpaula.default</cp:lastModifiedBy>
  <cp:revision>71</cp:revision>
  <dcterms:created xsi:type="dcterms:W3CDTF">2013-08-21T17:54:09Z</dcterms:created>
  <dcterms:modified xsi:type="dcterms:W3CDTF">2015-09-17T13:34:11Z</dcterms:modified>
</cp:coreProperties>
</file>