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Lst>
  <p:notesMasterIdLst>
    <p:notesMasterId r:id="rId28"/>
  </p:notesMasterIdLst>
  <p:sldIdLst>
    <p:sldId id="256" r:id="rId3"/>
    <p:sldId id="257" r:id="rId4"/>
    <p:sldId id="284" r:id="rId5"/>
    <p:sldId id="285" r:id="rId6"/>
    <p:sldId id="350" r:id="rId7"/>
    <p:sldId id="351" r:id="rId8"/>
    <p:sldId id="352" r:id="rId9"/>
    <p:sldId id="353" r:id="rId10"/>
    <p:sldId id="327" r:id="rId11"/>
    <p:sldId id="354" r:id="rId12"/>
    <p:sldId id="328" r:id="rId13"/>
    <p:sldId id="355" r:id="rId14"/>
    <p:sldId id="329" r:id="rId15"/>
    <p:sldId id="356" r:id="rId16"/>
    <p:sldId id="330" r:id="rId17"/>
    <p:sldId id="357" r:id="rId18"/>
    <p:sldId id="358" r:id="rId19"/>
    <p:sldId id="359" r:id="rId20"/>
    <p:sldId id="360" r:id="rId21"/>
    <p:sldId id="361" r:id="rId22"/>
    <p:sldId id="331" r:id="rId23"/>
    <p:sldId id="332" r:id="rId24"/>
    <p:sldId id="333" r:id="rId25"/>
    <p:sldId id="362" r:id="rId26"/>
    <p:sldId id="36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BDB47A3B-67C7-4078-B928-10173F1FEF52}">
      <dgm:prSet/>
      <dgm:spPr/>
      <dgm:t>
        <a:bodyPr/>
        <a:lstStyle/>
        <a:p>
          <a:pPr rtl="0"/>
          <a:r>
            <a:rPr lang="en-US" dirty="0" smtClean="0"/>
            <a:t>Prokaryotes have a simple cell structure without compartments</a:t>
          </a:r>
          <a:endParaRPr lang="es-ES" dirty="0"/>
        </a:p>
      </dgm:t>
    </dgm:pt>
    <dgm:pt modelId="{FD519870-79C2-4924-9FB5-001B1B2D1A5C}" type="parTrans" cxnId="{8BAA3D87-0259-416E-8645-1680893A90B2}">
      <dgm:prSet/>
      <dgm:spPr/>
      <dgm:t>
        <a:bodyPr/>
        <a:lstStyle/>
        <a:p>
          <a:endParaRPr lang="es-ES"/>
        </a:p>
      </dgm:t>
    </dgm:pt>
    <dgm:pt modelId="{61DBEACF-0C14-4F10-A494-E438DF2B7A19}" type="sibTrans" cxnId="{8BAA3D87-0259-416E-8645-1680893A90B2}">
      <dgm:prSet/>
      <dgm:spPr/>
      <dgm:t>
        <a:bodyPr/>
        <a:lstStyle/>
        <a:p>
          <a:endParaRPr lang="es-ES"/>
        </a:p>
      </dgm:t>
    </dgm:pt>
    <dgm:pt modelId="{4F7C023C-FB8A-4974-853B-F3FD81A17E67}">
      <dgm:prSet/>
      <dgm:spPr/>
      <dgm:t>
        <a:bodyPr/>
        <a:lstStyle/>
        <a:p>
          <a:pPr rtl="0"/>
          <a:r>
            <a:rPr lang="es-ES" dirty="0" err="1" smtClean="0"/>
            <a:t>Eukaryotes</a:t>
          </a:r>
          <a:r>
            <a:rPr lang="es-ES" dirty="0" smtClean="0"/>
            <a:t> </a:t>
          </a:r>
          <a:r>
            <a:rPr lang="es-ES" dirty="0" err="1" smtClean="0"/>
            <a:t>have</a:t>
          </a:r>
          <a:r>
            <a:rPr lang="es-ES" dirty="0" smtClean="0"/>
            <a:t> a </a:t>
          </a:r>
          <a:r>
            <a:rPr lang="es-ES" dirty="0" err="1" smtClean="0"/>
            <a:t>compartmentalised</a:t>
          </a:r>
          <a:r>
            <a:rPr lang="es-ES" dirty="0" smtClean="0"/>
            <a:t> </a:t>
          </a:r>
          <a:r>
            <a:rPr lang="es-ES" dirty="0" err="1" smtClean="0"/>
            <a:t>cell</a:t>
          </a:r>
          <a:r>
            <a:rPr lang="es-ES" dirty="0" smtClean="0"/>
            <a:t> </a:t>
          </a:r>
          <a:r>
            <a:rPr lang="es-ES" dirty="0" err="1" smtClean="0"/>
            <a:t>structure</a:t>
          </a:r>
          <a:endParaRPr lang="es-ES" dirty="0"/>
        </a:p>
      </dgm:t>
    </dgm:pt>
    <dgm:pt modelId="{47FF65CF-BD33-4179-917D-DE9EEE25D718}" type="parTrans" cxnId="{197ECC92-3563-4510-9F41-3D71D4859F63}">
      <dgm:prSet/>
      <dgm:spPr/>
      <dgm:t>
        <a:bodyPr/>
        <a:lstStyle/>
        <a:p>
          <a:endParaRPr lang="en-US"/>
        </a:p>
      </dgm:t>
    </dgm:pt>
    <dgm:pt modelId="{F466D7F6-C2F2-4221-A5A3-53D2ED139CF1}" type="sibTrans" cxnId="{197ECC92-3563-4510-9F41-3D71D4859F63}">
      <dgm:prSet/>
      <dgm:spPr/>
      <dgm:t>
        <a:bodyPr/>
        <a:lstStyle/>
        <a:p>
          <a:endParaRPr lang="en-US"/>
        </a:p>
      </dgm:t>
    </dgm:pt>
    <dgm:pt modelId="{88CD621B-50BB-4F7D-98DB-23111CBE47AE}">
      <dgm:prSet/>
      <dgm:spPr/>
      <dgm:t>
        <a:bodyPr/>
        <a:lstStyle/>
        <a:p>
          <a:pPr rtl="0"/>
          <a:r>
            <a:rPr lang="es-ES" dirty="0" err="1" smtClean="0"/>
            <a:t>Prokaryotes</a:t>
          </a:r>
          <a:r>
            <a:rPr lang="es-ES" dirty="0" smtClean="0"/>
            <a:t> divide </a:t>
          </a:r>
          <a:r>
            <a:rPr lang="es-ES" dirty="0" err="1" smtClean="0"/>
            <a:t>by</a:t>
          </a:r>
          <a:r>
            <a:rPr lang="es-ES" dirty="0" smtClean="0"/>
            <a:t> </a:t>
          </a:r>
          <a:r>
            <a:rPr lang="es-ES" dirty="0" err="1" smtClean="0"/>
            <a:t>binary</a:t>
          </a:r>
          <a:r>
            <a:rPr lang="es-ES" dirty="0" smtClean="0"/>
            <a:t> </a:t>
          </a:r>
          <a:r>
            <a:rPr lang="es-ES" dirty="0" err="1" smtClean="0"/>
            <a:t>fission</a:t>
          </a:r>
          <a:endParaRPr lang="es-ES" dirty="0"/>
        </a:p>
      </dgm:t>
    </dgm:pt>
    <dgm:pt modelId="{FF5BF8D0-D991-428A-BBE4-A4D7A8510264}" type="parTrans" cxnId="{F3DE7D50-580D-4A0A-82A3-0A5CCE800DF5}">
      <dgm:prSet/>
      <dgm:spPr/>
      <dgm:t>
        <a:bodyPr/>
        <a:lstStyle/>
        <a:p>
          <a:endParaRPr lang="en-US"/>
        </a:p>
      </dgm:t>
    </dgm:pt>
    <dgm:pt modelId="{3B980032-9ED9-4AA5-A1E4-17F405ABCE87}" type="sibTrans" cxnId="{F3DE7D50-580D-4A0A-82A3-0A5CCE800DF5}">
      <dgm:prSet/>
      <dgm:spPr/>
      <dgm:t>
        <a:bodyPr/>
        <a:lstStyle/>
        <a:p>
          <a:endParaRPr lang="en-US"/>
        </a:p>
      </dgm:t>
    </dgm:pt>
    <dgm:pt modelId="{781EB24D-DB2D-4AB7-981A-B4F882E6E1A7}">
      <dgm:prSet/>
      <dgm:spPr/>
      <dgm:t>
        <a:bodyPr/>
        <a:lstStyle/>
        <a:p>
          <a:pPr rtl="0"/>
          <a:r>
            <a:rPr lang="es-ES" dirty="0" err="1" smtClean="0"/>
            <a:t>Electron</a:t>
          </a:r>
          <a:r>
            <a:rPr lang="es-ES" dirty="0" smtClean="0"/>
            <a:t> </a:t>
          </a:r>
          <a:r>
            <a:rPr lang="es-ES" dirty="0" err="1" smtClean="0"/>
            <a:t>microscopes</a:t>
          </a:r>
          <a:r>
            <a:rPr lang="es-ES" dirty="0" smtClean="0"/>
            <a:t> </a:t>
          </a:r>
          <a:r>
            <a:rPr lang="es-ES" dirty="0" err="1" smtClean="0"/>
            <a:t>have</a:t>
          </a:r>
          <a:r>
            <a:rPr lang="es-ES" dirty="0" smtClean="0"/>
            <a:t> a </a:t>
          </a:r>
          <a:r>
            <a:rPr lang="es-ES" dirty="0" err="1" smtClean="0"/>
            <a:t>much</a:t>
          </a:r>
          <a:r>
            <a:rPr lang="es-ES" dirty="0" smtClean="0"/>
            <a:t> </a:t>
          </a:r>
          <a:r>
            <a:rPr lang="es-ES" dirty="0" err="1" smtClean="0"/>
            <a:t>higher</a:t>
          </a:r>
          <a:r>
            <a:rPr lang="es-ES" dirty="0" smtClean="0"/>
            <a:t> </a:t>
          </a:r>
          <a:r>
            <a:rPr lang="es-ES" dirty="0" err="1" smtClean="0"/>
            <a:t>resolution</a:t>
          </a:r>
          <a:r>
            <a:rPr lang="es-ES" dirty="0" smtClean="0"/>
            <a:t> </a:t>
          </a:r>
          <a:r>
            <a:rPr lang="es-ES" dirty="0" err="1" smtClean="0"/>
            <a:t>than</a:t>
          </a:r>
          <a:r>
            <a:rPr lang="es-ES" dirty="0" smtClean="0"/>
            <a:t> light </a:t>
          </a:r>
          <a:r>
            <a:rPr lang="es-ES" dirty="0" err="1" smtClean="0"/>
            <a:t>microscopes</a:t>
          </a:r>
          <a:endParaRPr lang="es-ES" dirty="0"/>
        </a:p>
      </dgm:t>
    </dgm:pt>
    <dgm:pt modelId="{E79D192B-8CEE-43A5-A6F8-B096769A4F91}" type="parTrans" cxnId="{6B465B9E-2ACF-402A-A645-3753EEE90892}">
      <dgm:prSet/>
      <dgm:spPr/>
      <dgm:t>
        <a:bodyPr/>
        <a:lstStyle/>
        <a:p>
          <a:endParaRPr lang="en-US"/>
        </a:p>
      </dgm:t>
    </dgm:pt>
    <dgm:pt modelId="{6ACF506A-676A-408D-B785-196E16F71408}" type="sibTrans" cxnId="{6B465B9E-2ACF-402A-A645-3753EEE90892}">
      <dgm:prSet/>
      <dgm:spPr/>
      <dgm:t>
        <a:bodyPr/>
        <a:lstStyle/>
        <a:p>
          <a:endParaRPr lang="en-US"/>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AF4DA6BD-EEC9-4A4B-BB43-0C1B917F1F6F}" type="pres">
      <dgm:prSet presAssocID="{BDB47A3B-67C7-4078-B928-10173F1FEF52}" presName="parentText" presStyleLbl="node1" presStyleIdx="0" presStyleCnt="4">
        <dgm:presLayoutVars>
          <dgm:chMax val="0"/>
          <dgm:bulletEnabled val="1"/>
        </dgm:presLayoutVars>
      </dgm:prSet>
      <dgm:spPr/>
      <dgm:t>
        <a:bodyPr/>
        <a:lstStyle/>
        <a:p>
          <a:endParaRPr lang="es-ES"/>
        </a:p>
      </dgm:t>
    </dgm:pt>
    <dgm:pt modelId="{4E7E9068-BE39-42B8-BBC7-98DC9C546461}" type="pres">
      <dgm:prSet presAssocID="{61DBEACF-0C14-4F10-A494-E438DF2B7A19}" presName="spacer" presStyleCnt="0"/>
      <dgm:spPr/>
    </dgm:pt>
    <dgm:pt modelId="{B6CE728A-9B8C-498A-83D3-4625DB37D518}" type="pres">
      <dgm:prSet presAssocID="{4F7C023C-FB8A-4974-853B-F3FD81A17E67}" presName="parentText" presStyleLbl="node1" presStyleIdx="1" presStyleCnt="4">
        <dgm:presLayoutVars>
          <dgm:chMax val="0"/>
          <dgm:bulletEnabled val="1"/>
        </dgm:presLayoutVars>
      </dgm:prSet>
      <dgm:spPr/>
      <dgm:t>
        <a:bodyPr/>
        <a:lstStyle/>
        <a:p>
          <a:endParaRPr lang="en-US"/>
        </a:p>
      </dgm:t>
    </dgm:pt>
    <dgm:pt modelId="{3902AF07-BB95-4501-8272-0492A8826BA3}" type="pres">
      <dgm:prSet presAssocID="{F466D7F6-C2F2-4221-A5A3-53D2ED139CF1}" presName="spacer" presStyleCnt="0"/>
      <dgm:spPr/>
    </dgm:pt>
    <dgm:pt modelId="{48B8FB87-77B2-4356-9A11-E08AAB54703E}" type="pres">
      <dgm:prSet presAssocID="{88CD621B-50BB-4F7D-98DB-23111CBE47AE}" presName="parentText" presStyleLbl="node1" presStyleIdx="2" presStyleCnt="4">
        <dgm:presLayoutVars>
          <dgm:chMax val="0"/>
          <dgm:bulletEnabled val="1"/>
        </dgm:presLayoutVars>
      </dgm:prSet>
      <dgm:spPr/>
      <dgm:t>
        <a:bodyPr/>
        <a:lstStyle/>
        <a:p>
          <a:endParaRPr lang="en-US"/>
        </a:p>
      </dgm:t>
    </dgm:pt>
    <dgm:pt modelId="{AD1EC3BA-85A7-46FB-9985-ADE838D77753}" type="pres">
      <dgm:prSet presAssocID="{3B980032-9ED9-4AA5-A1E4-17F405ABCE87}" presName="spacer" presStyleCnt="0"/>
      <dgm:spPr/>
    </dgm:pt>
    <dgm:pt modelId="{EBE7B368-C690-43A0-907D-A121890BD73B}" type="pres">
      <dgm:prSet presAssocID="{781EB24D-DB2D-4AB7-981A-B4F882E6E1A7}" presName="parentText" presStyleLbl="node1" presStyleIdx="3" presStyleCnt="4">
        <dgm:presLayoutVars>
          <dgm:chMax val="0"/>
          <dgm:bulletEnabled val="1"/>
        </dgm:presLayoutVars>
      </dgm:prSet>
      <dgm:spPr/>
      <dgm:t>
        <a:bodyPr/>
        <a:lstStyle/>
        <a:p>
          <a:endParaRPr lang="en-US"/>
        </a:p>
      </dgm:t>
    </dgm:pt>
  </dgm:ptLst>
  <dgm:cxnLst>
    <dgm:cxn modelId="{A70E1CC2-BE8B-4DE6-B156-BA2D01E602BE}" type="presOf" srcId="{BDB47A3B-67C7-4078-B928-10173F1FEF52}" destId="{AF4DA6BD-EEC9-4A4B-BB43-0C1B917F1F6F}" srcOrd="0" destOrd="0" presId="urn:microsoft.com/office/officeart/2005/8/layout/vList2"/>
    <dgm:cxn modelId="{F3DE7D50-580D-4A0A-82A3-0A5CCE800DF5}" srcId="{FBAE8630-DC10-4B52-AFE9-52D0B66F20CA}" destId="{88CD621B-50BB-4F7D-98DB-23111CBE47AE}" srcOrd="2" destOrd="0" parTransId="{FF5BF8D0-D991-428A-BBE4-A4D7A8510264}" sibTransId="{3B980032-9ED9-4AA5-A1E4-17F405ABCE87}"/>
    <dgm:cxn modelId="{350442DB-0996-43B8-A455-814B67904F54}" type="presOf" srcId="{FBAE8630-DC10-4B52-AFE9-52D0B66F20CA}" destId="{F9EB2F10-2B83-439B-8299-10923EE9C12E}" srcOrd="0" destOrd="0" presId="urn:microsoft.com/office/officeart/2005/8/layout/vList2"/>
    <dgm:cxn modelId="{0D05144F-CC91-4481-8BAA-BE66E13BCB18}" type="presOf" srcId="{88CD621B-50BB-4F7D-98DB-23111CBE47AE}" destId="{48B8FB87-77B2-4356-9A11-E08AAB54703E}" srcOrd="0" destOrd="0" presId="urn:microsoft.com/office/officeart/2005/8/layout/vList2"/>
    <dgm:cxn modelId="{8BAA3D87-0259-416E-8645-1680893A90B2}" srcId="{FBAE8630-DC10-4B52-AFE9-52D0B66F20CA}" destId="{BDB47A3B-67C7-4078-B928-10173F1FEF52}" srcOrd="0" destOrd="0" parTransId="{FD519870-79C2-4924-9FB5-001B1B2D1A5C}" sibTransId="{61DBEACF-0C14-4F10-A494-E438DF2B7A19}"/>
    <dgm:cxn modelId="{6E862FB7-88A1-47A9-8228-5C306D3C2311}" type="presOf" srcId="{781EB24D-DB2D-4AB7-981A-B4F882E6E1A7}" destId="{EBE7B368-C690-43A0-907D-A121890BD73B}" srcOrd="0" destOrd="0" presId="urn:microsoft.com/office/officeart/2005/8/layout/vList2"/>
    <dgm:cxn modelId="{197ECC92-3563-4510-9F41-3D71D4859F63}" srcId="{FBAE8630-DC10-4B52-AFE9-52D0B66F20CA}" destId="{4F7C023C-FB8A-4974-853B-F3FD81A17E67}" srcOrd="1" destOrd="0" parTransId="{47FF65CF-BD33-4179-917D-DE9EEE25D718}" sibTransId="{F466D7F6-C2F2-4221-A5A3-53D2ED139CF1}"/>
    <dgm:cxn modelId="{1143359D-A799-4C7A-9A2A-7905082CF760}" type="presOf" srcId="{4F7C023C-FB8A-4974-853B-F3FD81A17E67}" destId="{B6CE728A-9B8C-498A-83D3-4625DB37D518}" srcOrd="0" destOrd="0" presId="urn:microsoft.com/office/officeart/2005/8/layout/vList2"/>
    <dgm:cxn modelId="{6B465B9E-2ACF-402A-A645-3753EEE90892}" srcId="{FBAE8630-DC10-4B52-AFE9-52D0B66F20CA}" destId="{781EB24D-DB2D-4AB7-981A-B4F882E6E1A7}" srcOrd="3" destOrd="0" parTransId="{E79D192B-8CEE-43A5-A6F8-B096769A4F91}" sibTransId="{6ACF506A-676A-408D-B785-196E16F71408}"/>
    <dgm:cxn modelId="{1A0ECA3F-5E42-4AB4-88A5-2B1CB6C88AAD}" type="presParOf" srcId="{F9EB2F10-2B83-439B-8299-10923EE9C12E}" destId="{AF4DA6BD-EEC9-4A4B-BB43-0C1B917F1F6F}" srcOrd="0" destOrd="0" presId="urn:microsoft.com/office/officeart/2005/8/layout/vList2"/>
    <dgm:cxn modelId="{99C670F8-63C5-4575-8A47-0EBFC34E3DE2}" type="presParOf" srcId="{F9EB2F10-2B83-439B-8299-10923EE9C12E}" destId="{4E7E9068-BE39-42B8-BBC7-98DC9C546461}" srcOrd="1" destOrd="0" presId="urn:microsoft.com/office/officeart/2005/8/layout/vList2"/>
    <dgm:cxn modelId="{11A6CCCA-596D-484C-915D-271EA7E3988F}" type="presParOf" srcId="{F9EB2F10-2B83-439B-8299-10923EE9C12E}" destId="{B6CE728A-9B8C-498A-83D3-4625DB37D518}" srcOrd="2" destOrd="0" presId="urn:microsoft.com/office/officeart/2005/8/layout/vList2"/>
    <dgm:cxn modelId="{956D5633-9B47-430F-96FF-EDD37A6A2253}" type="presParOf" srcId="{F9EB2F10-2B83-439B-8299-10923EE9C12E}" destId="{3902AF07-BB95-4501-8272-0492A8826BA3}" srcOrd="3" destOrd="0" presId="urn:microsoft.com/office/officeart/2005/8/layout/vList2"/>
    <dgm:cxn modelId="{E9FB5650-2F44-47CF-9F18-9270A1DB6F9D}" type="presParOf" srcId="{F9EB2F10-2B83-439B-8299-10923EE9C12E}" destId="{48B8FB87-77B2-4356-9A11-E08AAB54703E}" srcOrd="4" destOrd="0" presId="urn:microsoft.com/office/officeart/2005/8/layout/vList2"/>
    <dgm:cxn modelId="{22606B61-B927-4BB2-864C-D4D72DFD23DC}" type="presParOf" srcId="{F9EB2F10-2B83-439B-8299-10923EE9C12E}" destId="{AD1EC3BA-85A7-46FB-9985-ADE838D77753}" srcOrd="5" destOrd="0" presId="urn:microsoft.com/office/officeart/2005/8/layout/vList2"/>
    <dgm:cxn modelId="{718F7368-F814-4297-9ACE-FABDDF75A325}" type="presParOf" srcId="{F9EB2F10-2B83-439B-8299-10923EE9C12E}" destId="{EBE7B368-C690-43A0-907D-A121890BD7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23AD2BAB-4F26-40D9-9689-76629014F7CC}">
      <dgm:prSet/>
      <dgm:spPr/>
      <dgm:t>
        <a:bodyPr/>
        <a:lstStyle/>
        <a:p>
          <a:pPr rtl="0"/>
          <a:r>
            <a:rPr lang="en-US" dirty="0" smtClean="0"/>
            <a:t>Developments in scientific research follow improvements in apparatus: the invention of electron microscopes led to greater understanding of the cell structure.</a:t>
          </a:r>
          <a:endParaRPr lang="es-ES" dirty="0"/>
        </a:p>
      </dgm:t>
    </dgm:pt>
    <dgm:pt modelId="{BF8FC3C4-CD34-4DEB-B202-A5A9F74AE76A}" type="parTrans" cxnId="{2518F7D2-E27F-4BD8-9903-53349BA6DA28}">
      <dgm:prSet/>
      <dgm:spPr/>
      <dgm:t>
        <a:bodyPr/>
        <a:lstStyle/>
        <a:p>
          <a:endParaRPr lang="es-ES"/>
        </a:p>
      </dgm:t>
    </dgm:pt>
    <dgm:pt modelId="{6C55F18A-D8EC-40AF-AB76-D5C3E5D0F137}" type="sibTrans" cxnId="{2518F7D2-E27F-4BD8-9903-53349BA6DA28}">
      <dgm:prSet/>
      <dgm:spPr/>
      <dgm:t>
        <a:bodyPr/>
        <a:lstStyle/>
        <a:p>
          <a:endParaRPr lang="es-ES"/>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3B467AD4-1588-4ABD-8BF9-48CB6E744D81}" type="pres">
      <dgm:prSet presAssocID="{23AD2BAB-4F26-40D9-9689-76629014F7CC}" presName="parentText" presStyleLbl="node1" presStyleIdx="0" presStyleCnt="1" custLinFactNeighborX="-3005" custLinFactNeighborY="32263">
        <dgm:presLayoutVars>
          <dgm:chMax val="0"/>
          <dgm:bulletEnabled val="1"/>
        </dgm:presLayoutVars>
      </dgm:prSet>
      <dgm:spPr/>
      <dgm:t>
        <a:bodyPr/>
        <a:lstStyle/>
        <a:p>
          <a:endParaRPr lang="es-ES"/>
        </a:p>
      </dgm:t>
    </dgm:pt>
  </dgm:ptLst>
  <dgm:cxnLst>
    <dgm:cxn modelId="{2518F7D2-E27F-4BD8-9903-53349BA6DA28}" srcId="{FEABFFB5-CC6A-4F3F-B501-DA3644A3949D}" destId="{23AD2BAB-4F26-40D9-9689-76629014F7CC}" srcOrd="0" destOrd="0" parTransId="{BF8FC3C4-CD34-4DEB-B202-A5A9F74AE76A}" sibTransId="{6C55F18A-D8EC-40AF-AB76-D5C3E5D0F137}"/>
    <dgm:cxn modelId="{592EF5B9-009A-4D7F-9B63-1514F8083239}" type="presOf" srcId="{23AD2BAB-4F26-40D9-9689-76629014F7CC}" destId="{3B467AD4-1588-4ABD-8BF9-48CB6E744D81}" srcOrd="0" destOrd="0" presId="urn:microsoft.com/office/officeart/2005/8/layout/vList2"/>
    <dgm:cxn modelId="{B7639C53-A4EF-4020-92A7-46340A6B67E4}" type="presOf" srcId="{FEABFFB5-CC6A-4F3F-B501-DA3644A3949D}" destId="{F0689D10-A944-4645-9C78-13600155B516}" srcOrd="0" destOrd="0" presId="urn:microsoft.com/office/officeart/2005/8/layout/vList2"/>
    <dgm:cxn modelId="{E0728603-05E8-4A32-AF3A-29BDAB4C8108}" type="presParOf" srcId="{F0689D10-A944-4645-9C78-13600155B516}" destId="{3B467AD4-1588-4ABD-8BF9-48CB6E744D8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BDB47A3B-67C7-4078-B928-10173F1FEF52}">
      <dgm:prSet/>
      <dgm:spPr/>
      <dgm:t>
        <a:bodyPr/>
        <a:lstStyle/>
        <a:p>
          <a:pPr rtl="0"/>
          <a:r>
            <a:rPr lang="en-US" b="0" i="0" dirty="0" smtClean="0"/>
            <a:t>Application: The structure and function of organelles within exocrine gland cells of the pancreas</a:t>
          </a:r>
          <a:endParaRPr lang="es-ES" dirty="0"/>
        </a:p>
      </dgm:t>
    </dgm:pt>
    <dgm:pt modelId="{FD519870-79C2-4924-9FB5-001B1B2D1A5C}" type="parTrans" cxnId="{8BAA3D87-0259-416E-8645-1680893A90B2}">
      <dgm:prSet/>
      <dgm:spPr/>
      <dgm:t>
        <a:bodyPr/>
        <a:lstStyle/>
        <a:p>
          <a:endParaRPr lang="es-ES"/>
        </a:p>
      </dgm:t>
    </dgm:pt>
    <dgm:pt modelId="{61DBEACF-0C14-4F10-A494-E438DF2B7A19}" type="sibTrans" cxnId="{8BAA3D87-0259-416E-8645-1680893A90B2}">
      <dgm:prSet/>
      <dgm:spPr/>
      <dgm:t>
        <a:bodyPr/>
        <a:lstStyle/>
        <a:p>
          <a:endParaRPr lang="es-ES"/>
        </a:p>
      </dgm:t>
    </dgm:pt>
    <dgm:pt modelId="{837D5161-A6E3-4CD9-B42F-8EC60EB4A781}">
      <dgm:prSet/>
      <dgm:spPr/>
      <dgm:t>
        <a:bodyPr/>
        <a:lstStyle/>
        <a:p>
          <a:r>
            <a:rPr lang="en-US" b="0" i="0" dirty="0" smtClean="0"/>
            <a:t>Skill: Drawing the ultrastructure of prokaryotic cells based on electron micrographs (EM)</a:t>
          </a:r>
          <a:endParaRPr lang="en-US" b="0" i="0" dirty="0"/>
        </a:p>
      </dgm:t>
    </dgm:pt>
    <dgm:pt modelId="{80DD00A6-0F5C-47FA-B6CA-861719BD92FF}" type="parTrans" cxnId="{B13697F9-59DD-443A-B149-7061F475FE68}">
      <dgm:prSet/>
      <dgm:spPr/>
      <dgm:t>
        <a:bodyPr/>
        <a:lstStyle/>
        <a:p>
          <a:endParaRPr lang="es-ES"/>
        </a:p>
      </dgm:t>
    </dgm:pt>
    <dgm:pt modelId="{19E4D9F7-0A73-4B74-B013-8BA2FE2CD771}" type="sibTrans" cxnId="{B13697F9-59DD-443A-B149-7061F475FE68}">
      <dgm:prSet/>
      <dgm:spPr/>
      <dgm:t>
        <a:bodyPr/>
        <a:lstStyle/>
        <a:p>
          <a:endParaRPr lang="es-ES"/>
        </a:p>
      </dgm:t>
    </dgm:pt>
    <dgm:pt modelId="{DF32BAAF-DA81-48AF-B684-3523A597B906}">
      <dgm:prSet/>
      <dgm:spPr/>
      <dgm:t>
        <a:bodyPr/>
        <a:lstStyle/>
        <a:p>
          <a:pPr rtl="0"/>
          <a:r>
            <a:rPr lang="en-US" b="0" i="0" dirty="0" smtClean="0"/>
            <a:t>Application: the structure and function of organelles within palisade mesophyll cells of the leaf</a:t>
          </a:r>
          <a:endParaRPr lang="es-ES" dirty="0"/>
        </a:p>
      </dgm:t>
    </dgm:pt>
    <dgm:pt modelId="{A56F91DB-92FB-476B-B5E6-450EB90F32DE}" type="parTrans" cxnId="{36946CFE-EBB5-4836-AA6C-09D9905A6721}">
      <dgm:prSet/>
      <dgm:spPr/>
      <dgm:t>
        <a:bodyPr/>
        <a:lstStyle/>
        <a:p>
          <a:endParaRPr lang="en-US"/>
        </a:p>
      </dgm:t>
    </dgm:pt>
    <dgm:pt modelId="{3E92B2E6-7DBA-4C60-A851-78D3B8C83C73}" type="sibTrans" cxnId="{36946CFE-EBB5-4836-AA6C-09D9905A6721}">
      <dgm:prSet/>
      <dgm:spPr/>
      <dgm:t>
        <a:bodyPr/>
        <a:lstStyle/>
        <a:p>
          <a:endParaRPr lang="en-US"/>
        </a:p>
      </dgm:t>
    </dgm:pt>
    <dgm:pt modelId="{99C5ABE8-E4C1-4C7C-AE76-26AA006FF8ED}">
      <dgm:prSet/>
      <dgm:spPr/>
      <dgm:t>
        <a:bodyPr/>
        <a:lstStyle/>
        <a:p>
          <a:r>
            <a:rPr lang="en-US" b="0" i="0" dirty="0" smtClean="0"/>
            <a:t>Skill: Drawing the ultrastructure of eukaryotic cells based on electron micrographs (EM)</a:t>
          </a:r>
          <a:endParaRPr lang="en-US" b="0" i="0" dirty="0"/>
        </a:p>
      </dgm:t>
    </dgm:pt>
    <dgm:pt modelId="{DC2FE747-FAEC-457A-934F-E40865FBE9F9}" type="parTrans" cxnId="{23846F40-1417-4A2B-A4B9-6D4F19149220}">
      <dgm:prSet/>
      <dgm:spPr/>
      <dgm:t>
        <a:bodyPr/>
        <a:lstStyle/>
        <a:p>
          <a:endParaRPr lang="en-US"/>
        </a:p>
      </dgm:t>
    </dgm:pt>
    <dgm:pt modelId="{5FE2A1D9-1D1E-4CDE-B0E5-AAA827546DC6}" type="sibTrans" cxnId="{23846F40-1417-4A2B-A4B9-6D4F19149220}">
      <dgm:prSet/>
      <dgm:spPr/>
      <dgm:t>
        <a:bodyPr/>
        <a:lstStyle/>
        <a:p>
          <a:endParaRPr lang="en-US"/>
        </a:p>
      </dgm:t>
    </dgm:pt>
    <dgm:pt modelId="{8F63E284-7DDF-4D89-B9E9-7D780B61822A}">
      <dgm:prSet/>
      <dgm:spPr/>
      <dgm:t>
        <a:bodyPr/>
        <a:lstStyle/>
        <a:p>
          <a:r>
            <a:rPr lang="es-ES_tradnl" b="0" i="0" dirty="0" err="1" smtClean="0"/>
            <a:t>Skill</a:t>
          </a:r>
          <a:r>
            <a:rPr lang="es-ES_tradnl" b="0" i="0" dirty="0" smtClean="0"/>
            <a:t>: </a:t>
          </a:r>
          <a:r>
            <a:rPr lang="es-ES_tradnl" b="0" i="0" dirty="0" err="1" smtClean="0"/>
            <a:t>Interpretation</a:t>
          </a:r>
          <a:r>
            <a:rPr lang="es-ES_tradnl" b="0" i="0" dirty="0" smtClean="0"/>
            <a:t> of </a:t>
          </a:r>
          <a:r>
            <a:rPr lang="es-ES_tradnl" b="0" i="0" dirty="0" err="1" smtClean="0"/>
            <a:t>electron</a:t>
          </a:r>
          <a:r>
            <a:rPr lang="es-ES_tradnl" b="0" i="0" dirty="0" smtClean="0"/>
            <a:t> </a:t>
          </a:r>
          <a:r>
            <a:rPr lang="es-ES_tradnl" b="0" i="0" dirty="0" err="1" smtClean="0"/>
            <a:t>micrographs</a:t>
          </a:r>
          <a:r>
            <a:rPr lang="es-ES_tradnl" b="0" i="0" dirty="0" smtClean="0"/>
            <a:t> to </a:t>
          </a:r>
          <a:r>
            <a:rPr lang="es-ES_tradnl" b="0" i="0" dirty="0" err="1" smtClean="0"/>
            <a:t>identify</a:t>
          </a:r>
          <a:r>
            <a:rPr lang="es-ES_tradnl" b="0" i="0" dirty="0" smtClean="0"/>
            <a:t> </a:t>
          </a:r>
          <a:r>
            <a:rPr lang="es-ES_tradnl" b="0" i="0" dirty="0" err="1" smtClean="0"/>
            <a:t>organelles</a:t>
          </a:r>
          <a:r>
            <a:rPr lang="es-ES_tradnl" b="0" i="0" dirty="0" smtClean="0"/>
            <a:t> and deduce </a:t>
          </a:r>
          <a:r>
            <a:rPr lang="es-ES_tradnl" b="0" i="0" dirty="0" err="1" smtClean="0"/>
            <a:t>the</a:t>
          </a:r>
          <a:r>
            <a:rPr lang="es-ES_tradnl" b="0" i="0" dirty="0" smtClean="0"/>
            <a:t> </a:t>
          </a:r>
          <a:r>
            <a:rPr lang="es-ES_tradnl" b="0" i="0" dirty="0" err="1" smtClean="0"/>
            <a:t>function</a:t>
          </a:r>
          <a:r>
            <a:rPr lang="es-ES_tradnl" b="0" i="0" dirty="0" smtClean="0"/>
            <a:t> of </a:t>
          </a:r>
          <a:r>
            <a:rPr lang="es-ES_tradnl" b="0" i="0" dirty="0" err="1" smtClean="0"/>
            <a:t>specialised</a:t>
          </a:r>
          <a:r>
            <a:rPr lang="es-ES_tradnl" b="0" i="0" dirty="0" smtClean="0"/>
            <a:t> </a:t>
          </a:r>
          <a:r>
            <a:rPr lang="es-ES_tradnl" b="0" i="0" dirty="0" err="1" smtClean="0"/>
            <a:t>cells</a:t>
          </a:r>
          <a:r>
            <a:rPr lang="es-ES_tradnl" b="0" i="0" dirty="0" smtClean="0"/>
            <a:t>.</a:t>
          </a:r>
          <a:endParaRPr lang="en-US" b="0" i="0" dirty="0"/>
        </a:p>
      </dgm:t>
    </dgm:pt>
    <dgm:pt modelId="{39399FE6-18BD-420C-91F5-31DFECA88172}" type="parTrans" cxnId="{EA9D2070-2F01-4B93-90C7-88CEB3D322E8}">
      <dgm:prSet/>
      <dgm:spPr/>
      <dgm:t>
        <a:bodyPr/>
        <a:lstStyle/>
        <a:p>
          <a:endParaRPr lang="en-US"/>
        </a:p>
      </dgm:t>
    </dgm:pt>
    <dgm:pt modelId="{6CB5E374-E613-44D3-8B44-D7EC874160D5}" type="sibTrans" cxnId="{EA9D2070-2F01-4B93-90C7-88CEB3D322E8}">
      <dgm:prSet/>
      <dgm:spPr/>
      <dgm:t>
        <a:bodyPr/>
        <a:lstStyle/>
        <a:p>
          <a:endParaRPr lang="en-US"/>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AF4DA6BD-EEC9-4A4B-BB43-0C1B917F1F6F}" type="pres">
      <dgm:prSet presAssocID="{BDB47A3B-67C7-4078-B928-10173F1FEF52}" presName="parentText" presStyleLbl="node1" presStyleIdx="0" presStyleCnt="5">
        <dgm:presLayoutVars>
          <dgm:chMax val="0"/>
          <dgm:bulletEnabled val="1"/>
        </dgm:presLayoutVars>
      </dgm:prSet>
      <dgm:spPr/>
      <dgm:t>
        <a:bodyPr/>
        <a:lstStyle/>
        <a:p>
          <a:endParaRPr lang="es-ES"/>
        </a:p>
      </dgm:t>
    </dgm:pt>
    <dgm:pt modelId="{4E7E9068-BE39-42B8-BBC7-98DC9C546461}" type="pres">
      <dgm:prSet presAssocID="{61DBEACF-0C14-4F10-A494-E438DF2B7A19}" presName="spacer" presStyleCnt="0"/>
      <dgm:spPr/>
    </dgm:pt>
    <dgm:pt modelId="{1BF298E0-DC60-4099-9CB1-FA705D24ED35}" type="pres">
      <dgm:prSet presAssocID="{DF32BAAF-DA81-48AF-B684-3523A597B906}" presName="parentText" presStyleLbl="node1" presStyleIdx="1" presStyleCnt="5">
        <dgm:presLayoutVars>
          <dgm:chMax val="0"/>
          <dgm:bulletEnabled val="1"/>
        </dgm:presLayoutVars>
      </dgm:prSet>
      <dgm:spPr/>
      <dgm:t>
        <a:bodyPr/>
        <a:lstStyle/>
        <a:p>
          <a:endParaRPr lang="en-US"/>
        </a:p>
      </dgm:t>
    </dgm:pt>
    <dgm:pt modelId="{0D6B5721-76F1-4B24-A7A7-10DB4FFC69A0}" type="pres">
      <dgm:prSet presAssocID="{3E92B2E6-7DBA-4C60-A851-78D3B8C83C73}" presName="spacer" presStyleCnt="0"/>
      <dgm:spPr/>
    </dgm:pt>
    <dgm:pt modelId="{1D5CAB4B-7358-450C-921D-1D051F3C37D5}" type="pres">
      <dgm:prSet presAssocID="{837D5161-A6E3-4CD9-B42F-8EC60EB4A781}" presName="parentText" presStyleLbl="node1" presStyleIdx="2" presStyleCnt="5">
        <dgm:presLayoutVars>
          <dgm:chMax val="0"/>
          <dgm:bulletEnabled val="1"/>
        </dgm:presLayoutVars>
      </dgm:prSet>
      <dgm:spPr/>
      <dgm:t>
        <a:bodyPr/>
        <a:lstStyle/>
        <a:p>
          <a:endParaRPr lang="es-ES"/>
        </a:p>
      </dgm:t>
    </dgm:pt>
    <dgm:pt modelId="{094A5928-2CA9-49AE-94F8-38A45E10D28C}" type="pres">
      <dgm:prSet presAssocID="{19E4D9F7-0A73-4B74-B013-8BA2FE2CD771}" presName="spacer" presStyleCnt="0"/>
      <dgm:spPr/>
    </dgm:pt>
    <dgm:pt modelId="{88EB3756-39BB-440F-8C59-4ABAB1488CCA}" type="pres">
      <dgm:prSet presAssocID="{99C5ABE8-E4C1-4C7C-AE76-26AA006FF8ED}" presName="parentText" presStyleLbl="node1" presStyleIdx="3" presStyleCnt="5">
        <dgm:presLayoutVars>
          <dgm:chMax val="0"/>
          <dgm:bulletEnabled val="1"/>
        </dgm:presLayoutVars>
      </dgm:prSet>
      <dgm:spPr/>
      <dgm:t>
        <a:bodyPr/>
        <a:lstStyle/>
        <a:p>
          <a:endParaRPr lang="en-US"/>
        </a:p>
      </dgm:t>
    </dgm:pt>
    <dgm:pt modelId="{61386CBB-2CF2-4D03-B757-88327EDA10FD}" type="pres">
      <dgm:prSet presAssocID="{5FE2A1D9-1D1E-4CDE-B0E5-AAA827546DC6}" presName="spacer" presStyleCnt="0"/>
      <dgm:spPr/>
    </dgm:pt>
    <dgm:pt modelId="{96F1FC56-0062-430D-B1C4-1B58A9A314B6}" type="pres">
      <dgm:prSet presAssocID="{8F63E284-7DDF-4D89-B9E9-7D780B61822A}" presName="parentText" presStyleLbl="node1" presStyleIdx="4" presStyleCnt="5">
        <dgm:presLayoutVars>
          <dgm:chMax val="0"/>
          <dgm:bulletEnabled val="1"/>
        </dgm:presLayoutVars>
      </dgm:prSet>
      <dgm:spPr/>
      <dgm:t>
        <a:bodyPr/>
        <a:lstStyle/>
        <a:p>
          <a:endParaRPr lang="en-US"/>
        </a:p>
      </dgm:t>
    </dgm:pt>
  </dgm:ptLst>
  <dgm:cxnLst>
    <dgm:cxn modelId="{BF86AD5C-7A17-41D5-BCD8-E4DAA062ABE0}" type="presOf" srcId="{DF32BAAF-DA81-48AF-B684-3523A597B906}" destId="{1BF298E0-DC60-4099-9CB1-FA705D24ED35}" srcOrd="0" destOrd="0" presId="urn:microsoft.com/office/officeart/2005/8/layout/vList2"/>
    <dgm:cxn modelId="{23846F40-1417-4A2B-A4B9-6D4F19149220}" srcId="{FBAE8630-DC10-4B52-AFE9-52D0B66F20CA}" destId="{99C5ABE8-E4C1-4C7C-AE76-26AA006FF8ED}" srcOrd="3" destOrd="0" parTransId="{DC2FE747-FAEC-457A-934F-E40865FBE9F9}" sibTransId="{5FE2A1D9-1D1E-4CDE-B0E5-AAA827546DC6}"/>
    <dgm:cxn modelId="{EA9D2070-2F01-4B93-90C7-88CEB3D322E8}" srcId="{FBAE8630-DC10-4B52-AFE9-52D0B66F20CA}" destId="{8F63E284-7DDF-4D89-B9E9-7D780B61822A}" srcOrd="4" destOrd="0" parTransId="{39399FE6-18BD-420C-91F5-31DFECA88172}" sibTransId="{6CB5E374-E613-44D3-8B44-D7EC874160D5}"/>
    <dgm:cxn modelId="{720BD40B-F660-46C8-B916-6EDAE0B5959E}" type="presOf" srcId="{FBAE8630-DC10-4B52-AFE9-52D0B66F20CA}" destId="{F9EB2F10-2B83-439B-8299-10923EE9C12E}" srcOrd="0" destOrd="0" presId="urn:microsoft.com/office/officeart/2005/8/layout/vList2"/>
    <dgm:cxn modelId="{AA45F54F-5654-4357-AA2D-BBF6211484C2}" type="presOf" srcId="{BDB47A3B-67C7-4078-B928-10173F1FEF52}" destId="{AF4DA6BD-EEC9-4A4B-BB43-0C1B917F1F6F}" srcOrd="0" destOrd="0" presId="urn:microsoft.com/office/officeart/2005/8/layout/vList2"/>
    <dgm:cxn modelId="{501936E4-093F-4C30-BB6D-1D4BA05BF497}" type="presOf" srcId="{99C5ABE8-E4C1-4C7C-AE76-26AA006FF8ED}" destId="{88EB3756-39BB-440F-8C59-4ABAB1488CCA}" srcOrd="0" destOrd="0" presId="urn:microsoft.com/office/officeart/2005/8/layout/vList2"/>
    <dgm:cxn modelId="{8BAA3D87-0259-416E-8645-1680893A90B2}" srcId="{FBAE8630-DC10-4B52-AFE9-52D0B66F20CA}" destId="{BDB47A3B-67C7-4078-B928-10173F1FEF52}" srcOrd="0" destOrd="0" parTransId="{FD519870-79C2-4924-9FB5-001B1B2D1A5C}" sibTransId="{61DBEACF-0C14-4F10-A494-E438DF2B7A19}"/>
    <dgm:cxn modelId="{18B65121-248D-44B6-9428-9FB60BBF7B54}" type="presOf" srcId="{8F63E284-7DDF-4D89-B9E9-7D780B61822A}" destId="{96F1FC56-0062-430D-B1C4-1B58A9A314B6}" srcOrd="0" destOrd="0" presId="urn:microsoft.com/office/officeart/2005/8/layout/vList2"/>
    <dgm:cxn modelId="{36946CFE-EBB5-4836-AA6C-09D9905A6721}" srcId="{FBAE8630-DC10-4B52-AFE9-52D0B66F20CA}" destId="{DF32BAAF-DA81-48AF-B684-3523A597B906}" srcOrd="1" destOrd="0" parTransId="{A56F91DB-92FB-476B-B5E6-450EB90F32DE}" sibTransId="{3E92B2E6-7DBA-4C60-A851-78D3B8C83C73}"/>
    <dgm:cxn modelId="{D35901F6-5A59-4B65-8921-324B8560D99F}" type="presOf" srcId="{837D5161-A6E3-4CD9-B42F-8EC60EB4A781}" destId="{1D5CAB4B-7358-450C-921D-1D051F3C37D5}" srcOrd="0" destOrd="0" presId="urn:microsoft.com/office/officeart/2005/8/layout/vList2"/>
    <dgm:cxn modelId="{B13697F9-59DD-443A-B149-7061F475FE68}" srcId="{FBAE8630-DC10-4B52-AFE9-52D0B66F20CA}" destId="{837D5161-A6E3-4CD9-B42F-8EC60EB4A781}" srcOrd="2" destOrd="0" parTransId="{80DD00A6-0F5C-47FA-B6CA-861719BD92FF}" sibTransId="{19E4D9F7-0A73-4B74-B013-8BA2FE2CD771}"/>
    <dgm:cxn modelId="{3893E982-23D5-4479-B4C0-43F4FF1A90FC}" type="presParOf" srcId="{F9EB2F10-2B83-439B-8299-10923EE9C12E}" destId="{AF4DA6BD-EEC9-4A4B-BB43-0C1B917F1F6F}" srcOrd="0" destOrd="0" presId="urn:microsoft.com/office/officeart/2005/8/layout/vList2"/>
    <dgm:cxn modelId="{3A54D555-373F-4C0F-9A9B-1BC80C98A6AC}" type="presParOf" srcId="{F9EB2F10-2B83-439B-8299-10923EE9C12E}" destId="{4E7E9068-BE39-42B8-BBC7-98DC9C546461}" srcOrd="1" destOrd="0" presId="urn:microsoft.com/office/officeart/2005/8/layout/vList2"/>
    <dgm:cxn modelId="{1F50AC4C-8575-4232-B609-BBD583BD62CB}" type="presParOf" srcId="{F9EB2F10-2B83-439B-8299-10923EE9C12E}" destId="{1BF298E0-DC60-4099-9CB1-FA705D24ED35}" srcOrd="2" destOrd="0" presId="urn:microsoft.com/office/officeart/2005/8/layout/vList2"/>
    <dgm:cxn modelId="{6B2F310A-D19C-48A3-AF93-E44BCCB46087}" type="presParOf" srcId="{F9EB2F10-2B83-439B-8299-10923EE9C12E}" destId="{0D6B5721-76F1-4B24-A7A7-10DB4FFC69A0}" srcOrd="3" destOrd="0" presId="urn:microsoft.com/office/officeart/2005/8/layout/vList2"/>
    <dgm:cxn modelId="{906E710E-ED5C-4649-9830-5F6125280132}" type="presParOf" srcId="{F9EB2F10-2B83-439B-8299-10923EE9C12E}" destId="{1D5CAB4B-7358-450C-921D-1D051F3C37D5}" srcOrd="4" destOrd="0" presId="urn:microsoft.com/office/officeart/2005/8/layout/vList2"/>
    <dgm:cxn modelId="{44FC1FAC-E1F9-4E25-AC45-9C2DC2EBC315}" type="presParOf" srcId="{F9EB2F10-2B83-439B-8299-10923EE9C12E}" destId="{094A5928-2CA9-49AE-94F8-38A45E10D28C}" srcOrd="5" destOrd="0" presId="urn:microsoft.com/office/officeart/2005/8/layout/vList2"/>
    <dgm:cxn modelId="{F85F9921-44B8-4AB1-97E9-AFE41B86E6B1}" type="presParOf" srcId="{F9EB2F10-2B83-439B-8299-10923EE9C12E}" destId="{88EB3756-39BB-440F-8C59-4ABAB1488CCA}" srcOrd="6" destOrd="0" presId="urn:microsoft.com/office/officeart/2005/8/layout/vList2"/>
    <dgm:cxn modelId="{96FFFC53-7F63-41BA-B29E-2370D0CF82C9}" type="presParOf" srcId="{F9EB2F10-2B83-439B-8299-10923EE9C12E}" destId="{61386CBB-2CF2-4D03-B757-88327EDA10FD}" srcOrd="7" destOrd="0" presId="urn:microsoft.com/office/officeart/2005/8/layout/vList2"/>
    <dgm:cxn modelId="{7946CD56-A41F-416F-A009-296DB3B680E9}" type="presParOf" srcId="{F9EB2F10-2B83-439B-8299-10923EE9C12E}" destId="{96F1FC56-0062-430D-B1C4-1B58A9A314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A6BD-EEC9-4A4B-BB43-0C1B917F1F6F}">
      <dsp:nvSpPr>
        <dsp:cNvPr id="0" name=""/>
        <dsp:cNvSpPr/>
      </dsp:nvSpPr>
      <dsp:spPr>
        <a:xfrm>
          <a:off x="0" y="3104"/>
          <a:ext cx="8208912" cy="9547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Prokaryotes have a simple cell structure without compartments</a:t>
          </a:r>
          <a:endParaRPr lang="es-ES" sz="2400" kern="1200" dirty="0"/>
        </a:p>
      </dsp:txBody>
      <dsp:txXfrm>
        <a:off x="46606" y="49710"/>
        <a:ext cx="8115700" cy="861507"/>
      </dsp:txXfrm>
    </dsp:sp>
    <dsp:sp modelId="{B6CE728A-9B8C-498A-83D3-4625DB37D518}">
      <dsp:nvSpPr>
        <dsp:cNvPr id="0" name=""/>
        <dsp:cNvSpPr/>
      </dsp:nvSpPr>
      <dsp:spPr>
        <a:xfrm>
          <a:off x="0" y="1026944"/>
          <a:ext cx="8208912" cy="9547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err="1" smtClean="0"/>
            <a:t>Eukaryotes</a:t>
          </a:r>
          <a:r>
            <a:rPr lang="es-ES" sz="2400" kern="1200" dirty="0" smtClean="0"/>
            <a:t> </a:t>
          </a:r>
          <a:r>
            <a:rPr lang="es-ES" sz="2400" kern="1200" dirty="0" err="1" smtClean="0"/>
            <a:t>have</a:t>
          </a:r>
          <a:r>
            <a:rPr lang="es-ES" sz="2400" kern="1200" dirty="0" smtClean="0"/>
            <a:t> a </a:t>
          </a:r>
          <a:r>
            <a:rPr lang="es-ES" sz="2400" kern="1200" dirty="0" err="1" smtClean="0"/>
            <a:t>compartmentalised</a:t>
          </a:r>
          <a:r>
            <a:rPr lang="es-ES" sz="2400" kern="1200" dirty="0" smtClean="0"/>
            <a:t> </a:t>
          </a:r>
          <a:r>
            <a:rPr lang="es-ES" sz="2400" kern="1200" dirty="0" err="1" smtClean="0"/>
            <a:t>cell</a:t>
          </a:r>
          <a:r>
            <a:rPr lang="es-ES" sz="2400" kern="1200" dirty="0" smtClean="0"/>
            <a:t> </a:t>
          </a:r>
          <a:r>
            <a:rPr lang="es-ES" sz="2400" kern="1200" dirty="0" err="1" smtClean="0"/>
            <a:t>structure</a:t>
          </a:r>
          <a:endParaRPr lang="es-ES" sz="2400" kern="1200" dirty="0"/>
        </a:p>
      </dsp:txBody>
      <dsp:txXfrm>
        <a:off x="46606" y="1073550"/>
        <a:ext cx="8115700" cy="861507"/>
      </dsp:txXfrm>
    </dsp:sp>
    <dsp:sp modelId="{48B8FB87-77B2-4356-9A11-E08AAB54703E}">
      <dsp:nvSpPr>
        <dsp:cNvPr id="0" name=""/>
        <dsp:cNvSpPr/>
      </dsp:nvSpPr>
      <dsp:spPr>
        <a:xfrm>
          <a:off x="0" y="2050784"/>
          <a:ext cx="8208912" cy="9547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err="1" smtClean="0"/>
            <a:t>Prokaryotes</a:t>
          </a:r>
          <a:r>
            <a:rPr lang="es-ES" sz="2400" kern="1200" dirty="0" smtClean="0"/>
            <a:t> divide </a:t>
          </a:r>
          <a:r>
            <a:rPr lang="es-ES" sz="2400" kern="1200" dirty="0" err="1" smtClean="0"/>
            <a:t>by</a:t>
          </a:r>
          <a:r>
            <a:rPr lang="es-ES" sz="2400" kern="1200" dirty="0" smtClean="0"/>
            <a:t> </a:t>
          </a:r>
          <a:r>
            <a:rPr lang="es-ES" sz="2400" kern="1200" dirty="0" err="1" smtClean="0"/>
            <a:t>binary</a:t>
          </a:r>
          <a:r>
            <a:rPr lang="es-ES" sz="2400" kern="1200" dirty="0" smtClean="0"/>
            <a:t> </a:t>
          </a:r>
          <a:r>
            <a:rPr lang="es-ES" sz="2400" kern="1200" dirty="0" err="1" smtClean="0"/>
            <a:t>fission</a:t>
          </a:r>
          <a:endParaRPr lang="es-ES" sz="2400" kern="1200" dirty="0"/>
        </a:p>
      </dsp:txBody>
      <dsp:txXfrm>
        <a:off x="46606" y="2097390"/>
        <a:ext cx="8115700" cy="861507"/>
      </dsp:txXfrm>
    </dsp:sp>
    <dsp:sp modelId="{EBE7B368-C690-43A0-907D-A121890BD73B}">
      <dsp:nvSpPr>
        <dsp:cNvPr id="0" name=""/>
        <dsp:cNvSpPr/>
      </dsp:nvSpPr>
      <dsp:spPr>
        <a:xfrm>
          <a:off x="0" y="3074624"/>
          <a:ext cx="8208912" cy="9547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err="1" smtClean="0"/>
            <a:t>Electron</a:t>
          </a:r>
          <a:r>
            <a:rPr lang="es-ES" sz="2400" kern="1200" dirty="0" smtClean="0"/>
            <a:t> </a:t>
          </a:r>
          <a:r>
            <a:rPr lang="es-ES" sz="2400" kern="1200" dirty="0" err="1" smtClean="0"/>
            <a:t>microscopes</a:t>
          </a:r>
          <a:r>
            <a:rPr lang="es-ES" sz="2400" kern="1200" dirty="0" smtClean="0"/>
            <a:t> </a:t>
          </a:r>
          <a:r>
            <a:rPr lang="es-ES" sz="2400" kern="1200" dirty="0" err="1" smtClean="0"/>
            <a:t>have</a:t>
          </a:r>
          <a:r>
            <a:rPr lang="es-ES" sz="2400" kern="1200" dirty="0" smtClean="0"/>
            <a:t> a </a:t>
          </a:r>
          <a:r>
            <a:rPr lang="es-ES" sz="2400" kern="1200" dirty="0" err="1" smtClean="0"/>
            <a:t>much</a:t>
          </a:r>
          <a:r>
            <a:rPr lang="es-ES" sz="2400" kern="1200" dirty="0" smtClean="0"/>
            <a:t> </a:t>
          </a:r>
          <a:r>
            <a:rPr lang="es-ES" sz="2400" kern="1200" dirty="0" err="1" smtClean="0"/>
            <a:t>higher</a:t>
          </a:r>
          <a:r>
            <a:rPr lang="es-ES" sz="2400" kern="1200" dirty="0" smtClean="0"/>
            <a:t> </a:t>
          </a:r>
          <a:r>
            <a:rPr lang="es-ES" sz="2400" kern="1200" dirty="0" err="1" smtClean="0"/>
            <a:t>resolution</a:t>
          </a:r>
          <a:r>
            <a:rPr lang="es-ES" sz="2400" kern="1200" dirty="0" smtClean="0"/>
            <a:t> </a:t>
          </a:r>
          <a:r>
            <a:rPr lang="es-ES" sz="2400" kern="1200" dirty="0" err="1" smtClean="0"/>
            <a:t>than</a:t>
          </a:r>
          <a:r>
            <a:rPr lang="es-ES" sz="2400" kern="1200" dirty="0" smtClean="0"/>
            <a:t> light </a:t>
          </a:r>
          <a:r>
            <a:rPr lang="es-ES" sz="2400" kern="1200" dirty="0" err="1" smtClean="0"/>
            <a:t>microscopes</a:t>
          </a:r>
          <a:endParaRPr lang="es-ES" sz="2400" kern="1200" dirty="0"/>
        </a:p>
      </dsp:txBody>
      <dsp:txXfrm>
        <a:off x="46606" y="3121230"/>
        <a:ext cx="8115700"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67AD4-1588-4ABD-8BF9-48CB6E744D81}">
      <dsp:nvSpPr>
        <dsp:cNvPr id="0" name=""/>
        <dsp:cNvSpPr/>
      </dsp:nvSpPr>
      <dsp:spPr>
        <a:xfrm>
          <a:off x="0" y="241807"/>
          <a:ext cx="8201891" cy="12355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Developments in scientific research follow improvements in apparatus: the invention of electron microscopes led to greater understanding of the cell structure.</a:t>
          </a:r>
          <a:endParaRPr lang="es-ES" sz="2200" kern="1200" dirty="0"/>
        </a:p>
      </dsp:txBody>
      <dsp:txXfrm>
        <a:off x="60313" y="302120"/>
        <a:ext cx="8081265" cy="111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A6BD-EEC9-4A4B-BB43-0C1B917F1F6F}">
      <dsp:nvSpPr>
        <dsp:cNvPr id="0" name=""/>
        <dsp:cNvSpPr/>
      </dsp:nvSpPr>
      <dsp:spPr>
        <a:xfrm>
          <a:off x="0" y="64594"/>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i="0" kern="1200" dirty="0" smtClean="0"/>
            <a:t>Application: The structure and function of organelles within exocrine gland cells of the pancreas</a:t>
          </a:r>
          <a:endParaRPr lang="es-ES" sz="2200" kern="1200" dirty="0"/>
        </a:p>
      </dsp:txBody>
      <dsp:txXfrm>
        <a:off x="42722" y="107316"/>
        <a:ext cx="8086678" cy="789716"/>
      </dsp:txXfrm>
    </dsp:sp>
    <dsp:sp modelId="{1BF298E0-DC60-4099-9CB1-FA705D24ED35}">
      <dsp:nvSpPr>
        <dsp:cNvPr id="0" name=""/>
        <dsp:cNvSpPr/>
      </dsp:nvSpPr>
      <dsp:spPr>
        <a:xfrm>
          <a:off x="0" y="1003114"/>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i="0" kern="1200" dirty="0" smtClean="0"/>
            <a:t>Application: the structure and function of organelles within palisade mesophyll cells of the leaf</a:t>
          </a:r>
          <a:endParaRPr lang="es-ES" sz="2200" kern="1200" dirty="0"/>
        </a:p>
      </dsp:txBody>
      <dsp:txXfrm>
        <a:off x="42722" y="1045836"/>
        <a:ext cx="8086678" cy="789716"/>
      </dsp:txXfrm>
    </dsp:sp>
    <dsp:sp modelId="{1D5CAB4B-7358-450C-921D-1D051F3C37D5}">
      <dsp:nvSpPr>
        <dsp:cNvPr id="0" name=""/>
        <dsp:cNvSpPr/>
      </dsp:nvSpPr>
      <dsp:spPr>
        <a:xfrm>
          <a:off x="0" y="1941634"/>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t>Skill: Drawing the ultrastructure of prokaryotic cells based on electron micrographs (EM)</a:t>
          </a:r>
          <a:endParaRPr lang="en-US" sz="2200" b="0" i="0" kern="1200" dirty="0"/>
        </a:p>
      </dsp:txBody>
      <dsp:txXfrm>
        <a:off x="42722" y="1984356"/>
        <a:ext cx="8086678" cy="789716"/>
      </dsp:txXfrm>
    </dsp:sp>
    <dsp:sp modelId="{88EB3756-39BB-440F-8C59-4ABAB1488CCA}">
      <dsp:nvSpPr>
        <dsp:cNvPr id="0" name=""/>
        <dsp:cNvSpPr/>
      </dsp:nvSpPr>
      <dsp:spPr>
        <a:xfrm>
          <a:off x="0" y="2880154"/>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t>Skill: Drawing the ultrastructure of eukaryotic cells based on electron micrographs (EM)</a:t>
          </a:r>
          <a:endParaRPr lang="en-US" sz="2200" b="0" i="0" kern="1200" dirty="0"/>
        </a:p>
      </dsp:txBody>
      <dsp:txXfrm>
        <a:off x="42722" y="2922876"/>
        <a:ext cx="8086678" cy="789716"/>
      </dsp:txXfrm>
    </dsp:sp>
    <dsp:sp modelId="{96F1FC56-0062-430D-B1C4-1B58A9A314B6}">
      <dsp:nvSpPr>
        <dsp:cNvPr id="0" name=""/>
        <dsp:cNvSpPr/>
      </dsp:nvSpPr>
      <dsp:spPr>
        <a:xfrm>
          <a:off x="0" y="3818674"/>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_tradnl" sz="2200" b="0" i="0" kern="1200" dirty="0" err="1" smtClean="0"/>
            <a:t>Skill</a:t>
          </a:r>
          <a:r>
            <a:rPr lang="es-ES_tradnl" sz="2200" b="0" i="0" kern="1200" dirty="0" smtClean="0"/>
            <a:t>: </a:t>
          </a:r>
          <a:r>
            <a:rPr lang="es-ES_tradnl" sz="2200" b="0" i="0" kern="1200" dirty="0" err="1" smtClean="0"/>
            <a:t>Interpretation</a:t>
          </a:r>
          <a:r>
            <a:rPr lang="es-ES_tradnl" sz="2200" b="0" i="0" kern="1200" dirty="0" smtClean="0"/>
            <a:t> of </a:t>
          </a:r>
          <a:r>
            <a:rPr lang="es-ES_tradnl" sz="2200" b="0" i="0" kern="1200" dirty="0" err="1" smtClean="0"/>
            <a:t>electron</a:t>
          </a:r>
          <a:r>
            <a:rPr lang="es-ES_tradnl" sz="2200" b="0" i="0" kern="1200" dirty="0" smtClean="0"/>
            <a:t> </a:t>
          </a:r>
          <a:r>
            <a:rPr lang="es-ES_tradnl" sz="2200" b="0" i="0" kern="1200" dirty="0" err="1" smtClean="0"/>
            <a:t>micrographs</a:t>
          </a:r>
          <a:r>
            <a:rPr lang="es-ES_tradnl" sz="2200" b="0" i="0" kern="1200" dirty="0" smtClean="0"/>
            <a:t> to </a:t>
          </a:r>
          <a:r>
            <a:rPr lang="es-ES_tradnl" sz="2200" b="0" i="0" kern="1200" dirty="0" err="1" smtClean="0"/>
            <a:t>identify</a:t>
          </a:r>
          <a:r>
            <a:rPr lang="es-ES_tradnl" sz="2200" b="0" i="0" kern="1200" dirty="0" smtClean="0"/>
            <a:t> </a:t>
          </a:r>
          <a:r>
            <a:rPr lang="es-ES_tradnl" sz="2200" b="0" i="0" kern="1200" dirty="0" err="1" smtClean="0"/>
            <a:t>organelles</a:t>
          </a:r>
          <a:r>
            <a:rPr lang="es-ES_tradnl" sz="2200" b="0" i="0" kern="1200" dirty="0" smtClean="0"/>
            <a:t> and deduce </a:t>
          </a:r>
          <a:r>
            <a:rPr lang="es-ES_tradnl" sz="2200" b="0" i="0" kern="1200" dirty="0" err="1" smtClean="0"/>
            <a:t>the</a:t>
          </a:r>
          <a:r>
            <a:rPr lang="es-ES_tradnl" sz="2200" b="0" i="0" kern="1200" dirty="0" smtClean="0"/>
            <a:t> </a:t>
          </a:r>
          <a:r>
            <a:rPr lang="es-ES_tradnl" sz="2200" b="0" i="0" kern="1200" dirty="0" err="1" smtClean="0"/>
            <a:t>function</a:t>
          </a:r>
          <a:r>
            <a:rPr lang="es-ES_tradnl" sz="2200" b="0" i="0" kern="1200" dirty="0" smtClean="0"/>
            <a:t> of </a:t>
          </a:r>
          <a:r>
            <a:rPr lang="es-ES_tradnl" sz="2200" b="0" i="0" kern="1200" dirty="0" err="1" smtClean="0"/>
            <a:t>specialised</a:t>
          </a:r>
          <a:r>
            <a:rPr lang="es-ES_tradnl" sz="2200" b="0" i="0" kern="1200" dirty="0" smtClean="0"/>
            <a:t> </a:t>
          </a:r>
          <a:r>
            <a:rPr lang="es-ES_tradnl" sz="2200" b="0" i="0" kern="1200" dirty="0" err="1" smtClean="0"/>
            <a:t>cells</a:t>
          </a:r>
          <a:r>
            <a:rPr lang="es-ES_tradnl" sz="2200" b="0" i="0" kern="1200" dirty="0" smtClean="0"/>
            <a:t>.</a:t>
          </a:r>
          <a:endParaRPr lang="en-US" sz="2200" b="0" i="0" kern="1200" dirty="0"/>
        </a:p>
      </dsp:txBody>
      <dsp:txXfrm>
        <a:off x="42722" y="3861396"/>
        <a:ext cx="8086678"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23/09/2015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9/23/2015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9/23/2015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9/23/2015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9/23/2015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213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9/23/2015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60046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9/23/2015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47106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9/23/2015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39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9/23/2015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58489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9/23/2015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7249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9/23/2015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2507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9/23/2015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951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9/23/2015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9/23/2015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267715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9/23/2015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707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9/23/2015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0850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9/23/2015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9/23/2015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9/23/2015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9/23/2015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9/23/2015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9/23/2015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9/23/2015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9/23/2015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9/23/2015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87199628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1.wav"/><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8.png"/><Relationship Id="rId4" Type="http://schemas.openxmlformats.org/officeDocument/2006/relationships/audio" Target="../media/media1.wav"/><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fToTFjwUc5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hschool.com/science/biology_place/biocoach/images/cells/allcell.jpg" TargetMode="External"/><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highered.mcgraw-hill.com/olcweb/cgi/pluginpop.cgi?it=swf::500::500::/sites/dl/free/0073375225/594358/BinaryFission.swf::BinaryFiss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a:t>
            </a:r>
            <a:r>
              <a:rPr lang="en-GB" dirty="0"/>
              <a:t> </a:t>
            </a:r>
            <a:r>
              <a:rPr lang="en-GB" dirty="0" smtClean="0"/>
              <a:t>1 </a:t>
            </a:r>
            <a:r>
              <a:rPr lang="en-GB" dirty="0" smtClean="0">
                <a:solidFill>
                  <a:schemeClr val="tx1">
                    <a:lumMod val="65000"/>
                    <a:lumOff val="35000"/>
                  </a:schemeClr>
                </a:solidFill>
              </a:rPr>
              <a:t>Cells</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16016" y="3933056"/>
            <a:ext cx="3309803" cy="1260629"/>
          </a:xfrm>
        </p:spPr>
        <p:txBody>
          <a:bodyPr>
            <a:noAutofit/>
          </a:bodyPr>
          <a:lstStyle/>
          <a:p>
            <a:pPr algn="ctr"/>
            <a:endParaRPr lang="en-GB" sz="3200" dirty="0" smtClean="0"/>
          </a:p>
          <a:p>
            <a:r>
              <a:rPr lang="en-GB" sz="3200" dirty="0" smtClean="0">
                <a:solidFill>
                  <a:schemeClr val="accent1">
                    <a:lumMod val="50000"/>
                  </a:schemeClr>
                </a:solidFill>
              </a:rPr>
              <a:t>1.2 Ultrastructure of cells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media.giphy.com/media/qhMsjVL35aVOw/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4465" y="0"/>
            <a:ext cx="3669943" cy="227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1149185" y="135932"/>
            <a:ext cx="6848350"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prokaryotes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2" descr="http://scienceaid.co.uk/biology/micro/images/bacteriagrow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36766"/>
            <a:ext cx="818023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5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251520" y="0"/>
            <a:ext cx="8568952" cy="954107"/>
          </a:xfrm>
          <a:prstGeom prst="rect">
            <a:avLst/>
          </a:prstGeom>
          <a:noFill/>
        </p:spPr>
        <p:txBody>
          <a:bodyPr wrap="squar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ultrastructure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based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22083"/>
            <a:ext cx="7194315" cy="537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7717053" y="2348880"/>
            <a:ext cx="111936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_tradnl" dirty="0" err="1" smtClean="0"/>
              <a:t>Let’s</a:t>
            </a:r>
            <a:r>
              <a:rPr lang="es-ES_tradnl" dirty="0" smtClean="0"/>
              <a:t> </a:t>
            </a:r>
            <a:r>
              <a:rPr lang="es-ES_tradnl" dirty="0" err="1" smtClean="0"/>
              <a:t>take</a:t>
            </a:r>
            <a:r>
              <a:rPr lang="es-ES_tradnl" dirty="0" smtClean="0"/>
              <a:t> a pen and a </a:t>
            </a:r>
            <a:r>
              <a:rPr lang="es-ES_tradnl" dirty="0" err="1" smtClean="0"/>
              <a:t>paper</a:t>
            </a:r>
            <a:r>
              <a:rPr lang="es-ES_tradnl" dirty="0" smtClean="0"/>
              <a:t> and try </a:t>
            </a:r>
            <a:r>
              <a:rPr lang="es-ES_tradnl" dirty="0" err="1" smtClean="0"/>
              <a:t>this</a:t>
            </a:r>
            <a:r>
              <a:rPr lang="es-ES_tradnl" dirty="0" smtClean="0"/>
              <a:t> </a:t>
            </a:r>
            <a:r>
              <a:rPr lang="es-ES_tradnl" dirty="0" err="1" smtClean="0"/>
              <a:t>yourself</a:t>
            </a:r>
            <a:r>
              <a:rPr lang="es-ES_tradnl" dirty="0" smtClean="0"/>
              <a:t>!</a:t>
            </a:r>
            <a:endParaRPr lang="en-US" dirty="0"/>
          </a:p>
        </p:txBody>
      </p:sp>
    </p:spTree>
    <p:extLst>
      <p:ext uri="{BB962C8B-B14F-4D97-AF65-F5344CB8AC3E}">
        <p14:creationId xmlns:p14="http://schemas.microsoft.com/office/powerpoint/2010/main" val="35175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251520" y="0"/>
            <a:ext cx="8568952" cy="954107"/>
          </a:xfrm>
          <a:prstGeom prst="rect">
            <a:avLst/>
          </a:prstGeom>
          <a:noFill/>
        </p:spPr>
        <p:txBody>
          <a:bodyPr wrap="squar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ultrastructure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based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746328" y="2059107"/>
            <a:ext cx="4124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_tradnl" dirty="0" err="1" smtClean="0"/>
              <a:t>Let’s</a:t>
            </a:r>
            <a:r>
              <a:rPr lang="es-ES_tradnl" dirty="0" smtClean="0"/>
              <a:t> </a:t>
            </a:r>
            <a:r>
              <a:rPr lang="es-ES_tradnl" dirty="0" err="1" smtClean="0"/>
              <a:t>take</a:t>
            </a:r>
            <a:r>
              <a:rPr lang="es-ES_tradnl" dirty="0" smtClean="0"/>
              <a:t> a pen and a </a:t>
            </a:r>
            <a:r>
              <a:rPr lang="es-ES_tradnl" dirty="0" err="1" smtClean="0"/>
              <a:t>paper</a:t>
            </a:r>
            <a:r>
              <a:rPr lang="es-ES_tradnl" dirty="0" smtClean="0"/>
              <a:t> and try </a:t>
            </a:r>
            <a:r>
              <a:rPr lang="es-ES_tradnl" dirty="0" err="1" smtClean="0"/>
              <a:t>this</a:t>
            </a:r>
            <a:r>
              <a:rPr lang="es-ES_tradnl" dirty="0" smtClean="0"/>
              <a:t> </a:t>
            </a:r>
            <a:r>
              <a:rPr lang="es-ES_tradnl" dirty="0" err="1" smtClean="0"/>
              <a:t>yourself</a:t>
            </a:r>
            <a:r>
              <a:rPr lang="es-ES_tradnl"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20" y="3212976"/>
            <a:ext cx="807689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22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80">
                                          <p:stCondLst>
                                            <p:cond delay="0"/>
                                          </p:stCondLst>
                                        </p:cTn>
                                        <p:tgtEl>
                                          <p:spTgt spid="4098"/>
                                        </p:tgtEl>
                                      </p:cBhvr>
                                    </p:animEffect>
                                    <p:anim calcmode="lin" valueType="num">
                                      <p:cBhvr>
                                        <p:cTn id="1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8"/>
                                        </p:tgtEl>
                                      </p:cBhvr>
                                      <p:to x="100000" y="60000"/>
                                    </p:animScale>
                                    <p:animScale>
                                      <p:cBhvr>
                                        <p:cTn id="19" dur="166" decel="50000">
                                          <p:stCondLst>
                                            <p:cond delay="676"/>
                                          </p:stCondLst>
                                        </p:cTn>
                                        <p:tgtEl>
                                          <p:spTgt spid="4098"/>
                                        </p:tgtEl>
                                      </p:cBhvr>
                                      <p:to x="100000" y="100000"/>
                                    </p:animScale>
                                    <p:animScale>
                                      <p:cBhvr>
                                        <p:cTn id="20" dur="26">
                                          <p:stCondLst>
                                            <p:cond delay="1312"/>
                                          </p:stCondLst>
                                        </p:cTn>
                                        <p:tgtEl>
                                          <p:spTgt spid="4098"/>
                                        </p:tgtEl>
                                      </p:cBhvr>
                                      <p:to x="100000" y="80000"/>
                                    </p:animScale>
                                    <p:animScale>
                                      <p:cBhvr>
                                        <p:cTn id="21" dur="166" decel="50000">
                                          <p:stCondLst>
                                            <p:cond delay="1338"/>
                                          </p:stCondLst>
                                        </p:cTn>
                                        <p:tgtEl>
                                          <p:spTgt spid="4098"/>
                                        </p:tgtEl>
                                      </p:cBhvr>
                                      <p:to x="100000" y="100000"/>
                                    </p:animScale>
                                    <p:animScale>
                                      <p:cBhvr>
                                        <p:cTn id="22" dur="26">
                                          <p:stCondLst>
                                            <p:cond delay="1642"/>
                                          </p:stCondLst>
                                        </p:cTn>
                                        <p:tgtEl>
                                          <p:spTgt spid="4098"/>
                                        </p:tgtEl>
                                      </p:cBhvr>
                                      <p:to x="100000" y="90000"/>
                                    </p:animScale>
                                    <p:animScale>
                                      <p:cBhvr>
                                        <p:cTn id="23" dur="166" decel="50000">
                                          <p:stCondLst>
                                            <p:cond delay="1668"/>
                                          </p:stCondLst>
                                        </p:cTn>
                                        <p:tgtEl>
                                          <p:spTgt spid="4098"/>
                                        </p:tgtEl>
                                      </p:cBhvr>
                                      <p:to x="100000" y="100000"/>
                                    </p:animScale>
                                    <p:animScale>
                                      <p:cBhvr>
                                        <p:cTn id="24" dur="26">
                                          <p:stCondLst>
                                            <p:cond delay="1808"/>
                                          </p:stCondLst>
                                        </p:cTn>
                                        <p:tgtEl>
                                          <p:spTgt spid="4098"/>
                                        </p:tgtEl>
                                      </p:cBhvr>
                                      <p:to x="100000" y="95000"/>
                                    </p:animScale>
                                    <p:animScale>
                                      <p:cBhvr>
                                        <p:cTn id="25" dur="166" decel="50000">
                                          <p:stCondLst>
                                            <p:cond delay="1834"/>
                                          </p:stCondLst>
                                        </p:cTn>
                                        <p:tgtEl>
                                          <p:spTgt spid="40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2540589" y="135932"/>
            <a:ext cx="4065537"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descr="http://classes.midlandstech.edu/carterp/Courses/bio101/labquiz2/04-22a_EukaryoticCell_1.jpg"/>
          <p:cNvPicPr>
            <a:picLocks noChangeAspect="1" noChangeArrowheads="1"/>
          </p:cNvPicPr>
          <p:nvPr/>
        </p:nvPicPr>
        <p:blipFill rotWithShape="1">
          <a:blip r:embed="rId2">
            <a:extLst>
              <a:ext uri="{28A0092B-C50C-407E-A947-70E740481C1C}">
                <a14:useLocalDpi xmlns:a14="http://schemas.microsoft.com/office/drawing/2010/main" val="0"/>
              </a:ext>
            </a:extLst>
          </a:blip>
          <a:srcRect b="8459"/>
          <a:stretch/>
        </p:blipFill>
        <p:spPr bwMode="auto">
          <a:xfrm>
            <a:off x="683568" y="2691307"/>
            <a:ext cx="6591300" cy="386263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7274868" y="2852936"/>
            <a:ext cx="1545604" cy="3528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Note </a:t>
            </a:r>
            <a:r>
              <a:rPr lang="es-ES" sz="1400" dirty="0" err="1" smtClean="0"/>
              <a:t>that</a:t>
            </a:r>
            <a:r>
              <a:rPr lang="es-ES" sz="1400" dirty="0" smtClean="0"/>
              <a:t> </a:t>
            </a:r>
            <a:r>
              <a:rPr lang="es-ES" sz="1400" dirty="0" err="1" smtClean="0"/>
              <a:t>the</a:t>
            </a:r>
            <a:r>
              <a:rPr lang="es-ES" sz="1400" dirty="0" smtClean="0"/>
              <a:t> </a:t>
            </a:r>
            <a:r>
              <a:rPr lang="es-ES" sz="1400" dirty="0" err="1" smtClean="0"/>
              <a:t>image</a:t>
            </a:r>
            <a:r>
              <a:rPr lang="es-ES" sz="1400" dirty="0" smtClean="0"/>
              <a:t> </a:t>
            </a:r>
            <a:r>
              <a:rPr lang="es-ES" sz="1400" dirty="0" err="1" smtClean="0"/>
              <a:t>on</a:t>
            </a:r>
            <a:r>
              <a:rPr lang="es-ES" sz="1400" dirty="0" smtClean="0"/>
              <a:t> </a:t>
            </a:r>
            <a:r>
              <a:rPr lang="es-ES" sz="1400" dirty="0" err="1" smtClean="0"/>
              <a:t>the</a:t>
            </a:r>
            <a:r>
              <a:rPr lang="es-ES" sz="1400" dirty="0" smtClean="0"/>
              <a:t> </a:t>
            </a:r>
            <a:r>
              <a:rPr lang="es-ES" sz="1400" dirty="0" err="1" smtClean="0"/>
              <a:t>left</a:t>
            </a:r>
            <a:r>
              <a:rPr lang="es-ES" sz="1400" dirty="0" smtClean="0"/>
              <a:t> </a:t>
            </a:r>
            <a:r>
              <a:rPr lang="es-ES" sz="1400" dirty="0" err="1" smtClean="0"/>
              <a:t>is</a:t>
            </a:r>
            <a:r>
              <a:rPr lang="es-ES" sz="1400" dirty="0" smtClean="0"/>
              <a:t> a </a:t>
            </a:r>
            <a:r>
              <a:rPr lang="es-ES" sz="1400" dirty="0" err="1" smtClean="0"/>
              <a:t>highly</a:t>
            </a:r>
            <a:r>
              <a:rPr lang="es-ES" sz="1400" dirty="0" smtClean="0"/>
              <a:t> </a:t>
            </a:r>
            <a:r>
              <a:rPr lang="es-ES" sz="1400" dirty="0" err="1" smtClean="0"/>
              <a:t>schematic</a:t>
            </a:r>
            <a:r>
              <a:rPr lang="es-ES" sz="1400" dirty="0" smtClean="0"/>
              <a:t> </a:t>
            </a:r>
            <a:r>
              <a:rPr lang="es-ES" sz="1400" dirty="0" err="1" smtClean="0"/>
              <a:t>illustration</a:t>
            </a:r>
            <a:r>
              <a:rPr lang="es-ES" sz="1400" dirty="0" smtClean="0"/>
              <a:t>. </a:t>
            </a:r>
            <a:r>
              <a:rPr lang="es-ES" sz="1400" dirty="0" err="1" smtClean="0"/>
              <a:t>It</a:t>
            </a:r>
            <a:r>
              <a:rPr lang="es-ES" sz="1400" dirty="0" smtClean="0"/>
              <a:t> compares </a:t>
            </a:r>
            <a:r>
              <a:rPr lang="es-ES" sz="1400" dirty="0" err="1" smtClean="0"/>
              <a:t>some</a:t>
            </a:r>
            <a:r>
              <a:rPr lang="es-ES" sz="1400" dirty="0" smtClean="0"/>
              <a:t> </a:t>
            </a:r>
            <a:r>
              <a:rPr lang="es-ES" sz="1400" dirty="0" err="1" smtClean="0"/>
              <a:t>possible</a:t>
            </a:r>
            <a:r>
              <a:rPr lang="es-ES" sz="1400" dirty="0" smtClean="0"/>
              <a:t> </a:t>
            </a:r>
            <a:r>
              <a:rPr lang="es-ES" sz="1400" dirty="0" err="1" smtClean="0"/>
              <a:t>structures</a:t>
            </a:r>
            <a:r>
              <a:rPr lang="es-ES" sz="1400" dirty="0" smtClean="0"/>
              <a:t> of </a:t>
            </a:r>
            <a:r>
              <a:rPr lang="es-ES" sz="1400" dirty="0" err="1" smtClean="0"/>
              <a:t>both</a:t>
            </a:r>
            <a:r>
              <a:rPr lang="es-ES" sz="1400" dirty="0" smtClean="0"/>
              <a:t> animal and </a:t>
            </a:r>
            <a:r>
              <a:rPr lang="es-ES" sz="1400" dirty="0" err="1" smtClean="0"/>
              <a:t>plant</a:t>
            </a:r>
            <a:r>
              <a:rPr lang="es-ES" sz="1400" dirty="0" smtClean="0"/>
              <a:t> </a:t>
            </a:r>
            <a:r>
              <a:rPr lang="es-ES" sz="1400" dirty="0" err="1" smtClean="0"/>
              <a:t>cells</a:t>
            </a:r>
            <a:r>
              <a:rPr lang="es-ES" sz="1400" dirty="0" smtClean="0"/>
              <a:t>.</a:t>
            </a:r>
            <a:endParaRPr lang="es-ES" sz="1400" dirty="0"/>
          </a:p>
        </p:txBody>
      </p:sp>
      <p:sp>
        <p:nvSpPr>
          <p:cNvPr id="3" name="2 CuadroTexto"/>
          <p:cNvSpPr txBox="1"/>
          <p:nvPr/>
        </p:nvSpPr>
        <p:spPr>
          <a:xfrm>
            <a:off x="827584" y="1196752"/>
            <a:ext cx="7992888" cy="1754326"/>
          </a:xfrm>
          <a:prstGeom prst="rect">
            <a:avLst/>
          </a:prstGeom>
          <a:noFill/>
        </p:spPr>
        <p:txBody>
          <a:bodyPr wrap="square" rtlCol="0">
            <a:spAutoFit/>
          </a:bodyPr>
          <a:lstStyle/>
          <a:p>
            <a:r>
              <a:rPr lang="es-ES_tradnl" dirty="0" err="1" smtClean="0"/>
              <a:t>Eukaryotic</a:t>
            </a:r>
            <a:r>
              <a:rPr lang="es-ES_tradnl" dirty="0" smtClean="0"/>
              <a:t> </a:t>
            </a:r>
            <a:r>
              <a:rPr lang="es-ES_tradnl" dirty="0" err="1" smtClean="0"/>
              <a:t>cells</a:t>
            </a:r>
            <a:r>
              <a:rPr lang="es-ES_tradnl" dirty="0" smtClean="0"/>
              <a:t> </a:t>
            </a:r>
            <a:r>
              <a:rPr lang="es-ES_tradnl" dirty="0" err="1" smtClean="0"/>
              <a:t>have</a:t>
            </a:r>
            <a:r>
              <a:rPr lang="es-ES_tradnl" dirty="0" smtClean="0"/>
              <a:t> a </a:t>
            </a:r>
            <a:r>
              <a:rPr lang="es-ES_tradnl" dirty="0" err="1" smtClean="0"/>
              <a:t>much</a:t>
            </a:r>
            <a:r>
              <a:rPr lang="es-ES_tradnl" dirty="0" smtClean="0"/>
              <a:t> more </a:t>
            </a:r>
            <a:r>
              <a:rPr lang="es-ES_tradnl" dirty="0" err="1" smtClean="0"/>
              <a:t>complex</a:t>
            </a:r>
            <a:r>
              <a:rPr lang="es-ES_tradnl" dirty="0" smtClean="0"/>
              <a:t> </a:t>
            </a:r>
            <a:r>
              <a:rPr lang="es-ES_tradnl" dirty="0" err="1" smtClean="0"/>
              <a:t>internal</a:t>
            </a:r>
            <a:r>
              <a:rPr lang="es-ES_tradnl" dirty="0" smtClean="0"/>
              <a:t> </a:t>
            </a:r>
            <a:r>
              <a:rPr lang="es-ES_tradnl" dirty="0" err="1" smtClean="0"/>
              <a:t>structure</a:t>
            </a:r>
            <a:r>
              <a:rPr lang="es-ES_tradnl" dirty="0" smtClean="0"/>
              <a:t> </a:t>
            </a:r>
            <a:r>
              <a:rPr lang="es-ES_tradnl" dirty="0" err="1" smtClean="0"/>
              <a:t>than</a:t>
            </a:r>
            <a:r>
              <a:rPr lang="es-ES_tradnl" dirty="0" smtClean="0"/>
              <a:t> </a:t>
            </a:r>
            <a:r>
              <a:rPr lang="es-ES_tradnl" dirty="0" err="1" smtClean="0"/>
              <a:t>prokaryotic</a:t>
            </a:r>
            <a:r>
              <a:rPr lang="es-ES_tradnl" dirty="0" smtClean="0"/>
              <a:t> </a:t>
            </a:r>
            <a:r>
              <a:rPr lang="es-ES_tradnl" dirty="0" err="1" smtClean="0"/>
              <a:t>cells</a:t>
            </a:r>
            <a:r>
              <a:rPr lang="es-ES_tradnl" dirty="0" smtClean="0"/>
              <a:t>. </a:t>
            </a:r>
            <a:r>
              <a:rPr lang="es-ES_tradnl" dirty="0" err="1" smtClean="0"/>
              <a:t>Eukaryotic</a:t>
            </a:r>
            <a:r>
              <a:rPr lang="es-ES_tradnl" dirty="0" smtClean="0"/>
              <a:t> </a:t>
            </a:r>
            <a:r>
              <a:rPr lang="es-ES_tradnl" dirty="0" err="1" smtClean="0"/>
              <a:t>cells</a:t>
            </a:r>
            <a:r>
              <a:rPr lang="es-ES_tradnl" dirty="0" smtClean="0"/>
              <a:t> </a:t>
            </a:r>
            <a:r>
              <a:rPr lang="es-ES_tradnl" dirty="0" err="1" smtClean="0"/>
              <a:t>have</a:t>
            </a:r>
            <a:r>
              <a:rPr lang="es-ES_tradnl" dirty="0" smtClean="0"/>
              <a:t> </a:t>
            </a:r>
            <a:r>
              <a:rPr lang="es-ES_tradnl" dirty="0" err="1" smtClean="0"/>
              <a:t>their</a:t>
            </a:r>
            <a:r>
              <a:rPr lang="es-ES_tradnl" dirty="0" smtClean="0"/>
              <a:t> </a:t>
            </a:r>
            <a:r>
              <a:rPr lang="es-ES_tradnl" dirty="0" err="1" smtClean="0"/>
              <a:t>cytoplasms</a:t>
            </a:r>
            <a:r>
              <a:rPr lang="es-ES_tradnl" dirty="0" smtClean="0"/>
              <a:t> </a:t>
            </a:r>
            <a:r>
              <a:rPr lang="es-ES_tradnl" dirty="0" err="1" smtClean="0"/>
              <a:t>compartmentalised</a:t>
            </a:r>
            <a:r>
              <a:rPr lang="es-ES_tradnl" dirty="0" smtClean="0"/>
              <a:t>, </a:t>
            </a:r>
            <a:r>
              <a:rPr lang="es-ES_tradnl" dirty="0" err="1" smtClean="0"/>
              <a:t>this</a:t>
            </a:r>
            <a:r>
              <a:rPr lang="es-ES_tradnl" dirty="0" smtClean="0"/>
              <a:t> </a:t>
            </a:r>
            <a:r>
              <a:rPr lang="es-ES_tradnl" dirty="0" err="1" smtClean="0"/>
              <a:t>means</a:t>
            </a:r>
            <a:r>
              <a:rPr lang="es-ES_tradnl" dirty="0" smtClean="0"/>
              <a:t> </a:t>
            </a:r>
            <a:r>
              <a:rPr lang="es-ES_tradnl" dirty="0" err="1" smtClean="0"/>
              <a:t>that</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divided</a:t>
            </a:r>
            <a:r>
              <a:rPr lang="es-ES_tradnl" dirty="0" smtClean="0"/>
              <a:t> </a:t>
            </a:r>
            <a:r>
              <a:rPr lang="es-ES_tradnl" dirty="0" err="1" smtClean="0"/>
              <a:t>into</a:t>
            </a:r>
            <a:r>
              <a:rPr lang="es-ES_tradnl" dirty="0" smtClean="0"/>
              <a:t> </a:t>
            </a:r>
            <a:r>
              <a:rPr lang="es-ES_tradnl" dirty="0" err="1" smtClean="0"/>
              <a:t>compartments</a:t>
            </a:r>
            <a:r>
              <a:rPr lang="es-ES_tradnl" dirty="0"/>
              <a:t> </a:t>
            </a:r>
            <a:r>
              <a:rPr lang="es-ES_tradnl" dirty="0" err="1" smtClean="0"/>
              <a:t>with</a:t>
            </a:r>
            <a:r>
              <a:rPr lang="es-ES_tradnl" dirty="0" smtClean="0"/>
              <a:t> single </a:t>
            </a:r>
            <a:r>
              <a:rPr lang="es-ES_tradnl" dirty="0" err="1" smtClean="0"/>
              <a:t>or</a:t>
            </a:r>
            <a:r>
              <a:rPr lang="es-ES_tradnl" dirty="0" smtClean="0"/>
              <a:t> </a:t>
            </a:r>
            <a:r>
              <a:rPr lang="es-ES_tradnl" dirty="0" err="1" smtClean="0"/>
              <a:t>double</a:t>
            </a:r>
            <a:r>
              <a:rPr lang="es-ES_tradnl" dirty="0" smtClean="0"/>
              <a:t> </a:t>
            </a:r>
            <a:r>
              <a:rPr lang="es-ES_tradnl" dirty="0" err="1" smtClean="0"/>
              <a:t>membranes</a:t>
            </a:r>
            <a:r>
              <a:rPr lang="es-ES_tradnl" dirty="0" smtClean="0"/>
              <a:t>. </a:t>
            </a:r>
            <a:r>
              <a:rPr lang="es-ES_tradnl" dirty="0" err="1" smtClean="0"/>
              <a:t>The</a:t>
            </a:r>
            <a:r>
              <a:rPr lang="es-ES_tradnl" dirty="0" smtClean="0"/>
              <a:t> </a:t>
            </a:r>
            <a:r>
              <a:rPr lang="es-ES_tradnl" dirty="0" err="1" smtClean="0"/>
              <a:t>most</a:t>
            </a:r>
            <a:r>
              <a:rPr lang="es-ES_tradnl" dirty="0" smtClean="0"/>
              <a:t> </a:t>
            </a:r>
            <a:r>
              <a:rPr lang="es-ES_tradnl" dirty="0" err="1" smtClean="0"/>
              <a:t>iportant</a:t>
            </a:r>
            <a:r>
              <a:rPr lang="es-ES_tradnl" dirty="0" smtClean="0"/>
              <a:t> </a:t>
            </a:r>
            <a:r>
              <a:rPr lang="es-ES_tradnl" dirty="0" err="1" smtClean="0"/>
              <a:t>compartment</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smtClean="0"/>
              <a:t>nucleus</a:t>
            </a:r>
            <a:r>
              <a:rPr lang="es-ES_tradnl" dirty="0" smtClean="0"/>
              <a:t> </a:t>
            </a:r>
            <a:r>
              <a:rPr lang="es-ES_tradnl" dirty="0" err="1" smtClean="0"/>
              <a:t>where</a:t>
            </a:r>
            <a:r>
              <a:rPr lang="es-ES_tradnl" dirty="0" smtClean="0"/>
              <a:t> </a:t>
            </a:r>
            <a:r>
              <a:rPr lang="es-ES_tradnl" dirty="0" err="1" smtClean="0"/>
              <a:t>you</a:t>
            </a:r>
            <a:r>
              <a:rPr lang="es-ES_tradnl" dirty="0" smtClean="0"/>
              <a:t> can </a:t>
            </a:r>
            <a:r>
              <a:rPr lang="es-ES_tradnl" dirty="0" err="1" smtClean="0"/>
              <a:t>find</a:t>
            </a:r>
            <a:r>
              <a:rPr lang="es-ES_tradnl" dirty="0" smtClean="0"/>
              <a:t> </a:t>
            </a:r>
            <a:r>
              <a:rPr lang="es-ES_tradnl" dirty="0" err="1" smtClean="0"/>
              <a:t>the</a:t>
            </a:r>
            <a:r>
              <a:rPr lang="es-ES_tradnl" dirty="0" smtClean="0"/>
              <a:t> </a:t>
            </a:r>
            <a:r>
              <a:rPr lang="es-ES_tradnl" dirty="0" err="1" smtClean="0"/>
              <a:t>chromosomes</a:t>
            </a:r>
            <a:r>
              <a:rPr lang="es-ES_tradnl" dirty="0" smtClean="0"/>
              <a:t>. </a:t>
            </a:r>
            <a:r>
              <a:rPr lang="es-ES_tradnl" dirty="0" err="1" smtClean="0"/>
              <a:t>Sp</a:t>
            </a:r>
            <a:r>
              <a:rPr lang="es-ES_tradnl" dirty="0" smtClean="0"/>
              <a:t> </a:t>
            </a:r>
            <a:r>
              <a:rPr lang="es-ES_tradnl" dirty="0" err="1" smtClean="0"/>
              <a:t>each</a:t>
            </a:r>
            <a:r>
              <a:rPr lang="es-ES_tradnl" dirty="0" smtClean="0"/>
              <a:t> </a:t>
            </a:r>
            <a:r>
              <a:rPr lang="es-ES_tradnl" dirty="0" err="1" smtClean="0"/>
              <a:t>compartment</a:t>
            </a:r>
            <a:r>
              <a:rPr lang="es-ES_tradnl" dirty="0" smtClean="0"/>
              <a:t> </a:t>
            </a:r>
            <a:r>
              <a:rPr lang="es-ES_tradnl" dirty="0" err="1" smtClean="0"/>
              <a:t>is</a:t>
            </a:r>
            <a:r>
              <a:rPr lang="es-ES_tradnl" dirty="0" smtClean="0"/>
              <a:t> </a:t>
            </a:r>
            <a:r>
              <a:rPr lang="es-ES_tradnl" dirty="0" err="1" smtClean="0"/>
              <a:t>called</a:t>
            </a:r>
            <a:r>
              <a:rPr lang="es-ES_tradnl" dirty="0" smtClean="0"/>
              <a:t> a </a:t>
            </a:r>
            <a:r>
              <a:rPr lang="es-ES_tradnl" dirty="0" err="1" smtClean="0"/>
              <a:t>organelle</a:t>
            </a:r>
            <a:r>
              <a:rPr lang="es-ES_tradnl" dirty="0" smtClean="0"/>
              <a:t>. </a:t>
            </a:r>
            <a:endParaRPr lang="en-US" dirty="0"/>
          </a:p>
        </p:txBody>
      </p:sp>
    </p:spTree>
    <p:extLst>
      <p:ext uri="{BB962C8B-B14F-4D97-AF65-F5344CB8AC3E}">
        <p14:creationId xmlns:p14="http://schemas.microsoft.com/office/powerpoint/2010/main" val="2820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par>
                          <p:cTn id="18" fill="hold">
                            <p:stCondLst>
                              <p:cond delay="1250"/>
                            </p:stCondLst>
                            <p:childTnLst>
                              <p:par>
                                <p:cTn id="19" presetID="10" presetClass="entr" presetSubtype="0" fill="hold" grpId="0" nodeType="afterEffect">
                                  <p:stCondLst>
                                    <p:cond delay="7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2540589" y="135932"/>
            <a:ext cx="4065537"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539552" y="899428"/>
            <a:ext cx="8208912" cy="369332"/>
          </a:xfrm>
          <a:prstGeom prst="rect">
            <a:avLst/>
          </a:prstGeom>
          <a:noFill/>
        </p:spPr>
        <p:txBody>
          <a:bodyPr wrap="square" rtlCol="0">
            <a:spAutoFit/>
          </a:bodyPr>
          <a:lstStyle/>
          <a:p>
            <a:r>
              <a:rPr lang="es-ES_tradnl" dirty="0" err="1" smtClean="0"/>
              <a:t>There</a:t>
            </a:r>
            <a:r>
              <a:rPr lang="es-ES_tradnl" dirty="0" smtClean="0"/>
              <a:t> are </a:t>
            </a:r>
            <a:r>
              <a:rPr lang="es-ES_tradnl" dirty="0" err="1" smtClean="0"/>
              <a:t>several</a:t>
            </a:r>
            <a:r>
              <a:rPr lang="es-ES_tradnl" dirty="0" smtClean="0"/>
              <a:t> </a:t>
            </a:r>
            <a:r>
              <a:rPr lang="es-ES_tradnl" dirty="0" err="1" smtClean="0"/>
              <a:t>advantages</a:t>
            </a:r>
            <a:r>
              <a:rPr lang="es-ES_tradnl" dirty="0" smtClean="0"/>
              <a:t> to </a:t>
            </a:r>
            <a:r>
              <a:rPr lang="es-ES_tradnl" dirty="0" err="1" smtClean="0"/>
              <a:t>being</a:t>
            </a:r>
            <a:r>
              <a:rPr lang="es-ES_tradnl" dirty="0" smtClean="0"/>
              <a:t> </a:t>
            </a:r>
            <a:r>
              <a:rPr lang="es-ES_tradnl" dirty="0" err="1" smtClean="0"/>
              <a:t>compartmentalised</a:t>
            </a:r>
            <a:r>
              <a:rPr lang="es-ES_tradnl"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24" y="1700808"/>
            <a:ext cx="857716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55424" y="1556792"/>
            <a:ext cx="8249024" cy="7920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10 Rectángulo"/>
          <p:cNvSpPr/>
          <p:nvPr/>
        </p:nvSpPr>
        <p:spPr>
          <a:xfrm>
            <a:off x="448844" y="2501280"/>
            <a:ext cx="8483747" cy="12877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11 Rectángulo"/>
          <p:cNvSpPr/>
          <p:nvPr/>
        </p:nvSpPr>
        <p:spPr>
          <a:xfrm>
            <a:off x="328915" y="3933056"/>
            <a:ext cx="8483747" cy="8917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12 Rectángulo"/>
          <p:cNvSpPr/>
          <p:nvPr/>
        </p:nvSpPr>
        <p:spPr>
          <a:xfrm>
            <a:off x="331483" y="4977172"/>
            <a:ext cx="8483747" cy="8917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11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998506" y="228264"/>
            <a:ext cx="7149714" cy="523220"/>
          </a:xfrm>
          <a:prstGeom prst="rect">
            <a:avLst/>
          </a:prstGeom>
          <a:noFill/>
        </p:spPr>
        <p:txBody>
          <a:bodyPr wrap="non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648927" y="908720"/>
            <a:ext cx="7848872" cy="646331"/>
          </a:xfrm>
          <a:prstGeom prst="rect">
            <a:avLst/>
          </a:prstGeom>
          <a:noFill/>
        </p:spPr>
        <p:txBody>
          <a:bodyPr wrap="square" rtlCol="0">
            <a:spAutoFit/>
          </a:bodyPr>
          <a:lstStyle/>
          <a:p>
            <a:r>
              <a:rPr lang="es-ES_tradnl" dirty="0" err="1" smtClean="0"/>
              <a:t>It</a:t>
            </a:r>
            <a:r>
              <a:rPr lang="es-ES_tradnl" dirty="0" smtClean="0"/>
              <a:t> </a:t>
            </a:r>
            <a:r>
              <a:rPr lang="es-ES_tradnl" dirty="0" err="1" smtClean="0"/>
              <a:t>is</a:t>
            </a:r>
            <a:r>
              <a:rPr lang="es-ES_tradnl" dirty="0" smtClean="0"/>
              <a:t> </a:t>
            </a:r>
            <a:r>
              <a:rPr lang="es-ES_tradnl" dirty="0" err="1" smtClean="0"/>
              <a:t>best</a:t>
            </a:r>
            <a:r>
              <a:rPr lang="es-ES_tradnl" dirty="0" smtClean="0"/>
              <a:t> to </a:t>
            </a:r>
            <a:r>
              <a:rPr lang="es-ES_tradnl" dirty="0" err="1" smtClean="0"/>
              <a:t>draw</a:t>
            </a:r>
            <a:r>
              <a:rPr lang="es-ES_tradnl" dirty="0" smtClean="0"/>
              <a:t> </a:t>
            </a:r>
            <a:r>
              <a:rPr lang="es-ES_tradnl" dirty="0" err="1" smtClean="0"/>
              <a:t>only</a:t>
            </a:r>
            <a:r>
              <a:rPr lang="es-ES_tradnl" dirty="0" smtClean="0"/>
              <a:t> </a:t>
            </a:r>
            <a:r>
              <a:rPr lang="es-ES_tradnl" dirty="0" err="1" smtClean="0"/>
              <a:t>parts</a:t>
            </a:r>
            <a:r>
              <a:rPr lang="es-ES_tradnl" dirty="0" smtClean="0"/>
              <a:t> of </a:t>
            </a:r>
            <a:r>
              <a:rPr lang="es-ES_tradnl" dirty="0" err="1" smtClean="0"/>
              <a:t>the</a:t>
            </a:r>
            <a:r>
              <a:rPr lang="es-ES_tradnl" dirty="0" smtClean="0"/>
              <a:t> </a:t>
            </a:r>
            <a:r>
              <a:rPr lang="es-ES_tradnl" dirty="0" err="1" smtClean="0"/>
              <a:t>eukaryotic</a:t>
            </a:r>
            <a:r>
              <a:rPr lang="es-ES_tradnl" dirty="0" smtClean="0"/>
              <a:t> </a:t>
            </a:r>
            <a:r>
              <a:rPr lang="es-ES_tradnl" dirty="0" err="1" smtClean="0"/>
              <a:t>cell</a:t>
            </a:r>
            <a:r>
              <a:rPr lang="es-ES_tradnl" dirty="0" smtClean="0"/>
              <a:t> as </a:t>
            </a:r>
            <a:r>
              <a:rPr lang="es-ES_tradnl" dirty="0" err="1" smtClean="0"/>
              <a:t>they</a:t>
            </a:r>
            <a:r>
              <a:rPr lang="es-ES_tradnl" dirty="0" smtClean="0"/>
              <a:t> are </a:t>
            </a:r>
            <a:r>
              <a:rPr lang="es-ES_tradnl" dirty="0" err="1" smtClean="0"/>
              <a:t>very</a:t>
            </a:r>
            <a:r>
              <a:rPr lang="es-ES_tradnl" dirty="0" smtClean="0"/>
              <a:t> </a:t>
            </a:r>
            <a:r>
              <a:rPr lang="es-ES_tradnl" dirty="0" err="1" smtClean="0"/>
              <a:t>difficult</a:t>
            </a:r>
            <a:r>
              <a:rPr lang="es-ES_tradnl" dirty="0" smtClean="0"/>
              <a:t> to </a:t>
            </a:r>
            <a:r>
              <a:rPr lang="es-ES_tradnl" dirty="0" err="1" smtClean="0"/>
              <a:t>draw</a:t>
            </a:r>
            <a:r>
              <a:rPr lang="es-ES_tradnl" dirty="0" smtClean="0"/>
              <a:t>. </a:t>
            </a:r>
            <a:r>
              <a:rPr lang="es-ES_tradnl" dirty="0" err="1" smtClean="0"/>
              <a:t>Lest’s</a:t>
            </a:r>
            <a:r>
              <a:rPr lang="es-ES_tradnl" dirty="0" smtClean="0"/>
              <a:t> </a:t>
            </a:r>
            <a:r>
              <a:rPr lang="es-ES_tradnl" dirty="0" err="1" smtClean="0"/>
              <a:t>practice</a:t>
            </a:r>
            <a:r>
              <a:rPr lang="es-ES_tradnl" dirty="0" smtClean="0"/>
              <a:t> to </a:t>
            </a:r>
            <a:r>
              <a:rPr lang="es-ES_tradnl" dirty="0" err="1" smtClean="0"/>
              <a:t>draw</a:t>
            </a:r>
            <a:r>
              <a:rPr lang="es-ES_tradnl" dirty="0" smtClean="0"/>
              <a:t> </a:t>
            </a:r>
            <a:r>
              <a:rPr lang="es-ES_tradnl" dirty="0" err="1" smtClean="0"/>
              <a:t>each</a:t>
            </a:r>
            <a:r>
              <a:rPr lang="es-ES_tradnl" dirty="0" smtClean="0"/>
              <a:t> </a:t>
            </a:r>
            <a:r>
              <a:rPr lang="es-ES_tradnl" dirty="0" err="1" smtClean="0"/>
              <a:t>ultrastructure</a:t>
            </a:r>
            <a:r>
              <a:rPr lang="es-ES_tradnl" dirty="0" smtClean="0"/>
              <a:t>!</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82" y="1772816"/>
            <a:ext cx="801805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48927" y="1484784"/>
            <a:ext cx="2300630" cy="369332"/>
          </a:xfrm>
          <a:prstGeom prst="rect">
            <a:avLst/>
          </a:prstGeom>
          <a:noFill/>
        </p:spPr>
        <p:txBody>
          <a:bodyPr wrap="none" rtlCol="0">
            <a:spAutoFit/>
          </a:bodyPr>
          <a:lstStyle/>
          <a:p>
            <a:r>
              <a:rPr lang="es-ES_tradnl" b="1" i="1" dirty="0" err="1" smtClean="0"/>
              <a:t>First</a:t>
            </a:r>
            <a:r>
              <a:rPr lang="es-ES_tradnl" b="1" i="1" dirty="0" smtClean="0"/>
              <a:t>…..</a:t>
            </a:r>
            <a:r>
              <a:rPr lang="es-ES_tradnl" b="1" i="1" dirty="0" err="1" smtClean="0"/>
              <a:t>the</a:t>
            </a:r>
            <a:r>
              <a:rPr lang="es-ES_tradnl" b="1" i="1" dirty="0" smtClean="0"/>
              <a:t> </a:t>
            </a:r>
            <a:r>
              <a:rPr lang="es-ES_tradnl" b="1" i="1" dirty="0" err="1" smtClean="0"/>
              <a:t>nucleus</a:t>
            </a:r>
            <a:r>
              <a:rPr lang="es-ES_tradnl" b="1" i="1" dirty="0" smtClean="0"/>
              <a:t>!</a:t>
            </a:r>
            <a:endParaRPr lang="en-US" b="1" i="1" dirty="0"/>
          </a:p>
        </p:txBody>
      </p:sp>
      <p:pic>
        <p:nvPicPr>
          <p:cNvPr id="6"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836168"/>
            <a:ext cx="609600" cy="609600"/>
          </a:xfrm>
          <a:prstGeom prst="rect">
            <a:avLst/>
          </a:prstGeom>
        </p:spPr>
      </p:pic>
    </p:spTree>
    <p:extLst>
      <p:ext uri="{BB962C8B-B14F-4D97-AF65-F5344CB8AC3E}">
        <p14:creationId xmlns:p14="http://schemas.microsoft.com/office/powerpoint/2010/main" val="30667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744" fill="hold"/>
                                        <p:tgtEl>
                                          <p:spTgt spid="6"/>
                                        </p:tgtEl>
                                      </p:cBhvr>
                                    </p:cmd>
                                  </p:childTnLst>
                                </p:cTn>
                              </p:par>
                              <p:par>
                                <p:cTn id="30" presetID="26" presetClass="entr" presetSubtype="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wipe(down)">
                                      <p:cBhvr>
                                        <p:cTn id="32" dur="580">
                                          <p:stCondLst>
                                            <p:cond delay="0"/>
                                          </p:stCondLst>
                                        </p:cTn>
                                        <p:tgtEl>
                                          <p:spTgt spid="6146"/>
                                        </p:tgtEl>
                                      </p:cBhvr>
                                    </p:animEffect>
                                    <p:anim calcmode="lin" valueType="num">
                                      <p:cBhvr>
                                        <p:cTn id="33"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8" dur="26">
                                          <p:stCondLst>
                                            <p:cond delay="650"/>
                                          </p:stCondLst>
                                        </p:cTn>
                                        <p:tgtEl>
                                          <p:spTgt spid="6146"/>
                                        </p:tgtEl>
                                      </p:cBhvr>
                                      <p:to x="100000" y="60000"/>
                                    </p:animScale>
                                    <p:animScale>
                                      <p:cBhvr>
                                        <p:cTn id="39" dur="166" decel="50000">
                                          <p:stCondLst>
                                            <p:cond delay="676"/>
                                          </p:stCondLst>
                                        </p:cTn>
                                        <p:tgtEl>
                                          <p:spTgt spid="6146"/>
                                        </p:tgtEl>
                                      </p:cBhvr>
                                      <p:to x="100000" y="100000"/>
                                    </p:animScale>
                                    <p:animScale>
                                      <p:cBhvr>
                                        <p:cTn id="40" dur="26">
                                          <p:stCondLst>
                                            <p:cond delay="1312"/>
                                          </p:stCondLst>
                                        </p:cTn>
                                        <p:tgtEl>
                                          <p:spTgt spid="6146"/>
                                        </p:tgtEl>
                                      </p:cBhvr>
                                      <p:to x="100000" y="80000"/>
                                    </p:animScale>
                                    <p:animScale>
                                      <p:cBhvr>
                                        <p:cTn id="41" dur="166" decel="50000">
                                          <p:stCondLst>
                                            <p:cond delay="1338"/>
                                          </p:stCondLst>
                                        </p:cTn>
                                        <p:tgtEl>
                                          <p:spTgt spid="6146"/>
                                        </p:tgtEl>
                                      </p:cBhvr>
                                      <p:to x="100000" y="100000"/>
                                    </p:animScale>
                                    <p:animScale>
                                      <p:cBhvr>
                                        <p:cTn id="42" dur="26">
                                          <p:stCondLst>
                                            <p:cond delay="1642"/>
                                          </p:stCondLst>
                                        </p:cTn>
                                        <p:tgtEl>
                                          <p:spTgt spid="6146"/>
                                        </p:tgtEl>
                                      </p:cBhvr>
                                      <p:to x="100000" y="90000"/>
                                    </p:animScale>
                                    <p:animScale>
                                      <p:cBhvr>
                                        <p:cTn id="43" dur="166" decel="50000">
                                          <p:stCondLst>
                                            <p:cond delay="1668"/>
                                          </p:stCondLst>
                                        </p:cTn>
                                        <p:tgtEl>
                                          <p:spTgt spid="6146"/>
                                        </p:tgtEl>
                                      </p:cBhvr>
                                      <p:to x="100000" y="100000"/>
                                    </p:animScale>
                                    <p:animScale>
                                      <p:cBhvr>
                                        <p:cTn id="44" dur="26">
                                          <p:stCondLst>
                                            <p:cond delay="1808"/>
                                          </p:stCondLst>
                                        </p:cTn>
                                        <p:tgtEl>
                                          <p:spTgt spid="6146"/>
                                        </p:tgtEl>
                                      </p:cBhvr>
                                      <p:to x="100000" y="95000"/>
                                    </p:animScale>
                                    <p:animScale>
                                      <p:cBhvr>
                                        <p:cTn id="45"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6"/>
                </p:tgtEl>
              </p:cMediaNode>
            </p:audio>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applaus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8563" y="4365104"/>
            <a:ext cx="609600" cy="609600"/>
          </a:xfrm>
          <a:prstGeom prst="rect">
            <a:avLst/>
          </a:prstGeom>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998506" y="228264"/>
            <a:ext cx="7149714" cy="523220"/>
          </a:xfrm>
          <a:prstGeom prst="rect">
            <a:avLst/>
          </a:prstGeom>
          <a:noFill/>
        </p:spPr>
        <p:txBody>
          <a:bodyPr wrap="non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10 CuadroTexto"/>
          <p:cNvSpPr txBox="1"/>
          <p:nvPr/>
        </p:nvSpPr>
        <p:spPr>
          <a:xfrm>
            <a:off x="539552" y="779233"/>
            <a:ext cx="2204450" cy="369332"/>
          </a:xfrm>
          <a:prstGeom prst="rect">
            <a:avLst/>
          </a:prstGeom>
          <a:noFill/>
        </p:spPr>
        <p:txBody>
          <a:bodyPr wrap="none" rtlCol="0">
            <a:spAutoFit/>
          </a:bodyPr>
          <a:lstStyle/>
          <a:p>
            <a:r>
              <a:rPr lang="es-ES_tradnl" b="1" i="1" dirty="0" err="1" smtClean="0"/>
              <a:t>Second</a:t>
            </a:r>
            <a:r>
              <a:rPr lang="es-ES_tradnl" b="1" i="1" dirty="0" smtClean="0"/>
              <a:t>…..</a:t>
            </a:r>
            <a:r>
              <a:rPr lang="es-ES_tradnl" b="1" i="1" dirty="0" err="1" smtClean="0"/>
              <a:t>the</a:t>
            </a:r>
            <a:r>
              <a:rPr lang="es-ES_tradnl" b="1" i="1" dirty="0" smtClean="0"/>
              <a:t> RER</a:t>
            </a:r>
            <a:endParaRPr lang="en-US" b="1" i="1" dirty="0"/>
          </a:p>
        </p:txBody>
      </p:sp>
      <p:pic>
        <p:nvPicPr>
          <p:cNvPr id="12" name="j0214098.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57825" y="1883235"/>
            <a:ext cx="609600" cy="609600"/>
          </a:xfrm>
          <a:prstGeom prst="rect">
            <a:avLst/>
          </a:prstGeom>
        </p:spPr>
      </p:pic>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1148564"/>
            <a:ext cx="8053520" cy="213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539552" y="3635733"/>
            <a:ext cx="3222357" cy="369332"/>
          </a:xfrm>
          <a:prstGeom prst="rect">
            <a:avLst/>
          </a:prstGeom>
          <a:noFill/>
        </p:spPr>
        <p:txBody>
          <a:bodyPr wrap="none" rtlCol="0">
            <a:spAutoFit/>
          </a:bodyPr>
          <a:lstStyle/>
          <a:p>
            <a:r>
              <a:rPr lang="es-ES_tradnl" b="1" i="1" dirty="0" err="1" smtClean="0"/>
              <a:t>Third</a:t>
            </a:r>
            <a:r>
              <a:rPr lang="es-ES_tradnl" b="1" i="1" dirty="0" smtClean="0"/>
              <a:t>…..</a:t>
            </a:r>
            <a:r>
              <a:rPr lang="es-ES_tradnl" b="1" i="1" dirty="0" err="1" smtClean="0"/>
              <a:t>the</a:t>
            </a:r>
            <a:r>
              <a:rPr lang="es-ES_tradnl" b="1" i="1" dirty="0" smtClean="0"/>
              <a:t> </a:t>
            </a:r>
            <a:r>
              <a:rPr lang="es-ES_tradnl" b="1" i="1" dirty="0" err="1" smtClean="0"/>
              <a:t>golgi</a:t>
            </a:r>
            <a:r>
              <a:rPr lang="es-ES_tradnl" b="1" i="1" dirty="0" smtClean="0"/>
              <a:t> </a:t>
            </a:r>
            <a:r>
              <a:rPr lang="es-ES_tradnl" b="1" i="1" dirty="0" err="1" smtClean="0"/>
              <a:t>apparatus</a:t>
            </a:r>
            <a:endParaRPr lang="en-US" b="1" i="1" dirty="0"/>
          </a:p>
        </p:txBody>
      </p:sp>
      <p:pic>
        <p:nvPicPr>
          <p:cNvPr id="8" name="applause-2.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267200" y="3124200"/>
            <a:ext cx="609600" cy="609600"/>
          </a:xfrm>
          <a:prstGeom prst="rect">
            <a:avLst/>
          </a:prstGeom>
        </p:spPr>
      </p:pic>
      <p:pic>
        <p:nvPicPr>
          <p:cNvPr id="717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467" y="4149080"/>
            <a:ext cx="8289997"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6249" fill="hold"/>
                                        <p:tgtEl>
                                          <p:spTgt spid="8"/>
                                        </p:tgtEl>
                                      </p:cBhvr>
                                    </p:cmd>
                                  </p:childTnLst>
                                </p:cTn>
                              </p:par>
                              <p:par>
                                <p:cTn id="30" presetID="26" presetClass="entr" presetSubtype="0" fill="hold" nodeType="with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wipe(down)">
                                      <p:cBhvr>
                                        <p:cTn id="32" dur="580">
                                          <p:stCondLst>
                                            <p:cond delay="0"/>
                                          </p:stCondLst>
                                        </p:cTn>
                                        <p:tgtEl>
                                          <p:spTgt spid="7170"/>
                                        </p:tgtEl>
                                      </p:cBhvr>
                                    </p:animEffect>
                                    <p:anim calcmode="lin" valueType="num">
                                      <p:cBhvr>
                                        <p:cTn id="33"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38" dur="26">
                                          <p:stCondLst>
                                            <p:cond delay="650"/>
                                          </p:stCondLst>
                                        </p:cTn>
                                        <p:tgtEl>
                                          <p:spTgt spid="7170"/>
                                        </p:tgtEl>
                                      </p:cBhvr>
                                      <p:to x="100000" y="60000"/>
                                    </p:animScale>
                                    <p:animScale>
                                      <p:cBhvr>
                                        <p:cTn id="39" dur="166" decel="50000">
                                          <p:stCondLst>
                                            <p:cond delay="676"/>
                                          </p:stCondLst>
                                        </p:cTn>
                                        <p:tgtEl>
                                          <p:spTgt spid="7170"/>
                                        </p:tgtEl>
                                      </p:cBhvr>
                                      <p:to x="100000" y="100000"/>
                                    </p:animScale>
                                    <p:animScale>
                                      <p:cBhvr>
                                        <p:cTn id="40" dur="26">
                                          <p:stCondLst>
                                            <p:cond delay="1312"/>
                                          </p:stCondLst>
                                        </p:cTn>
                                        <p:tgtEl>
                                          <p:spTgt spid="7170"/>
                                        </p:tgtEl>
                                      </p:cBhvr>
                                      <p:to x="100000" y="80000"/>
                                    </p:animScale>
                                    <p:animScale>
                                      <p:cBhvr>
                                        <p:cTn id="41" dur="166" decel="50000">
                                          <p:stCondLst>
                                            <p:cond delay="1338"/>
                                          </p:stCondLst>
                                        </p:cTn>
                                        <p:tgtEl>
                                          <p:spTgt spid="7170"/>
                                        </p:tgtEl>
                                      </p:cBhvr>
                                      <p:to x="100000" y="100000"/>
                                    </p:animScale>
                                    <p:animScale>
                                      <p:cBhvr>
                                        <p:cTn id="42" dur="26">
                                          <p:stCondLst>
                                            <p:cond delay="1642"/>
                                          </p:stCondLst>
                                        </p:cTn>
                                        <p:tgtEl>
                                          <p:spTgt spid="7170"/>
                                        </p:tgtEl>
                                      </p:cBhvr>
                                      <p:to x="100000" y="90000"/>
                                    </p:animScale>
                                    <p:animScale>
                                      <p:cBhvr>
                                        <p:cTn id="43" dur="166" decel="50000">
                                          <p:stCondLst>
                                            <p:cond delay="1668"/>
                                          </p:stCondLst>
                                        </p:cTn>
                                        <p:tgtEl>
                                          <p:spTgt spid="7170"/>
                                        </p:tgtEl>
                                      </p:cBhvr>
                                      <p:to x="100000" y="100000"/>
                                    </p:animScale>
                                    <p:animScale>
                                      <p:cBhvr>
                                        <p:cTn id="44" dur="26">
                                          <p:stCondLst>
                                            <p:cond delay="1808"/>
                                          </p:stCondLst>
                                        </p:cTn>
                                        <p:tgtEl>
                                          <p:spTgt spid="7170"/>
                                        </p:tgtEl>
                                      </p:cBhvr>
                                      <p:to x="100000" y="95000"/>
                                    </p:animScale>
                                    <p:animScale>
                                      <p:cBhvr>
                                        <p:cTn id="45" dur="166" decel="50000">
                                          <p:stCondLst>
                                            <p:cond delay="1834"/>
                                          </p:stCondLst>
                                        </p:cTn>
                                        <p:tgtEl>
                                          <p:spTgt spid="717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80">
                                          <p:stCondLst>
                                            <p:cond delay="0"/>
                                          </p:stCondLst>
                                        </p:cTn>
                                        <p:tgtEl>
                                          <p:spTgt spid="13"/>
                                        </p:tgtEl>
                                      </p:cBhvr>
                                    </p:animEffect>
                                    <p:anim calcmode="lin" valueType="num">
                                      <p:cBhvr>
                                        <p:cTn id="5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6" dur="26">
                                          <p:stCondLst>
                                            <p:cond delay="650"/>
                                          </p:stCondLst>
                                        </p:cTn>
                                        <p:tgtEl>
                                          <p:spTgt spid="13"/>
                                        </p:tgtEl>
                                      </p:cBhvr>
                                      <p:to x="100000" y="60000"/>
                                    </p:animScale>
                                    <p:animScale>
                                      <p:cBhvr>
                                        <p:cTn id="57" dur="166" decel="50000">
                                          <p:stCondLst>
                                            <p:cond delay="676"/>
                                          </p:stCondLst>
                                        </p:cTn>
                                        <p:tgtEl>
                                          <p:spTgt spid="13"/>
                                        </p:tgtEl>
                                      </p:cBhvr>
                                      <p:to x="100000" y="100000"/>
                                    </p:animScale>
                                    <p:animScale>
                                      <p:cBhvr>
                                        <p:cTn id="58" dur="26">
                                          <p:stCondLst>
                                            <p:cond delay="1312"/>
                                          </p:stCondLst>
                                        </p:cTn>
                                        <p:tgtEl>
                                          <p:spTgt spid="13"/>
                                        </p:tgtEl>
                                      </p:cBhvr>
                                      <p:to x="100000" y="80000"/>
                                    </p:animScale>
                                    <p:animScale>
                                      <p:cBhvr>
                                        <p:cTn id="59" dur="166" decel="50000">
                                          <p:stCondLst>
                                            <p:cond delay="1338"/>
                                          </p:stCondLst>
                                        </p:cTn>
                                        <p:tgtEl>
                                          <p:spTgt spid="13"/>
                                        </p:tgtEl>
                                      </p:cBhvr>
                                      <p:to x="100000" y="100000"/>
                                    </p:animScale>
                                    <p:animScale>
                                      <p:cBhvr>
                                        <p:cTn id="60" dur="26">
                                          <p:stCondLst>
                                            <p:cond delay="1642"/>
                                          </p:stCondLst>
                                        </p:cTn>
                                        <p:tgtEl>
                                          <p:spTgt spid="13"/>
                                        </p:tgtEl>
                                      </p:cBhvr>
                                      <p:to x="100000" y="90000"/>
                                    </p:animScale>
                                    <p:animScale>
                                      <p:cBhvr>
                                        <p:cTn id="61" dur="166" decel="50000">
                                          <p:stCondLst>
                                            <p:cond delay="1668"/>
                                          </p:stCondLst>
                                        </p:cTn>
                                        <p:tgtEl>
                                          <p:spTgt spid="13"/>
                                        </p:tgtEl>
                                      </p:cBhvr>
                                      <p:to x="100000" y="100000"/>
                                    </p:animScale>
                                    <p:animScale>
                                      <p:cBhvr>
                                        <p:cTn id="62" dur="26">
                                          <p:stCondLst>
                                            <p:cond delay="1808"/>
                                          </p:stCondLst>
                                        </p:cTn>
                                        <p:tgtEl>
                                          <p:spTgt spid="13"/>
                                        </p:tgtEl>
                                      </p:cBhvr>
                                      <p:to x="100000" y="95000"/>
                                    </p:animScale>
                                    <p:animScale>
                                      <p:cBhvr>
                                        <p:cTn id="63" dur="166" decel="50000">
                                          <p:stCondLst>
                                            <p:cond delay="1834"/>
                                          </p:stCondLst>
                                        </p:cTn>
                                        <p:tgtEl>
                                          <p:spTgt spid="13"/>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9589" fill="hold"/>
                                        <p:tgtEl>
                                          <p:spTgt spid="7"/>
                                        </p:tgtEl>
                                      </p:cBhvr>
                                    </p:cmd>
                                  </p:childTnLst>
                                </p:cTn>
                              </p:par>
                            </p:childTnLst>
                          </p:cTn>
                        </p:par>
                        <p:par>
                          <p:cTn id="68" fill="hold">
                            <p:stCondLst>
                              <p:cond delay="9589"/>
                            </p:stCondLst>
                            <p:childTnLst>
                              <p:par>
                                <p:cTn id="69" presetID="26" presetClass="entr" presetSubtype="0" fill="hold" nodeType="afterEffect">
                                  <p:stCondLst>
                                    <p:cond delay="0"/>
                                  </p:stCondLst>
                                  <p:childTnLst>
                                    <p:set>
                                      <p:cBhvr>
                                        <p:cTn id="70" dur="1" fill="hold">
                                          <p:stCondLst>
                                            <p:cond delay="0"/>
                                          </p:stCondLst>
                                        </p:cTn>
                                        <p:tgtEl>
                                          <p:spTgt spid="7171"/>
                                        </p:tgtEl>
                                        <p:attrNameLst>
                                          <p:attrName>style.visibility</p:attrName>
                                        </p:attrNameLst>
                                      </p:cBhvr>
                                      <p:to>
                                        <p:strVal val="visible"/>
                                      </p:to>
                                    </p:set>
                                    <p:animEffect transition="in" filter="wipe(down)">
                                      <p:cBhvr>
                                        <p:cTn id="71" dur="580">
                                          <p:stCondLst>
                                            <p:cond delay="0"/>
                                          </p:stCondLst>
                                        </p:cTn>
                                        <p:tgtEl>
                                          <p:spTgt spid="7171"/>
                                        </p:tgtEl>
                                      </p:cBhvr>
                                    </p:animEffect>
                                    <p:anim calcmode="lin" valueType="num">
                                      <p:cBhvr>
                                        <p:cTn id="72"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77" dur="26">
                                          <p:stCondLst>
                                            <p:cond delay="650"/>
                                          </p:stCondLst>
                                        </p:cTn>
                                        <p:tgtEl>
                                          <p:spTgt spid="7171"/>
                                        </p:tgtEl>
                                      </p:cBhvr>
                                      <p:to x="100000" y="60000"/>
                                    </p:animScale>
                                    <p:animScale>
                                      <p:cBhvr>
                                        <p:cTn id="78" dur="166" decel="50000">
                                          <p:stCondLst>
                                            <p:cond delay="676"/>
                                          </p:stCondLst>
                                        </p:cTn>
                                        <p:tgtEl>
                                          <p:spTgt spid="7171"/>
                                        </p:tgtEl>
                                      </p:cBhvr>
                                      <p:to x="100000" y="100000"/>
                                    </p:animScale>
                                    <p:animScale>
                                      <p:cBhvr>
                                        <p:cTn id="79" dur="26">
                                          <p:stCondLst>
                                            <p:cond delay="1312"/>
                                          </p:stCondLst>
                                        </p:cTn>
                                        <p:tgtEl>
                                          <p:spTgt spid="7171"/>
                                        </p:tgtEl>
                                      </p:cBhvr>
                                      <p:to x="100000" y="80000"/>
                                    </p:animScale>
                                    <p:animScale>
                                      <p:cBhvr>
                                        <p:cTn id="80" dur="166" decel="50000">
                                          <p:stCondLst>
                                            <p:cond delay="1338"/>
                                          </p:stCondLst>
                                        </p:cTn>
                                        <p:tgtEl>
                                          <p:spTgt spid="7171"/>
                                        </p:tgtEl>
                                      </p:cBhvr>
                                      <p:to x="100000" y="100000"/>
                                    </p:animScale>
                                    <p:animScale>
                                      <p:cBhvr>
                                        <p:cTn id="81" dur="26">
                                          <p:stCondLst>
                                            <p:cond delay="1642"/>
                                          </p:stCondLst>
                                        </p:cTn>
                                        <p:tgtEl>
                                          <p:spTgt spid="7171"/>
                                        </p:tgtEl>
                                      </p:cBhvr>
                                      <p:to x="100000" y="90000"/>
                                    </p:animScale>
                                    <p:animScale>
                                      <p:cBhvr>
                                        <p:cTn id="82" dur="166" decel="50000">
                                          <p:stCondLst>
                                            <p:cond delay="1668"/>
                                          </p:stCondLst>
                                        </p:cTn>
                                        <p:tgtEl>
                                          <p:spTgt spid="7171"/>
                                        </p:tgtEl>
                                      </p:cBhvr>
                                      <p:to x="100000" y="100000"/>
                                    </p:animScale>
                                    <p:animScale>
                                      <p:cBhvr>
                                        <p:cTn id="83" dur="26">
                                          <p:stCondLst>
                                            <p:cond delay="1808"/>
                                          </p:stCondLst>
                                        </p:cTn>
                                        <p:tgtEl>
                                          <p:spTgt spid="7171"/>
                                        </p:tgtEl>
                                      </p:cBhvr>
                                      <p:to x="100000" y="95000"/>
                                    </p:animScale>
                                    <p:animScale>
                                      <p:cBhvr>
                                        <p:cTn id="84"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7"/>
                </p:tgtEl>
              </p:cMediaNode>
            </p:audio>
            <p:audio>
              <p:cMediaNode vol="80000">
                <p:cTn id="87" fill="hold" display="0">
                  <p:stCondLst>
                    <p:cond delay="indefinite"/>
                  </p:stCondLst>
                  <p:endCondLst>
                    <p:cond evt="onStopAudio" delay="0">
                      <p:tgtEl>
                        <p:sldTgt/>
                      </p:tgtEl>
                    </p:cond>
                  </p:endCondLst>
                </p:cTn>
                <p:tgtEl>
                  <p:spTgt spid="8"/>
                </p:tgtEl>
              </p:cMediaNode>
            </p:audio>
          </p:childTnLst>
        </p:cTn>
      </p:par>
    </p:tnLst>
    <p:bldLst>
      <p:bldP spid="2"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998506" y="228264"/>
            <a:ext cx="7149714" cy="523220"/>
          </a:xfrm>
          <a:prstGeom prst="rect">
            <a:avLst/>
          </a:prstGeom>
          <a:noFill/>
        </p:spPr>
        <p:txBody>
          <a:bodyPr wrap="non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10 CuadroTexto"/>
          <p:cNvSpPr txBox="1"/>
          <p:nvPr/>
        </p:nvSpPr>
        <p:spPr>
          <a:xfrm>
            <a:off x="539552" y="779233"/>
            <a:ext cx="2529860" cy="369332"/>
          </a:xfrm>
          <a:prstGeom prst="rect">
            <a:avLst/>
          </a:prstGeom>
          <a:noFill/>
        </p:spPr>
        <p:txBody>
          <a:bodyPr wrap="none" rtlCol="0">
            <a:spAutoFit/>
          </a:bodyPr>
          <a:lstStyle/>
          <a:p>
            <a:r>
              <a:rPr lang="es-ES_tradnl" b="1" i="1" dirty="0" err="1" smtClean="0"/>
              <a:t>Third</a:t>
            </a:r>
            <a:r>
              <a:rPr lang="es-ES_tradnl" b="1" i="1" dirty="0" smtClean="0"/>
              <a:t>…..</a:t>
            </a:r>
            <a:r>
              <a:rPr lang="es-ES_tradnl" b="1" i="1" dirty="0" err="1" smtClean="0"/>
              <a:t>the</a:t>
            </a:r>
            <a:r>
              <a:rPr lang="es-ES_tradnl" b="1" i="1" dirty="0" smtClean="0"/>
              <a:t> </a:t>
            </a:r>
            <a:r>
              <a:rPr lang="es-ES_tradnl" b="1" i="1" dirty="0" err="1" smtClean="0"/>
              <a:t>lysosome</a:t>
            </a:r>
            <a:endParaRPr lang="en-US" b="1" i="1" dirty="0"/>
          </a:p>
        </p:txBody>
      </p:sp>
      <p:sp>
        <p:nvSpPr>
          <p:cNvPr id="13" name="12 CuadroTexto"/>
          <p:cNvSpPr txBox="1"/>
          <p:nvPr/>
        </p:nvSpPr>
        <p:spPr>
          <a:xfrm>
            <a:off x="539552" y="3635733"/>
            <a:ext cx="3127779" cy="369332"/>
          </a:xfrm>
          <a:prstGeom prst="rect">
            <a:avLst/>
          </a:prstGeom>
          <a:noFill/>
        </p:spPr>
        <p:txBody>
          <a:bodyPr wrap="none" rtlCol="0">
            <a:spAutoFit/>
          </a:bodyPr>
          <a:lstStyle/>
          <a:p>
            <a:r>
              <a:rPr lang="es-ES_tradnl" b="1" i="1" dirty="0" err="1" smtClean="0"/>
              <a:t>Fifth</a:t>
            </a:r>
            <a:r>
              <a:rPr lang="es-ES_tradnl" b="1" i="1" dirty="0" smtClean="0"/>
              <a:t>…..</a:t>
            </a:r>
            <a:r>
              <a:rPr lang="es-ES_tradnl" b="1" i="1" dirty="0" err="1"/>
              <a:t>t</a:t>
            </a:r>
            <a:r>
              <a:rPr lang="es-ES_tradnl" b="1" i="1" dirty="0" err="1" smtClean="0"/>
              <a:t>he</a:t>
            </a:r>
            <a:r>
              <a:rPr lang="es-ES_tradnl" b="1" i="1" dirty="0" smtClean="0"/>
              <a:t> </a:t>
            </a:r>
            <a:r>
              <a:rPr lang="es-ES_tradnl" b="1" i="1" dirty="0" err="1" smtClean="0"/>
              <a:t>mitochondrion</a:t>
            </a:r>
            <a:endParaRPr lang="en-US"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81" y="1156139"/>
            <a:ext cx="8688834" cy="204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97" y="4221088"/>
            <a:ext cx="8696998" cy="199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4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wipe(down)">
                                      <p:cBhvr>
                                        <p:cTn id="28" dur="580">
                                          <p:stCondLst>
                                            <p:cond delay="0"/>
                                          </p:stCondLst>
                                        </p:cTn>
                                        <p:tgtEl>
                                          <p:spTgt spid="8194"/>
                                        </p:tgtEl>
                                      </p:cBhvr>
                                    </p:animEffect>
                                    <p:anim calcmode="lin" valueType="num">
                                      <p:cBhvr>
                                        <p:cTn id="29"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4" dur="26">
                                          <p:stCondLst>
                                            <p:cond delay="650"/>
                                          </p:stCondLst>
                                        </p:cTn>
                                        <p:tgtEl>
                                          <p:spTgt spid="8194"/>
                                        </p:tgtEl>
                                      </p:cBhvr>
                                      <p:to x="100000" y="60000"/>
                                    </p:animScale>
                                    <p:animScale>
                                      <p:cBhvr>
                                        <p:cTn id="35" dur="166" decel="50000">
                                          <p:stCondLst>
                                            <p:cond delay="676"/>
                                          </p:stCondLst>
                                        </p:cTn>
                                        <p:tgtEl>
                                          <p:spTgt spid="8194"/>
                                        </p:tgtEl>
                                      </p:cBhvr>
                                      <p:to x="100000" y="100000"/>
                                    </p:animScale>
                                    <p:animScale>
                                      <p:cBhvr>
                                        <p:cTn id="36" dur="26">
                                          <p:stCondLst>
                                            <p:cond delay="1312"/>
                                          </p:stCondLst>
                                        </p:cTn>
                                        <p:tgtEl>
                                          <p:spTgt spid="8194"/>
                                        </p:tgtEl>
                                      </p:cBhvr>
                                      <p:to x="100000" y="80000"/>
                                    </p:animScale>
                                    <p:animScale>
                                      <p:cBhvr>
                                        <p:cTn id="37" dur="166" decel="50000">
                                          <p:stCondLst>
                                            <p:cond delay="1338"/>
                                          </p:stCondLst>
                                        </p:cTn>
                                        <p:tgtEl>
                                          <p:spTgt spid="8194"/>
                                        </p:tgtEl>
                                      </p:cBhvr>
                                      <p:to x="100000" y="100000"/>
                                    </p:animScale>
                                    <p:animScale>
                                      <p:cBhvr>
                                        <p:cTn id="38" dur="26">
                                          <p:stCondLst>
                                            <p:cond delay="1642"/>
                                          </p:stCondLst>
                                        </p:cTn>
                                        <p:tgtEl>
                                          <p:spTgt spid="8194"/>
                                        </p:tgtEl>
                                      </p:cBhvr>
                                      <p:to x="100000" y="90000"/>
                                    </p:animScale>
                                    <p:animScale>
                                      <p:cBhvr>
                                        <p:cTn id="39" dur="166" decel="50000">
                                          <p:stCondLst>
                                            <p:cond delay="1668"/>
                                          </p:stCondLst>
                                        </p:cTn>
                                        <p:tgtEl>
                                          <p:spTgt spid="8194"/>
                                        </p:tgtEl>
                                      </p:cBhvr>
                                      <p:to x="100000" y="100000"/>
                                    </p:animScale>
                                    <p:animScale>
                                      <p:cBhvr>
                                        <p:cTn id="40" dur="26">
                                          <p:stCondLst>
                                            <p:cond delay="1808"/>
                                          </p:stCondLst>
                                        </p:cTn>
                                        <p:tgtEl>
                                          <p:spTgt spid="8194"/>
                                        </p:tgtEl>
                                      </p:cBhvr>
                                      <p:to x="100000" y="95000"/>
                                    </p:animScale>
                                    <p:animScale>
                                      <p:cBhvr>
                                        <p:cTn id="41" dur="166" decel="50000">
                                          <p:stCondLst>
                                            <p:cond delay="1834"/>
                                          </p:stCondLst>
                                        </p:cTn>
                                        <p:tgtEl>
                                          <p:spTgt spid="819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8195"/>
                                        </p:tgtEl>
                                        <p:attrNameLst>
                                          <p:attrName>style.visibility</p:attrName>
                                        </p:attrNameLst>
                                      </p:cBhvr>
                                      <p:to>
                                        <p:strVal val="visible"/>
                                      </p:to>
                                    </p:set>
                                    <p:animEffect transition="in" filter="wipe(down)">
                                      <p:cBhvr>
                                        <p:cTn id="63" dur="580">
                                          <p:stCondLst>
                                            <p:cond delay="0"/>
                                          </p:stCondLst>
                                        </p:cTn>
                                        <p:tgtEl>
                                          <p:spTgt spid="8195"/>
                                        </p:tgtEl>
                                      </p:cBhvr>
                                    </p:animEffect>
                                    <p:anim calcmode="lin" valueType="num">
                                      <p:cBhvr>
                                        <p:cTn id="64"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69" dur="26">
                                          <p:stCondLst>
                                            <p:cond delay="650"/>
                                          </p:stCondLst>
                                        </p:cTn>
                                        <p:tgtEl>
                                          <p:spTgt spid="8195"/>
                                        </p:tgtEl>
                                      </p:cBhvr>
                                      <p:to x="100000" y="60000"/>
                                    </p:animScale>
                                    <p:animScale>
                                      <p:cBhvr>
                                        <p:cTn id="70" dur="166" decel="50000">
                                          <p:stCondLst>
                                            <p:cond delay="676"/>
                                          </p:stCondLst>
                                        </p:cTn>
                                        <p:tgtEl>
                                          <p:spTgt spid="8195"/>
                                        </p:tgtEl>
                                      </p:cBhvr>
                                      <p:to x="100000" y="100000"/>
                                    </p:animScale>
                                    <p:animScale>
                                      <p:cBhvr>
                                        <p:cTn id="71" dur="26">
                                          <p:stCondLst>
                                            <p:cond delay="1312"/>
                                          </p:stCondLst>
                                        </p:cTn>
                                        <p:tgtEl>
                                          <p:spTgt spid="8195"/>
                                        </p:tgtEl>
                                      </p:cBhvr>
                                      <p:to x="100000" y="80000"/>
                                    </p:animScale>
                                    <p:animScale>
                                      <p:cBhvr>
                                        <p:cTn id="72" dur="166" decel="50000">
                                          <p:stCondLst>
                                            <p:cond delay="1338"/>
                                          </p:stCondLst>
                                        </p:cTn>
                                        <p:tgtEl>
                                          <p:spTgt spid="8195"/>
                                        </p:tgtEl>
                                      </p:cBhvr>
                                      <p:to x="100000" y="100000"/>
                                    </p:animScale>
                                    <p:animScale>
                                      <p:cBhvr>
                                        <p:cTn id="73" dur="26">
                                          <p:stCondLst>
                                            <p:cond delay="1642"/>
                                          </p:stCondLst>
                                        </p:cTn>
                                        <p:tgtEl>
                                          <p:spTgt spid="8195"/>
                                        </p:tgtEl>
                                      </p:cBhvr>
                                      <p:to x="100000" y="90000"/>
                                    </p:animScale>
                                    <p:animScale>
                                      <p:cBhvr>
                                        <p:cTn id="74" dur="166" decel="50000">
                                          <p:stCondLst>
                                            <p:cond delay="1668"/>
                                          </p:stCondLst>
                                        </p:cTn>
                                        <p:tgtEl>
                                          <p:spTgt spid="8195"/>
                                        </p:tgtEl>
                                      </p:cBhvr>
                                      <p:to x="100000" y="100000"/>
                                    </p:animScale>
                                    <p:animScale>
                                      <p:cBhvr>
                                        <p:cTn id="75" dur="26">
                                          <p:stCondLst>
                                            <p:cond delay="1808"/>
                                          </p:stCondLst>
                                        </p:cTn>
                                        <p:tgtEl>
                                          <p:spTgt spid="8195"/>
                                        </p:tgtEl>
                                      </p:cBhvr>
                                      <p:to x="100000" y="95000"/>
                                    </p:animScale>
                                    <p:animScale>
                                      <p:cBhvr>
                                        <p:cTn id="76" dur="166" decel="50000">
                                          <p:stCondLst>
                                            <p:cond delay="1834"/>
                                          </p:stCondLst>
                                        </p:cTn>
                                        <p:tgtEl>
                                          <p:spTgt spid="81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998506" y="228264"/>
            <a:ext cx="7149714" cy="523220"/>
          </a:xfrm>
          <a:prstGeom prst="rect">
            <a:avLst/>
          </a:prstGeom>
          <a:noFill/>
        </p:spPr>
        <p:txBody>
          <a:bodyPr wrap="non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10 CuadroTexto"/>
          <p:cNvSpPr txBox="1"/>
          <p:nvPr/>
        </p:nvSpPr>
        <p:spPr>
          <a:xfrm>
            <a:off x="539552" y="779233"/>
            <a:ext cx="3114955" cy="369332"/>
          </a:xfrm>
          <a:prstGeom prst="rect">
            <a:avLst/>
          </a:prstGeom>
          <a:noFill/>
        </p:spPr>
        <p:txBody>
          <a:bodyPr wrap="none" rtlCol="0">
            <a:spAutoFit/>
          </a:bodyPr>
          <a:lstStyle/>
          <a:p>
            <a:r>
              <a:rPr lang="es-ES_tradnl" b="1" i="1" dirty="0" err="1" smtClean="0"/>
              <a:t>Sixth</a:t>
            </a:r>
            <a:r>
              <a:rPr lang="es-ES_tradnl" b="1" i="1" dirty="0" smtClean="0"/>
              <a:t>…..</a:t>
            </a:r>
            <a:r>
              <a:rPr lang="es-ES_tradnl" b="1" i="1" dirty="0" err="1" smtClean="0"/>
              <a:t>the</a:t>
            </a:r>
            <a:r>
              <a:rPr lang="es-ES_tradnl" b="1" i="1" dirty="0" smtClean="0"/>
              <a:t> free </a:t>
            </a:r>
            <a:r>
              <a:rPr lang="es-ES_tradnl" b="1" i="1" dirty="0" err="1" smtClean="0"/>
              <a:t>ribosomes</a:t>
            </a:r>
            <a:endParaRPr lang="en-US" b="1" i="1" dirty="0"/>
          </a:p>
        </p:txBody>
      </p:sp>
      <p:sp>
        <p:nvSpPr>
          <p:cNvPr id="13" name="12 CuadroTexto"/>
          <p:cNvSpPr txBox="1"/>
          <p:nvPr/>
        </p:nvSpPr>
        <p:spPr>
          <a:xfrm>
            <a:off x="539552" y="3635733"/>
            <a:ext cx="3092513" cy="369332"/>
          </a:xfrm>
          <a:prstGeom prst="rect">
            <a:avLst/>
          </a:prstGeom>
          <a:noFill/>
        </p:spPr>
        <p:txBody>
          <a:bodyPr wrap="none" rtlCol="0">
            <a:spAutoFit/>
          </a:bodyPr>
          <a:lstStyle/>
          <a:p>
            <a:r>
              <a:rPr lang="es-ES_tradnl" b="1" i="1" dirty="0" err="1" smtClean="0"/>
              <a:t>Seventh</a:t>
            </a:r>
            <a:r>
              <a:rPr lang="es-ES_tradnl" b="1" i="1" dirty="0" smtClean="0"/>
              <a:t>…..</a:t>
            </a:r>
            <a:r>
              <a:rPr lang="es-ES_tradnl" b="1" i="1" dirty="0" err="1"/>
              <a:t>t</a:t>
            </a:r>
            <a:r>
              <a:rPr lang="es-ES_tradnl" b="1" i="1" dirty="0" err="1" smtClean="0"/>
              <a:t>he</a:t>
            </a:r>
            <a:r>
              <a:rPr lang="es-ES_tradnl" b="1" i="1" dirty="0" smtClean="0"/>
              <a:t> </a:t>
            </a:r>
            <a:r>
              <a:rPr lang="es-ES_tradnl" b="1" i="1" dirty="0" err="1" smtClean="0"/>
              <a:t>chloroplast</a:t>
            </a:r>
            <a:endParaRPr lang="en-US"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0" y="1148565"/>
            <a:ext cx="9039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4221088"/>
            <a:ext cx="90582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wipe(down)">
                                      <p:cBhvr>
                                        <p:cTn id="29" dur="580">
                                          <p:stCondLst>
                                            <p:cond delay="0"/>
                                          </p:stCondLst>
                                        </p:cTn>
                                        <p:tgtEl>
                                          <p:spTgt spid="9218"/>
                                        </p:tgtEl>
                                      </p:cBhvr>
                                    </p:animEffect>
                                    <p:anim calcmode="lin" valueType="num">
                                      <p:cBhvr>
                                        <p:cTn id="30"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35" dur="26">
                                          <p:stCondLst>
                                            <p:cond delay="650"/>
                                          </p:stCondLst>
                                        </p:cTn>
                                        <p:tgtEl>
                                          <p:spTgt spid="9218"/>
                                        </p:tgtEl>
                                      </p:cBhvr>
                                      <p:to x="100000" y="60000"/>
                                    </p:animScale>
                                    <p:animScale>
                                      <p:cBhvr>
                                        <p:cTn id="36" dur="166" decel="50000">
                                          <p:stCondLst>
                                            <p:cond delay="676"/>
                                          </p:stCondLst>
                                        </p:cTn>
                                        <p:tgtEl>
                                          <p:spTgt spid="9218"/>
                                        </p:tgtEl>
                                      </p:cBhvr>
                                      <p:to x="100000" y="100000"/>
                                    </p:animScale>
                                    <p:animScale>
                                      <p:cBhvr>
                                        <p:cTn id="37" dur="26">
                                          <p:stCondLst>
                                            <p:cond delay="1312"/>
                                          </p:stCondLst>
                                        </p:cTn>
                                        <p:tgtEl>
                                          <p:spTgt spid="9218"/>
                                        </p:tgtEl>
                                      </p:cBhvr>
                                      <p:to x="100000" y="80000"/>
                                    </p:animScale>
                                    <p:animScale>
                                      <p:cBhvr>
                                        <p:cTn id="38" dur="166" decel="50000">
                                          <p:stCondLst>
                                            <p:cond delay="1338"/>
                                          </p:stCondLst>
                                        </p:cTn>
                                        <p:tgtEl>
                                          <p:spTgt spid="9218"/>
                                        </p:tgtEl>
                                      </p:cBhvr>
                                      <p:to x="100000" y="100000"/>
                                    </p:animScale>
                                    <p:animScale>
                                      <p:cBhvr>
                                        <p:cTn id="39" dur="26">
                                          <p:stCondLst>
                                            <p:cond delay="1642"/>
                                          </p:stCondLst>
                                        </p:cTn>
                                        <p:tgtEl>
                                          <p:spTgt spid="9218"/>
                                        </p:tgtEl>
                                      </p:cBhvr>
                                      <p:to x="100000" y="90000"/>
                                    </p:animScale>
                                    <p:animScale>
                                      <p:cBhvr>
                                        <p:cTn id="40" dur="166" decel="50000">
                                          <p:stCondLst>
                                            <p:cond delay="1668"/>
                                          </p:stCondLst>
                                        </p:cTn>
                                        <p:tgtEl>
                                          <p:spTgt spid="9218"/>
                                        </p:tgtEl>
                                      </p:cBhvr>
                                      <p:to x="100000" y="100000"/>
                                    </p:animScale>
                                    <p:animScale>
                                      <p:cBhvr>
                                        <p:cTn id="41" dur="26">
                                          <p:stCondLst>
                                            <p:cond delay="1808"/>
                                          </p:stCondLst>
                                        </p:cTn>
                                        <p:tgtEl>
                                          <p:spTgt spid="9218"/>
                                        </p:tgtEl>
                                      </p:cBhvr>
                                      <p:to x="100000" y="95000"/>
                                    </p:animScale>
                                    <p:animScale>
                                      <p:cBhvr>
                                        <p:cTn id="42" dur="166" decel="50000">
                                          <p:stCondLst>
                                            <p:cond delay="1834"/>
                                          </p:stCondLst>
                                        </p:cTn>
                                        <p:tgtEl>
                                          <p:spTgt spid="921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998506" y="228264"/>
            <a:ext cx="7149714" cy="523220"/>
          </a:xfrm>
          <a:prstGeom prst="rect">
            <a:avLst/>
          </a:prstGeom>
          <a:noFill/>
        </p:spPr>
        <p:txBody>
          <a:bodyPr wrap="non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10 CuadroTexto"/>
          <p:cNvSpPr txBox="1"/>
          <p:nvPr/>
        </p:nvSpPr>
        <p:spPr>
          <a:xfrm>
            <a:off x="539552" y="779233"/>
            <a:ext cx="3974165" cy="369332"/>
          </a:xfrm>
          <a:prstGeom prst="rect">
            <a:avLst/>
          </a:prstGeom>
          <a:noFill/>
        </p:spPr>
        <p:txBody>
          <a:bodyPr wrap="none" rtlCol="0">
            <a:spAutoFit/>
          </a:bodyPr>
          <a:lstStyle/>
          <a:p>
            <a:r>
              <a:rPr lang="es-ES_tradnl" b="1" i="1" dirty="0" err="1" smtClean="0"/>
              <a:t>Eight</a:t>
            </a:r>
            <a:r>
              <a:rPr lang="es-ES_tradnl" b="1" i="1" dirty="0" smtClean="0"/>
              <a:t>…..</a:t>
            </a:r>
            <a:r>
              <a:rPr lang="es-ES_tradnl" b="1" i="1" dirty="0" err="1" smtClean="0"/>
              <a:t>the</a:t>
            </a:r>
            <a:r>
              <a:rPr lang="es-ES_tradnl" b="1" i="1" dirty="0" smtClean="0"/>
              <a:t> </a:t>
            </a:r>
            <a:r>
              <a:rPr lang="es-ES_tradnl" b="1" i="1" dirty="0" err="1" smtClean="0"/>
              <a:t>vacuoles</a:t>
            </a:r>
            <a:r>
              <a:rPr lang="es-ES_tradnl" b="1" i="1" dirty="0" smtClean="0"/>
              <a:t> and </a:t>
            </a:r>
            <a:r>
              <a:rPr lang="es-ES_tradnl" b="1" i="1" dirty="0" err="1" smtClean="0"/>
              <a:t>vesicles</a:t>
            </a:r>
            <a:endParaRPr lang="en-US" b="1" i="1" dirty="0"/>
          </a:p>
        </p:txBody>
      </p:sp>
      <p:sp>
        <p:nvSpPr>
          <p:cNvPr id="13" name="12 CuadroTexto"/>
          <p:cNvSpPr txBox="1"/>
          <p:nvPr/>
        </p:nvSpPr>
        <p:spPr>
          <a:xfrm>
            <a:off x="539552" y="3635733"/>
            <a:ext cx="4778872" cy="369332"/>
          </a:xfrm>
          <a:prstGeom prst="rect">
            <a:avLst/>
          </a:prstGeom>
          <a:noFill/>
        </p:spPr>
        <p:txBody>
          <a:bodyPr wrap="none" rtlCol="0">
            <a:spAutoFit/>
          </a:bodyPr>
          <a:lstStyle/>
          <a:p>
            <a:r>
              <a:rPr lang="es-ES_tradnl" b="1" i="1" dirty="0" err="1" smtClean="0"/>
              <a:t>Ninth</a:t>
            </a:r>
            <a:r>
              <a:rPr lang="es-ES_tradnl" b="1" i="1" dirty="0" smtClean="0"/>
              <a:t>…..</a:t>
            </a:r>
            <a:r>
              <a:rPr lang="es-ES_tradnl" b="1" i="1" dirty="0" err="1"/>
              <a:t>t</a:t>
            </a:r>
            <a:r>
              <a:rPr lang="es-ES_tradnl" b="1" i="1" dirty="0" err="1" smtClean="0"/>
              <a:t>he</a:t>
            </a:r>
            <a:r>
              <a:rPr lang="es-ES_tradnl" b="1" i="1" dirty="0" smtClean="0"/>
              <a:t> </a:t>
            </a:r>
            <a:r>
              <a:rPr lang="es-ES_tradnl" b="1" i="1" dirty="0" err="1" smtClean="0"/>
              <a:t>microtubules</a:t>
            </a:r>
            <a:r>
              <a:rPr lang="es-ES_tradnl" b="1" i="1" dirty="0" smtClean="0"/>
              <a:t> and </a:t>
            </a:r>
            <a:r>
              <a:rPr lang="es-ES_tradnl" b="1" i="1" dirty="0" err="1" smtClean="0"/>
              <a:t>centrioles</a:t>
            </a:r>
            <a:endParaRPr lang="en-US" b="1"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3" y="1152888"/>
            <a:ext cx="90487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4149080"/>
            <a:ext cx="90963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8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wipe(down)">
                                      <p:cBhvr>
                                        <p:cTn id="29" dur="580">
                                          <p:stCondLst>
                                            <p:cond delay="0"/>
                                          </p:stCondLst>
                                        </p:cTn>
                                        <p:tgtEl>
                                          <p:spTgt spid="10242"/>
                                        </p:tgtEl>
                                      </p:cBhvr>
                                    </p:animEffect>
                                    <p:anim calcmode="lin" valueType="num">
                                      <p:cBhvr>
                                        <p:cTn id="30"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42"/>
                                        </p:tgtEl>
                                      </p:cBhvr>
                                      <p:to x="100000" y="60000"/>
                                    </p:animScale>
                                    <p:animScale>
                                      <p:cBhvr>
                                        <p:cTn id="36" dur="166" decel="50000">
                                          <p:stCondLst>
                                            <p:cond delay="676"/>
                                          </p:stCondLst>
                                        </p:cTn>
                                        <p:tgtEl>
                                          <p:spTgt spid="10242"/>
                                        </p:tgtEl>
                                      </p:cBhvr>
                                      <p:to x="100000" y="100000"/>
                                    </p:animScale>
                                    <p:animScale>
                                      <p:cBhvr>
                                        <p:cTn id="37" dur="26">
                                          <p:stCondLst>
                                            <p:cond delay="1312"/>
                                          </p:stCondLst>
                                        </p:cTn>
                                        <p:tgtEl>
                                          <p:spTgt spid="10242"/>
                                        </p:tgtEl>
                                      </p:cBhvr>
                                      <p:to x="100000" y="80000"/>
                                    </p:animScale>
                                    <p:animScale>
                                      <p:cBhvr>
                                        <p:cTn id="38" dur="166" decel="50000">
                                          <p:stCondLst>
                                            <p:cond delay="1338"/>
                                          </p:stCondLst>
                                        </p:cTn>
                                        <p:tgtEl>
                                          <p:spTgt spid="10242"/>
                                        </p:tgtEl>
                                      </p:cBhvr>
                                      <p:to x="100000" y="100000"/>
                                    </p:animScale>
                                    <p:animScale>
                                      <p:cBhvr>
                                        <p:cTn id="39" dur="26">
                                          <p:stCondLst>
                                            <p:cond delay="1642"/>
                                          </p:stCondLst>
                                        </p:cTn>
                                        <p:tgtEl>
                                          <p:spTgt spid="10242"/>
                                        </p:tgtEl>
                                      </p:cBhvr>
                                      <p:to x="100000" y="90000"/>
                                    </p:animScale>
                                    <p:animScale>
                                      <p:cBhvr>
                                        <p:cTn id="40" dur="166" decel="50000">
                                          <p:stCondLst>
                                            <p:cond delay="1668"/>
                                          </p:stCondLst>
                                        </p:cTn>
                                        <p:tgtEl>
                                          <p:spTgt spid="10242"/>
                                        </p:tgtEl>
                                      </p:cBhvr>
                                      <p:to x="100000" y="100000"/>
                                    </p:animScale>
                                    <p:animScale>
                                      <p:cBhvr>
                                        <p:cTn id="41" dur="26">
                                          <p:stCondLst>
                                            <p:cond delay="1808"/>
                                          </p:stCondLst>
                                        </p:cTn>
                                        <p:tgtEl>
                                          <p:spTgt spid="10242"/>
                                        </p:tgtEl>
                                      </p:cBhvr>
                                      <p:to x="100000" y="95000"/>
                                    </p:animScale>
                                    <p:animScale>
                                      <p:cBhvr>
                                        <p:cTn id="42" dur="166" decel="50000">
                                          <p:stCondLst>
                                            <p:cond delay="1834"/>
                                          </p:stCondLst>
                                        </p:cTn>
                                        <p:tgtEl>
                                          <p:spTgt spid="1024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766456441"/>
              </p:ext>
            </p:extLst>
          </p:nvPr>
        </p:nvGraphicFramePr>
        <p:xfrm>
          <a:off x="539552" y="2775691"/>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734164559"/>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315511"/>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553035"/>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B467AD4-1588-4ABD-8BF9-48CB6E744D81}"/>
                                            </p:graphicEl>
                                          </p:spTgt>
                                        </p:tgtEl>
                                        <p:attrNameLst>
                                          <p:attrName>style.visibility</p:attrName>
                                        </p:attrNameLst>
                                      </p:cBhvr>
                                      <p:to>
                                        <p:strVal val="visible"/>
                                      </p:to>
                                    </p:set>
                                    <p:animEffect transition="in" filter="fade">
                                      <p:cBhvr>
                                        <p:cTn id="12" dur="500"/>
                                        <p:tgtEl>
                                          <p:spTgt spid="7">
                                            <p:graphicEl>
                                              <a:dgm id="{3B467AD4-1588-4ABD-8BF9-48CB6E744D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AF4DA6BD-EEC9-4A4B-BB43-0C1B917F1F6F}"/>
                                            </p:graphicEl>
                                          </p:spTgt>
                                        </p:tgtEl>
                                        <p:attrNameLst>
                                          <p:attrName>style.visibility</p:attrName>
                                        </p:attrNameLst>
                                      </p:cBhvr>
                                      <p:to>
                                        <p:strVal val="visible"/>
                                      </p:to>
                                    </p:set>
                                    <p:animEffect transition="in" filter="fade">
                                      <p:cBhvr>
                                        <p:cTn id="22" dur="500"/>
                                        <p:tgtEl>
                                          <p:spTgt spid="8">
                                            <p:graphicEl>
                                              <a:dgm id="{AF4DA6BD-EEC9-4A4B-BB43-0C1B917F1F6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B6CE728A-9B8C-498A-83D3-4625DB37D518}"/>
                                            </p:graphicEl>
                                          </p:spTgt>
                                        </p:tgtEl>
                                        <p:attrNameLst>
                                          <p:attrName>style.visibility</p:attrName>
                                        </p:attrNameLst>
                                      </p:cBhvr>
                                      <p:to>
                                        <p:strVal val="visible"/>
                                      </p:to>
                                    </p:set>
                                    <p:animEffect transition="in" filter="fade">
                                      <p:cBhvr>
                                        <p:cTn id="27" dur="500"/>
                                        <p:tgtEl>
                                          <p:spTgt spid="8">
                                            <p:graphicEl>
                                              <a:dgm id="{B6CE728A-9B8C-498A-83D3-4625DB37D51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48B8FB87-77B2-4356-9A11-E08AAB54703E}"/>
                                            </p:graphicEl>
                                          </p:spTgt>
                                        </p:tgtEl>
                                        <p:attrNameLst>
                                          <p:attrName>style.visibility</p:attrName>
                                        </p:attrNameLst>
                                      </p:cBhvr>
                                      <p:to>
                                        <p:strVal val="visible"/>
                                      </p:to>
                                    </p:set>
                                    <p:animEffect transition="in" filter="fade">
                                      <p:cBhvr>
                                        <p:cTn id="32" dur="500"/>
                                        <p:tgtEl>
                                          <p:spTgt spid="8">
                                            <p:graphicEl>
                                              <a:dgm id="{48B8FB87-77B2-4356-9A11-E08AAB54703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EBE7B368-C690-43A0-907D-A121890BD73B}"/>
                                            </p:graphicEl>
                                          </p:spTgt>
                                        </p:tgtEl>
                                        <p:attrNameLst>
                                          <p:attrName>style.visibility</p:attrName>
                                        </p:attrNameLst>
                                      </p:cBhvr>
                                      <p:to>
                                        <p:strVal val="visible"/>
                                      </p:to>
                                    </p:set>
                                    <p:animEffect transition="in" filter="fade">
                                      <p:cBhvr>
                                        <p:cTn id="37" dur="500"/>
                                        <p:tgtEl>
                                          <p:spTgt spid="8">
                                            <p:graphicEl>
                                              <a:dgm id="{EBE7B368-C690-43A0-907D-A121890BD7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9" name="Picture 5" descr="http://gifsec.com/wp-content/uploads/GIF/2014/03/Tired-reaction-gif.gif?gs=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4025" y="3212976"/>
            <a:ext cx="4638675" cy="33623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998506" y="228264"/>
            <a:ext cx="7149714" cy="523220"/>
          </a:xfrm>
          <a:prstGeom prst="rect">
            <a:avLst/>
          </a:prstGeom>
          <a:noFill/>
        </p:spPr>
        <p:txBody>
          <a:bodyPr wrap="none" lIns="91440" tIns="45720" rIns="91440" bIns="45720" anchor="ctr">
            <a:spAutoFit/>
          </a:bodyPr>
          <a:lstStyle/>
          <a:p>
            <a:pPr algn="ct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10 CuadroTexto"/>
          <p:cNvSpPr txBox="1"/>
          <p:nvPr/>
        </p:nvSpPr>
        <p:spPr>
          <a:xfrm>
            <a:off x="539552" y="779233"/>
            <a:ext cx="5173211" cy="615553"/>
          </a:xfrm>
          <a:prstGeom prst="rect">
            <a:avLst/>
          </a:prstGeom>
          <a:noFill/>
        </p:spPr>
        <p:txBody>
          <a:bodyPr wrap="none" rtlCol="0">
            <a:spAutoFit/>
          </a:bodyPr>
          <a:lstStyle/>
          <a:p>
            <a:r>
              <a:rPr lang="es-ES_tradnl" b="1" i="1" dirty="0" smtClean="0"/>
              <a:t>And </a:t>
            </a:r>
            <a:r>
              <a:rPr lang="es-ES_tradnl" b="1" i="1" dirty="0" err="1" smtClean="0"/>
              <a:t>last</a:t>
            </a:r>
            <a:r>
              <a:rPr lang="es-ES_tradnl" b="1" i="1" dirty="0" smtClean="0"/>
              <a:t> </a:t>
            </a:r>
            <a:r>
              <a:rPr lang="es-ES_tradnl" b="1" i="1" dirty="0" err="1" smtClean="0"/>
              <a:t>but</a:t>
            </a:r>
            <a:r>
              <a:rPr lang="es-ES_tradnl" b="1" i="1" dirty="0" smtClean="0"/>
              <a:t> </a:t>
            </a:r>
            <a:r>
              <a:rPr lang="es-ES_tradnl" b="1" i="1" dirty="0" err="1" smtClean="0"/>
              <a:t>not</a:t>
            </a:r>
            <a:r>
              <a:rPr lang="es-ES_tradnl" b="1" i="1" dirty="0" smtClean="0"/>
              <a:t> </a:t>
            </a:r>
            <a:r>
              <a:rPr lang="es-ES_tradnl" b="1" i="1" dirty="0" err="1" smtClean="0"/>
              <a:t>least</a:t>
            </a:r>
            <a:r>
              <a:rPr lang="es-ES_tradnl" b="1" i="1" dirty="0" smtClean="0"/>
              <a:t>…..</a:t>
            </a:r>
            <a:r>
              <a:rPr lang="es-ES_tradnl" b="1" i="1" dirty="0" err="1" smtClean="0"/>
              <a:t>the</a:t>
            </a:r>
            <a:r>
              <a:rPr lang="es-ES_tradnl" b="1" i="1" dirty="0" smtClean="0"/>
              <a:t> </a:t>
            </a:r>
            <a:r>
              <a:rPr lang="es-ES_tradnl" b="1" i="1" dirty="0" err="1" smtClean="0"/>
              <a:t>cilia</a:t>
            </a:r>
            <a:r>
              <a:rPr lang="es-ES_tradnl" b="1" i="1" dirty="0" smtClean="0"/>
              <a:t> and </a:t>
            </a:r>
            <a:r>
              <a:rPr lang="es-ES_tradnl" b="1" i="1" dirty="0" err="1" smtClean="0"/>
              <a:t>flagella</a:t>
            </a:r>
            <a:endParaRPr lang="es-ES_tradnl" b="1" i="1" dirty="0" smtClean="0"/>
          </a:p>
          <a:p>
            <a:r>
              <a:rPr lang="es-ES_tradnl" sz="1600" i="1" dirty="0" err="1" smtClean="0"/>
              <a:t>This</a:t>
            </a:r>
            <a:r>
              <a:rPr lang="es-ES_tradnl" sz="1600" i="1" dirty="0" smtClean="0"/>
              <a:t> </a:t>
            </a:r>
            <a:r>
              <a:rPr lang="es-ES_tradnl" sz="1600" i="1" dirty="0" err="1" smtClean="0"/>
              <a:t>is</a:t>
            </a:r>
            <a:r>
              <a:rPr lang="es-ES_tradnl" sz="1600" i="1" dirty="0" smtClean="0"/>
              <a:t> a </a:t>
            </a:r>
            <a:r>
              <a:rPr lang="es-ES_tradnl" sz="1600" i="1" dirty="0" err="1" smtClean="0"/>
              <a:t>cross</a:t>
            </a:r>
            <a:r>
              <a:rPr lang="es-ES_tradnl" sz="1600" i="1" dirty="0" smtClean="0"/>
              <a:t> </a:t>
            </a:r>
            <a:r>
              <a:rPr lang="es-ES_tradnl" sz="1600" i="1" dirty="0" err="1" smtClean="0"/>
              <a:t>section</a:t>
            </a:r>
            <a:r>
              <a:rPr lang="es-ES_tradnl" sz="1600" i="1" dirty="0" smtClean="0"/>
              <a:t>!</a:t>
            </a:r>
            <a:endParaRPr lang="en-US" sz="1600" i="1"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74798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1267"/>
                                        </p:tgtEl>
                                        <p:attrNameLst>
                                          <p:attrName>style.visibility</p:attrName>
                                        </p:attrNameLst>
                                      </p:cBhvr>
                                      <p:to>
                                        <p:strVal val="visible"/>
                                      </p:to>
                                    </p:set>
                                    <p:animEffect transition="in" filter="wipe(down)">
                                      <p:cBhvr>
                                        <p:cTn id="30" dur="580">
                                          <p:stCondLst>
                                            <p:cond delay="0"/>
                                          </p:stCondLst>
                                        </p:cTn>
                                        <p:tgtEl>
                                          <p:spTgt spid="11267"/>
                                        </p:tgtEl>
                                      </p:cBhvr>
                                    </p:animEffect>
                                    <p:anim calcmode="lin" valueType="num">
                                      <p:cBhvr>
                                        <p:cTn id="31"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36" dur="26">
                                          <p:stCondLst>
                                            <p:cond delay="650"/>
                                          </p:stCondLst>
                                        </p:cTn>
                                        <p:tgtEl>
                                          <p:spTgt spid="11267"/>
                                        </p:tgtEl>
                                      </p:cBhvr>
                                      <p:to x="100000" y="60000"/>
                                    </p:animScale>
                                    <p:animScale>
                                      <p:cBhvr>
                                        <p:cTn id="37" dur="166" decel="50000">
                                          <p:stCondLst>
                                            <p:cond delay="676"/>
                                          </p:stCondLst>
                                        </p:cTn>
                                        <p:tgtEl>
                                          <p:spTgt spid="11267"/>
                                        </p:tgtEl>
                                      </p:cBhvr>
                                      <p:to x="100000" y="100000"/>
                                    </p:animScale>
                                    <p:animScale>
                                      <p:cBhvr>
                                        <p:cTn id="38" dur="26">
                                          <p:stCondLst>
                                            <p:cond delay="1312"/>
                                          </p:stCondLst>
                                        </p:cTn>
                                        <p:tgtEl>
                                          <p:spTgt spid="11267"/>
                                        </p:tgtEl>
                                      </p:cBhvr>
                                      <p:to x="100000" y="80000"/>
                                    </p:animScale>
                                    <p:animScale>
                                      <p:cBhvr>
                                        <p:cTn id="39" dur="166" decel="50000">
                                          <p:stCondLst>
                                            <p:cond delay="1338"/>
                                          </p:stCondLst>
                                        </p:cTn>
                                        <p:tgtEl>
                                          <p:spTgt spid="11267"/>
                                        </p:tgtEl>
                                      </p:cBhvr>
                                      <p:to x="100000" y="100000"/>
                                    </p:animScale>
                                    <p:animScale>
                                      <p:cBhvr>
                                        <p:cTn id="40" dur="26">
                                          <p:stCondLst>
                                            <p:cond delay="1642"/>
                                          </p:stCondLst>
                                        </p:cTn>
                                        <p:tgtEl>
                                          <p:spTgt spid="11267"/>
                                        </p:tgtEl>
                                      </p:cBhvr>
                                      <p:to x="100000" y="90000"/>
                                    </p:animScale>
                                    <p:animScale>
                                      <p:cBhvr>
                                        <p:cTn id="41" dur="166" decel="50000">
                                          <p:stCondLst>
                                            <p:cond delay="1668"/>
                                          </p:stCondLst>
                                        </p:cTn>
                                        <p:tgtEl>
                                          <p:spTgt spid="11267"/>
                                        </p:tgtEl>
                                      </p:cBhvr>
                                      <p:to x="100000" y="100000"/>
                                    </p:animScale>
                                    <p:animScale>
                                      <p:cBhvr>
                                        <p:cTn id="42" dur="26">
                                          <p:stCondLst>
                                            <p:cond delay="1808"/>
                                          </p:stCondLst>
                                        </p:cTn>
                                        <p:tgtEl>
                                          <p:spTgt spid="11267"/>
                                        </p:tgtEl>
                                      </p:cBhvr>
                                      <p:to x="100000" y="95000"/>
                                    </p:animScale>
                                    <p:animScale>
                                      <p:cBhvr>
                                        <p:cTn id="43" dur="166" decel="50000">
                                          <p:stCondLst>
                                            <p:cond delay="1834"/>
                                          </p:stCondLst>
                                        </p:cTn>
                                        <p:tgtEl>
                                          <p:spTgt spid="11267"/>
                                        </p:tgtEl>
                                      </p:cBhvr>
                                      <p:to x="100000" y="100000"/>
                                    </p:animScale>
                                  </p:childTnLst>
                                </p:cTn>
                              </p:par>
                            </p:childTnLst>
                          </p:cTn>
                        </p:par>
                        <p:par>
                          <p:cTn id="44" fill="hold">
                            <p:stCondLst>
                              <p:cond delay="2000"/>
                            </p:stCondLst>
                            <p:childTnLst>
                              <p:par>
                                <p:cTn id="45" presetID="26" presetClass="entr" presetSubtype="0" fill="hold" nodeType="afterEffect">
                                  <p:stCondLst>
                                    <p:cond delay="0"/>
                                  </p:stCondLst>
                                  <p:childTnLst>
                                    <p:set>
                                      <p:cBhvr>
                                        <p:cTn id="46" dur="1" fill="hold">
                                          <p:stCondLst>
                                            <p:cond delay="0"/>
                                          </p:stCondLst>
                                        </p:cTn>
                                        <p:tgtEl>
                                          <p:spTgt spid="11269"/>
                                        </p:tgtEl>
                                        <p:attrNameLst>
                                          <p:attrName>style.visibility</p:attrName>
                                        </p:attrNameLst>
                                      </p:cBhvr>
                                      <p:to>
                                        <p:strVal val="visible"/>
                                      </p:to>
                                    </p:set>
                                    <p:animEffect transition="in" filter="wipe(down)">
                                      <p:cBhvr>
                                        <p:cTn id="47" dur="580">
                                          <p:stCondLst>
                                            <p:cond delay="0"/>
                                          </p:stCondLst>
                                        </p:cTn>
                                        <p:tgtEl>
                                          <p:spTgt spid="11269"/>
                                        </p:tgtEl>
                                      </p:cBhvr>
                                    </p:animEffect>
                                    <p:anim calcmode="lin" valueType="num">
                                      <p:cBhvr>
                                        <p:cTn id="48" dur="1822" tmFilter="0,0; 0.14,0.36; 0.43,0.73; 0.71,0.91; 1.0,1.0">
                                          <p:stCondLst>
                                            <p:cond delay="0"/>
                                          </p:stCondLst>
                                        </p:cTn>
                                        <p:tgtEl>
                                          <p:spTgt spid="1126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26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26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26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269"/>
                                        </p:tgtEl>
                                        <p:attrNameLst>
                                          <p:attrName>ppt_y</p:attrName>
                                        </p:attrNameLst>
                                      </p:cBhvr>
                                      <p:tavLst>
                                        <p:tav tm="0" fmla="#ppt_y-sin(pi*$)/81">
                                          <p:val>
                                            <p:fltVal val="0"/>
                                          </p:val>
                                        </p:tav>
                                        <p:tav tm="100000">
                                          <p:val>
                                            <p:fltVal val="1"/>
                                          </p:val>
                                        </p:tav>
                                      </p:tavLst>
                                    </p:anim>
                                    <p:animScale>
                                      <p:cBhvr>
                                        <p:cTn id="53" dur="26">
                                          <p:stCondLst>
                                            <p:cond delay="650"/>
                                          </p:stCondLst>
                                        </p:cTn>
                                        <p:tgtEl>
                                          <p:spTgt spid="11269"/>
                                        </p:tgtEl>
                                      </p:cBhvr>
                                      <p:to x="100000" y="60000"/>
                                    </p:animScale>
                                    <p:animScale>
                                      <p:cBhvr>
                                        <p:cTn id="54" dur="166" decel="50000">
                                          <p:stCondLst>
                                            <p:cond delay="676"/>
                                          </p:stCondLst>
                                        </p:cTn>
                                        <p:tgtEl>
                                          <p:spTgt spid="11269"/>
                                        </p:tgtEl>
                                      </p:cBhvr>
                                      <p:to x="100000" y="100000"/>
                                    </p:animScale>
                                    <p:animScale>
                                      <p:cBhvr>
                                        <p:cTn id="55" dur="26">
                                          <p:stCondLst>
                                            <p:cond delay="1312"/>
                                          </p:stCondLst>
                                        </p:cTn>
                                        <p:tgtEl>
                                          <p:spTgt spid="11269"/>
                                        </p:tgtEl>
                                      </p:cBhvr>
                                      <p:to x="100000" y="80000"/>
                                    </p:animScale>
                                    <p:animScale>
                                      <p:cBhvr>
                                        <p:cTn id="56" dur="166" decel="50000">
                                          <p:stCondLst>
                                            <p:cond delay="1338"/>
                                          </p:stCondLst>
                                        </p:cTn>
                                        <p:tgtEl>
                                          <p:spTgt spid="11269"/>
                                        </p:tgtEl>
                                      </p:cBhvr>
                                      <p:to x="100000" y="100000"/>
                                    </p:animScale>
                                    <p:animScale>
                                      <p:cBhvr>
                                        <p:cTn id="57" dur="26">
                                          <p:stCondLst>
                                            <p:cond delay="1642"/>
                                          </p:stCondLst>
                                        </p:cTn>
                                        <p:tgtEl>
                                          <p:spTgt spid="11269"/>
                                        </p:tgtEl>
                                      </p:cBhvr>
                                      <p:to x="100000" y="90000"/>
                                    </p:animScale>
                                    <p:animScale>
                                      <p:cBhvr>
                                        <p:cTn id="58" dur="166" decel="50000">
                                          <p:stCondLst>
                                            <p:cond delay="1668"/>
                                          </p:stCondLst>
                                        </p:cTn>
                                        <p:tgtEl>
                                          <p:spTgt spid="11269"/>
                                        </p:tgtEl>
                                      </p:cBhvr>
                                      <p:to x="100000" y="100000"/>
                                    </p:animScale>
                                    <p:animScale>
                                      <p:cBhvr>
                                        <p:cTn id="59" dur="26">
                                          <p:stCondLst>
                                            <p:cond delay="1808"/>
                                          </p:stCondLst>
                                        </p:cTn>
                                        <p:tgtEl>
                                          <p:spTgt spid="11269"/>
                                        </p:tgtEl>
                                      </p:cBhvr>
                                      <p:to x="100000" y="95000"/>
                                    </p:animScale>
                                    <p:animScale>
                                      <p:cBhvr>
                                        <p:cTn id="60" dur="166" decel="50000">
                                          <p:stCondLst>
                                            <p:cond delay="1834"/>
                                          </p:stCondLst>
                                        </p:cTn>
                                        <p:tgtEl>
                                          <p:spTgt spid="112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495155" y="-48734"/>
            <a:ext cx="8156399" cy="1077218"/>
          </a:xfrm>
          <a:prstGeom prst="rect">
            <a:avLst/>
          </a:prstGeom>
          <a:noFill/>
        </p:spPr>
        <p:txBody>
          <a:bodyPr wrap="none" lIns="91440" tIns="45720" rIns="91440" bIns="45720" anchor="ctr">
            <a:spAutoFit/>
          </a:bodyPr>
          <a:lstStyle/>
          <a:p>
            <a:pPr algn="ctr"/>
            <a:r>
              <a:rPr lang="es-E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s-E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29" y="1340768"/>
            <a:ext cx="757237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835696" y="843818"/>
            <a:ext cx="5758308" cy="369332"/>
          </a:xfrm>
          <a:prstGeom prst="rect">
            <a:avLst/>
          </a:prstGeom>
          <a:noFill/>
        </p:spPr>
        <p:txBody>
          <a:bodyPr wrap="none" rtlCol="0">
            <a:spAutoFit/>
          </a:bodyPr>
          <a:lstStyle/>
          <a:p>
            <a:r>
              <a:rPr lang="es-ES_tradnl" dirty="0" err="1" smtClean="0"/>
              <a:t>An</a:t>
            </a:r>
            <a:r>
              <a:rPr lang="es-ES_tradnl" dirty="0" smtClean="0"/>
              <a:t> EM </a:t>
            </a:r>
            <a:r>
              <a:rPr lang="es-ES_tradnl" dirty="0" err="1" smtClean="0"/>
              <a:t>image</a:t>
            </a:r>
            <a:r>
              <a:rPr lang="es-ES_tradnl" dirty="0" smtClean="0"/>
              <a:t> of </a:t>
            </a:r>
            <a:r>
              <a:rPr lang="es-ES_tradnl" dirty="0" err="1" smtClean="0"/>
              <a:t>the</a:t>
            </a:r>
            <a:r>
              <a:rPr lang="es-ES_tradnl" dirty="0" smtClean="0"/>
              <a:t> </a:t>
            </a:r>
            <a:r>
              <a:rPr lang="es-ES_tradnl" dirty="0" err="1" smtClean="0"/>
              <a:t>entire</a:t>
            </a:r>
            <a:r>
              <a:rPr lang="es-ES_tradnl" dirty="0" smtClean="0"/>
              <a:t> </a:t>
            </a:r>
            <a:r>
              <a:rPr lang="es-ES_tradnl" dirty="0" err="1" smtClean="0"/>
              <a:t>cell</a:t>
            </a:r>
            <a:r>
              <a:rPr lang="es-ES_tradnl" dirty="0" smtClean="0"/>
              <a:t> </a:t>
            </a:r>
            <a:r>
              <a:rPr lang="es-ES_tradnl" dirty="0" err="1" smtClean="0"/>
              <a:t>would</a:t>
            </a:r>
            <a:r>
              <a:rPr lang="es-ES_tradnl" dirty="0" smtClean="0"/>
              <a:t> look </a:t>
            </a:r>
            <a:r>
              <a:rPr lang="es-ES_tradnl" dirty="0" err="1" smtClean="0"/>
              <a:t>like</a:t>
            </a:r>
            <a:r>
              <a:rPr lang="es-ES_tradnl" dirty="0" smtClean="0"/>
              <a:t> </a:t>
            </a:r>
            <a:r>
              <a:rPr lang="es-ES_tradnl" dirty="0" err="1" smtClean="0"/>
              <a:t>this</a:t>
            </a:r>
            <a:r>
              <a:rPr lang="es-ES_tradnl" dirty="0"/>
              <a:t>:</a:t>
            </a:r>
            <a:endParaRPr lang="en-US" dirty="0"/>
          </a:p>
        </p:txBody>
      </p:sp>
    </p:spTree>
    <p:extLst>
      <p:ext uri="{BB962C8B-B14F-4D97-AF65-F5344CB8AC3E}">
        <p14:creationId xmlns:p14="http://schemas.microsoft.com/office/powerpoint/2010/main" val="383453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1043293" y="332656"/>
            <a:ext cx="7149714" cy="954107"/>
          </a:xfrm>
          <a:prstGeom prst="rect">
            <a:avLst/>
          </a:prstGeom>
          <a:noFill/>
        </p:spPr>
        <p:txBody>
          <a:bodyPr wrap="none" lIns="91440" tIns="45720" rIns="91440" bIns="45720" anchor="ctr">
            <a:spAutoFit/>
          </a:bodyPr>
          <a:lstStyle/>
          <a:p>
            <a:pPr algn="ctr"/>
            <a:r>
              <a:rPr lang="es-E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290" name="Picture 2" descr="C:\Users\mark.polko\Downloads\new doc 3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984"/>
          <a:stretch/>
        </p:blipFill>
        <p:spPr bwMode="auto">
          <a:xfrm>
            <a:off x="75577" y="1700808"/>
            <a:ext cx="9085147"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864304" y="1331476"/>
            <a:ext cx="3507692" cy="369332"/>
          </a:xfrm>
          <a:prstGeom prst="rect">
            <a:avLst/>
          </a:prstGeom>
          <a:noFill/>
        </p:spPr>
        <p:txBody>
          <a:bodyPr wrap="none" rtlCol="0">
            <a:spAutoFit/>
          </a:bodyPr>
          <a:lstStyle/>
          <a:p>
            <a:r>
              <a:rPr lang="es-ES_tradnl" dirty="0" err="1" smtClean="0"/>
              <a:t>But</a:t>
            </a:r>
            <a:r>
              <a:rPr lang="es-ES_tradnl" dirty="0" smtClean="0"/>
              <a:t> </a:t>
            </a:r>
            <a:r>
              <a:rPr lang="es-ES_tradnl" dirty="0" err="1" smtClean="0"/>
              <a:t>you</a:t>
            </a:r>
            <a:r>
              <a:rPr lang="es-ES_tradnl" dirty="0" smtClean="0"/>
              <a:t> </a:t>
            </a:r>
            <a:r>
              <a:rPr lang="es-ES_tradnl" dirty="0" err="1" smtClean="0"/>
              <a:t>would</a:t>
            </a:r>
            <a:r>
              <a:rPr lang="es-ES_tradnl" dirty="0" smtClean="0"/>
              <a:t> </a:t>
            </a:r>
            <a:r>
              <a:rPr lang="es-ES_tradnl" dirty="0" err="1" smtClean="0"/>
              <a:t>draw</a:t>
            </a:r>
            <a:r>
              <a:rPr lang="es-ES_tradnl" dirty="0" smtClean="0"/>
              <a:t> </a:t>
            </a:r>
            <a:r>
              <a:rPr lang="es-ES_tradnl" dirty="0" err="1" smtClean="0"/>
              <a:t>it</a:t>
            </a:r>
            <a:r>
              <a:rPr lang="es-ES_tradnl" dirty="0" smtClean="0"/>
              <a:t> </a:t>
            </a:r>
            <a:r>
              <a:rPr lang="es-ES_tradnl" dirty="0" err="1" smtClean="0"/>
              <a:t>like</a:t>
            </a:r>
            <a:r>
              <a:rPr lang="es-ES_tradnl" dirty="0" smtClean="0"/>
              <a:t> </a:t>
            </a:r>
            <a:r>
              <a:rPr lang="es-ES_tradnl" dirty="0" err="1" smtClean="0"/>
              <a:t>this</a:t>
            </a:r>
            <a:r>
              <a:rPr lang="es-ES_tradnl" dirty="0" smtClean="0"/>
              <a:t>:</a:t>
            </a:r>
            <a:endParaRPr lang="en-US" dirty="0"/>
          </a:p>
        </p:txBody>
      </p:sp>
    </p:spTree>
    <p:extLst>
      <p:ext uri="{BB962C8B-B14F-4D97-AF65-F5344CB8AC3E}">
        <p14:creationId xmlns:p14="http://schemas.microsoft.com/office/powerpoint/2010/main" val="41942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s://upload.wikimedia.org/wikipedia/commons/7/7e/Blausen_0699_PancreasAnatomy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8223" y="1887347"/>
            <a:ext cx="5957775" cy="47662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611560" y="135932"/>
            <a:ext cx="8199681"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Exocrine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glands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pancreas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107504" y="854137"/>
            <a:ext cx="9036496" cy="1477328"/>
          </a:xfrm>
          <a:prstGeom prst="rect">
            <a:avLst/>
          </a:prstGeom>
          <a:noFill/>
        </p:spPr>
        <p:txBody>
          <a:bodyPr wrap="square" rtlCol="0">
            <a:spAutoFit/>
          </a:bodyPr>
          <a:lstStyle/>
          <a:p>
            <a:r>
              <a:rPr lang="es-ES_tradnl" dirty="0" err="1" smtClean="0"/>
              <a:t>Gland</a:t>
            </a:r>
            <a:r>
              <a:rPr lang="es-ES_tradnl" dirty="0" smtClean="0"/>
              <a:t> </a:t>
            </a:r>
            <a:r>
              <a:rPr lang="es-ES_tradnl" dirty="0" err="1" smtClean="0"/>
              <a:t>cells</a:t>
            </a:r>
            <a:r>
              <a:rPr lang="es-ES_tradnl" dirty="0" smtClean="0"/>
              <a:t> secrete </a:t>
            </a:r>
            <a:r>
              <a:rPr lang="es-ES_tradnl" dirty="0" err="1" smtClean="0"/>
              <a:t>chemical</a:t>
            </a:r>
            <a:r>
              <a:rPr lang="es-ES_tradnl" dirty="0" smtClean="0"/>
              <a:t> </a:t>
            </a:r>
            <a:r>
              <a:rPr lang="es-ES_tradnl" dirty="0" err="1" smtClean="0"/>
              <a:t>substances</a:t>
            </a:r>
            <a:r>
              <a:rPr lang="es-ES_tradnl" dirty="0" smtClean="0"/>
              <a:t> </a:t>
            </a:r>
            <a:r>
              <a:rPr lang="es-ES_tradnl" dirty="0" err="1" smtClean="0"/>
              <a:t>like</a:t>
            </a:r>
            <a:r>
              <a:rPr lang="es-ES_tradnl" dirty="0" smtClean="0"/>
              <a:t> hormones and </a:t>
            </a:r>
            <a:r>
              <a:rPr lang="es-ES_tradnl" dirty="0" err="1" smtClean="0"/>
              <a:t>enzymes</a:t>
            </a:r>
            <a:r>
              <a:rPr lang="es-ES_tradnl" dirty="0" smtClean="0"/>
              <a:t>. </a:t>
            </a:r>
            <a:r>
              <a:rPr lang="es-ES_tradnl" dirty="0" err="1" smtClean="0"/>
              <a:t>There</a:t>
            </a:r>
            <a:r>
              <a:rPr lang="es-ES_tradnl" dirty="0" smtClean="0"/>
              <a:t> are </a:t>
            </a:r>
            <a:r>
              <a:rPr lang="es-ES_tradnl" dirty="0" err="1" smtClean="0"/>
              <a:t>many</a:t>
            </a:r>
            <a:r>
              <a:rPr lang="es-ES_tradnl" dirty="0" smtClean="0"/>
              <a:t> </a:t>
            </a:r>
            <a:r>
              <a:rPr lang="es-ES_tradnl" dirty="0" err="1" smtClean="0"/>
              <a:t>glands</a:t>
            </a:r>
            <a:r>
              <a:rPr lang="es-ES_tradnl" dirty="0" smtClean="0"/>
              <a:t> in </a:t>
            </a:r>
            <a:r>
              <a:rPr lang="es-ES_tradnl" dirty="0" err="1" smtClean="0"/>
              <a:t>your</a:t>
            </a:r>
            <a:r>
              <a:rPr lang="es-ES_tradnl" dirty="0" smtClean="0"/>
              <a:t> </a:t>
            </a:r>
            <a:r>
              <a:rPr lang="es-ES_tradnl" dirty="0" err="1" smtClean="0"/>
              <a:t>body</a:t>
            </a:r>
            <a:r>
              <a:rPr lang="es-ES_tradnl" dirty="0" smtClean="0"/>
              <a:t> </a:t>
            </a:r>
            <a:r>
              <a:rPr lang="es-ES_tradnl" dirty="0" err="1" smtClean="0"/>
              <a:t>like</a:t>
            </a:r>
            <a:r>
              <a:rPr lang="es-ES_tradnl" dirty="0" smtClean="0"/>
              <a:t> </a:t>
            </a:r>
            <a:r>
              <a:rPr lang="es-ES_tradnl" dirty="0" err="1" smtClean="0"/>
              <a:t>the</a:t>
            </a:r>
            <a:r>
              <a:rPr lang="es-ES_tradnl" dirty="0" smtClean="0"/>
              <a:t> </a:t>
            </a:r>
            <a:r>
              <a:rPr lang="es-ES_tradnl" dirty="0" err="1" smtClean="0"/>
              <a:t>pituitary</a:t>
            </a:r>
            <a:r>
              <a:rPr lang="es-ES_tradnl" dirty="0" smtClean="0"/>
              <a:t> </a:t>
            </a:r>
            <a:r>
              <a:rPr lang="es-ES_tradnl" dirty="0" err="1" smtClean="0"/>
              <a:t>gland</a:t>
            </a:r>
            <a:r>
              <a:rPr lang="es-ES_tradnl" dirty="0" smtClean="0"/>
              <a:t>, </a:t>
            </a:r>
            <a:r>
              <a:rPr lang="es-ES_tradnl" dirty="0" err="1" smtClean="0"/>
              <a:t>the</a:t>
            </a:r>
            <a:r>
              <a:rPr lang="es-ES_tradnl" dirty="0" smtClean="0"/>
              <a:t> </a:t>
            </a:r>
            <a:r>
              <a:rPr lang="es-ES_tradnl" dirty="0" err="1" smtClean="0"/>
              <a:t>thyroid</a:t>
            </a:r>
            <a:r>
              <a:rPr lang="es-ES_tradnl" dirty="0" smtClean="0"/>
              <a:t> </a:t>
            </a:r>
            <a:r>
              <a:rPr lang="es-ES_tradnl" dirty="0" err="1" smtClean="0"/>
              <a:t>gland</a:t>
            </a:r>
            <a:r>
              <a:rPr lang="es-ES_tradnl" dirty="0" smtClean="0"/>
              <a:t>, </a:t>
            </a:r>
            <a:r>
              <a:rPr lang="es-ES_tradnl" dirty="0" err="1" smtClean="0"/>
              <a:t>the</a:t>
            </a:r>
            <a:r>
              <a:rPr lang="es-ES_tradnl" dirty="0" smtClean="0"/>
              <a:t> adrenal </a:t>
            </a:r>
            <a:r>
              <a:rPr lang="es-ES_tradnl" dirty="0" err="1" smtClean="0"/>
              <a:t>gland</a:t>
            </a:r>
            <a:r>
              <a:rPr lang="es-ES_tradnl" dirty="0" smtClean="0"/>
              <a:t> etc. </a:t>
            </a:r>
            <a:r>
              <a:rPr lang="es-ES_tradnl" dirty="0" err="1" smtClean="0"/>
              <a:t>The</a:t>
            </a:r>
            <a:r>
              <a:rPr lang="es-ES_tradnl" dirty="0" smtClean="0"/>
              <a:t> </a:t>
            </a:r>
            <a:r>
              <a:rPr lang="es-ES_tradnl" dirty="0" err="1" smtClean="0"/>
              <a:t>gland</a:t>
            </a:r>
            <a:r>
              <a:rPr lang="es-ES_tradnl" dirty="0" smtClean="0"/>
              <a:t> </a:t>
            </a:r>
            <a:r>
              <a:rPr lang="es-ES_tradnl" dirty="0" err="1" smtClean="0"/>
              <a:t>cells</a:t>
            </a:r>
            <a:r>
              <a:rPr lang="es-ES_tradnl" dirty="0" smtClean="0"/>
              <a:t> secrete </a:t>
            </a:r>
            <a:r>
              <a:rPr lang="es-ES_tradnl" dirty="0" err="1" smtClean="0"/>
              <a:t>these</a:t>
            </a:r>
            <a:r>
              <a:rPr lang="es-ES_tradnl" dirty="0" smtClean="0"/>
              <a:t> </a:t>
            </a:r>
            <a:r>
              <a:rPr lang="es-ES_tradnl" dirty="0" err="1" smtClean="0"/>
              <a:t>chemicals</a:t>
            </a:r>
            <a:r>
              <a:rPr lang="es-ES_tradnl" dirty="0" smtClean="0"/>
              <a:t> </a:t>
            </a:r>
            <a:r>
              <a:rPr lang="es-ES_tradnl" dirty="0" err="1" smtClean="0"/>
              <a:t>through</a:t>
            </a:r>
            <a:r>
              <a:rPr lang="es-ES_tradnl" dirty="0" smtClean="0"/>
              <a:t> </a:t>
            </a:r>
            <a:r>
              <a:rPr lang="es-ES_tradnl" dirty="0" err="1" smtClean="0"/>
              <a:t>their</a:t>
            </a:r>
            <a:r>
              <a:rPr lang="es-ES_tradnl" dirty="0" smtClean="0"/>
              <a:t> plasma </a:t>
            </a:r>
            <a:r>
              <a:rPr lang="es-ES_tradnl" dirty="0" err="1" smtClean="0"/>
              <a:t>membranes</a:t>
            </a:r>
            <a:r>
              <a:rPr lang="es-ES_tradnl" dirty="0" smtClean="0"/>
              <a:t>.</a:t>
            </a:r>
          </a:p>
          <a:p>
            <a:endParaRPr lang="en-US" dirty="0"/>
          </a:p>
        </p:txBody>
      </p:sp>
      <p:sp>
        <p:nvSpPr>
          <p:cNvPr id="4" name="3 Rectángulo"/>
          <p:cNvSpPr/>
          <p:nvPr/>
        </p:nvSpPr>
        <p:spPr>
          <a:xfrm>
            <a:off x="139400" y="2564904"/>
            <a:ext cx="3352480" cy="3139321"/>
          </a:xfrm>
          <a:prstGeom prst="rect">
            <a:avLst/>
          </a:prstGeom>
        </p:spPr>
        <p:txBody>
          <a:bodyPr wrap="square">
            <a:spAutoFit/>
          </a:bodyPr>
          <a:lstStyle/>
          <a:p>
            <a:r>
              <a:rPr lang="en-US" dirty="0" smtClean="0"/>
              <a:t>In </a:t>
            </a:r>
            <a:r>
              <a:rPr lang="en-US" dirty="0"/>
              <a:t>the pancreas there are two types of gland cells, endocrine and exocrine glands.</a:t>
            </a:r>
          </a:p>
          <a:p>
            <a:endParaRPr lang="en-US" dirty="0"/>
          </a:p>
          <a:p>
            <a:r>
              <a:rPr lang="en-US" dirty="0"/>
              <a:t>Exocrine cells in the pancreas secrete digestive enzymes into a duct which carries them to the small </a:t>
            </a:r>
            <a:r>
              <a:rPr lang="en-US" dirty="0" err="1"/>
              <a:t>intenstine</a:t>
            </a:r>
            <a:r>
              <a:rPr lang="en-US" dirty="0"/>
              <a:t> to digest food.</a:t>
            </a:r>
          </a:p>
          <a:p>
            <a:endParaRPr lang="en-US" dirty="0"/>
          </a:p>
        </p:txBody>
      </p:sp>
    </p:spTree>
    <p:extLst>
      <p:ext uri="{BB962C8B-B14F-4D97-AF65-F5344CB8AC3E}">
        <p14:creationId xmlns:p14="http://schemas.microsoft.com/office/powerpoint/2010/main" val="34752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500"/>
                            </p:stCondLst>
                            <p:childTnLst>
                              <p:par>
                                <p:cTn id="24" presetID="26"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80">
                                          <p:stCondLst>
                                            <p:cond delay="0"/>
                                          </p:stCondLst>
                                        </p:cTn>
                                        <p:tgtEl>
                                          <p:spTgt spid="1026"/>
                                        </p:tgtEl>
                                      </p:cBhvr>
                                    </p:animEffect>
                                    <p:anim calcmode="lin" valueType="num">
                                      <p:cBhvr>
                                        <p:cTn id="2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2" dur="26">
                                          <p:stCondLst>
                                            <p:cond delay="650"/>
                                          </p:stCondLst>
                                        </p:cTn>
                                        <p:tgtEl>
                                          <p:spTgt spid="1026"/>
                                        </p:tgtEl>
                                      </p:cBhvr>
                                      <p:to x="100000" y="60000"/>
                                    </p:animScale>
                                    <p:animScale>
                                      <p:cBhvr>
                                        <p:cTn id="33" dur="166" decel="50000">
                                          <p:stCondLst>
                                            <p:cond delay="676"/>
                                          </p:stCondLst>
                                        </p:cTn>
                                        <p:tgtEl>
                                          <p:spTgt spid="1026"/>
                                        </p:tgtEl>
                                      </p:cBhvr>
                                      <p:to x="100000" y="100000"/>
                                    </p:animScale>
                                    <p:animScale>
                                      <p:cBhvr>
                                        <p:cTn id="34" dur="26">
                                          <p:stCondLst>
                                            <p:cond delay="1312"/>
                                          </p:stCondLst>
                                        </p:cTn>
                                        <p:tgtEl>
                                          <p:spTgt spid="1026"/>
                                        </p:tgtEl>
                                      </p:cBhvr>
                                      <p:to x="100000" y="80000"/>
                                    </p:animScale>
                                    <p:animScale>
                                      <p:cBhvr>
                                        <p:cTn id="35" dur="166" decel="50000">
                                          <p:stCondLst>
                                            <p:cond delay="1338"/>
                                          </p:stCondLst>
                                        </p:cTn>
                                        <p:tgtEl>
                                          <p:spTgt spid="1026"/>
                                        </p:tgtEl>
                                      </p:cBhvr>
                                      <p:to x="100000" y="100000"/>
                                    </p:animScale>
                                    <p:animScale>
                                      <p:cBhvr>
                                        <p:cTn id="36" dur="26">
                                          <p:stCondLst>
                                            <p:cond delay="1642"/>
                                          </p:stCondLst>
                                        </p:cTn>
                                        <p:tgtEl>
                                          <p:spTgt spid="1026"/>
                                        </p:tgtEl>
                                      </p:cBhvr>
                                      <p:to x="100000" y="90000"/>
                                    </p:animScale>
                                    <p:animScale>
                                      <p:cBhvr>
                                        <p:cTn id="37" dur="166" decel="50000">
                                          <p:stCondLst>
                                            <p:cond delay="1668"/>
                                          </p:stCondLst>
                                        </p:cTn>
                                        <p:tgtEl>
                                          <p:spTgt spid="1026"/>
                                        </p:tgtEl>
                                      </p:cBhvr>
                                      <p:to x="100000" y="100000"/>
                                    </p:animScale>
                                    <p:animScale>
                                      <p:cBhvr>
                                        <p:cTn id="38" dur="26">
                                          <p:stCondLst>
                                            <p:cond delay="1808"/>
                                          </p:stCondLst>
                                        </p:cTn>
                                        <p:tgtEl>
                                          <p:spTgt spid="1026"/>
                                        </p:tgtEl>
                                      </p:cBhvr>
                                      <p:to x="100000" y="95000"/>
                                    </p:animScale>
                                    <p:animScale>
                                      <p:cBhvr>
                                        <p:cTn id="39"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611560" y="135932"/>
            <a:ext cx="8199681"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Exocrine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glands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pancreas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CuadroTexto"/>
          <p:cNvSpPr txBox="1"/>
          <p:nvPr/>
        </p:nvSpPr>
        <p:spPr>
          <a:xfrm>
            <a:off x="453627" y="980728"/>
            <a:ext cx="8424936" cy="369332"/>
          </a:xfrm>
          <a:prstGeom prst="rect">
            <a:avLst/>
          </a:prstGeom>
          <a:noFill/>
        </p:spPr>
        <p:txBody>
          <a:bodyPr wrap="square" rtlCol="0">
            <a:spAutoFit/>
          </a:bodyPr>
          <a:lstStyle/>
          <a:p>
            <a:endParaRPr lang="en-US" dirty="0"/>
          </a:p>
        </p:txBody>
      </p:sp>
      <p:sp>
        <p:nvSpPr>
          <p:cNvPr id="7" name="6 CuadroTexto"/>
          <p:cNvSpPr txBox="1"/>
          <p:nvPr/>
        </p:nvSpPr>
        <p:spPr>
          <a:xfrm>
            <a:off x="453626" y="980728"/>
            <a:ext cx="8424936" cy="1200329"/>
          </a:xfrm>
          <a:prstGeom prst="rect">
            <a:avLst/>
          </a:prstGeom>
          <a:noFill/>
        </p:spPr>
        <p:txBody>
          <a:bodyPr wrap="square" rtlCol="0">
            <a:spAutoFit/>
          </a:bodyPr>
          <a:lstStyle/>
          <a:p>
            <a:r>
              <a:rPr lang="es-ES_tradnl" dirty="0" err="1" smtClean="0"/>
              <a:t>Enzymes</a:t>
            </a:r>
            <a:r>
              <a:rPr lang="es-ES_tradnl" dirty="0" smtClean="0"/>
              <a:t> are </a:t>
            </a:r>
            <a:r>
              <a:rPr lang="es-ES_tradnl" dirty="0" err="1" smtClean="0"/>
              <a:t>proteins</a:t>
            </a:r>
            <a:r>
              <a:rPr lang="es-ES_tradnl" dirty="0" smtClean="0"/>
              <a:t>, so </a:t>
            </a:r>
            <a:r>
              <a:rPr lang="es-ES_tradnl" dirty="0" err="1" smtClean="0"/>
              <a:t>these</a:t>
            </a:r>
            <a:r>
              <a:rPr lang="es-ES_tradnl" dirty="0" smtClean="0"/>
              <a:t> </a:t>
            </a:r>
            <a:r>
              <a:rPr lang="es-ES_tradnl" dirty="0" err="1" smtClean="0"/>
              <a:t>cells</a:t>
            </a:r>
            <a:r>
              <a:rPr lang="es-ES_tradnl" dirty="0" smtClean="0"/>
              <a:t> </a:t>
            </a:r>
            <a:r>
              <a:rPr lang="es-ES_tradnl" dirty="0" err="1" smtClean="0"/>
              <a:t>need</a:t>
            </a:r>
            <a:r>
              <a:rPr lang="es-ES_tradnl" dirty="0" smtClean="0"/>
              <a:t> to </a:t>
            </a:r>
            <a:r>
              <a:rPr lang="es-ES_tradnl" dirty="0" err="1" smtClean="0"/>
              <a:t>have</a:t>
            </a:r>
            <a:r>
              <a:rPr lang="es-ES_tradnl" dirty="0" smtClean="0"/>
              <a:t> </a:t>
            </a:r>
            <a:r>
              <a:rPr lang="es-ES_tradnl" dirty="0" err="1" smtClean="0"/>
              <a:t>organelles</a:t>
            </a:r>
            <a:r>
              <a:rPr lang="es-ES_tradnl" dirty="0" smtClean="0"/>
              <a:t> to </a:t>
            </a:r>
            <a:r>
              <a:rPr lang="es-ES_tradnl" b="1" dirty="0" err="1" smtClean="0"/>
              <a:t>synthesise</a:t>
            </a:r>
            <a:r>
              <a:rPr lang="es-ES_tradnl" dirty="0" smtClean="0"/>
              <a:t> </a:t>
            </a:r>
            <a:r>
              <a:rPr lang="es-ES_tradnl" dirty="0" err="1" smtClean="0"/>
              <a:t>these</a:t>
            </a:r>
            <a:r>
              <a:rPr lang="es-ES_tradnl" dirty="0" smtClean="0"/>
              <a:t> </a:t>
            </a:r>
            <a:r>
              <a:rPr lang="es-ES_tradnl" dirty="0" err="1" smtClean="0"/>
              <a:t>substances</a:t>
            </a:r>
            <a:r>
              <a:rPr lang="es-ES_tradnl" dirty="0" smtClean="0"/>
              <a:t>, </a:t>
            </a:r>
            <a:r>
              <a:rPr lang="es-ES_tradnl" dirty="0" err="1" smtClean="0"/>
              <a:t>them</a:t>
            </a:r>
            <a:r>
              <a:rPr lang="es-ES_tradnl" dirty="0" smtClean="0"/>
              <a:t> </a:t>
            </a:r>
            <a:r>
              <a:rPr lang="es-ES_tradnl" b="1" dirty="0" err="1" smtClean="0"/>
              <a:t>process</a:t>
            </a:r>
            <a:r>
              <a:rPr lang="es-ES_tradnl" dirty="0" smtClean="0"/>
              <a:t> </a:t>
            </a:r>
            <a:r>
              <a:rPr lang="es-ES_tradnl" dirty="0" err="1" smtClean="0"/>
              <a:t>them</a:t>
            </a:r>
            <a:r>
              <a:rPr lang="es-ES_tradnl" dirty="0" smtClean="0"/>
              <a:t> and </a:t>
            </a:r>
            <a:r>
              <a:rPr lang="es-ES_tradnl" dirty="0" err="1" smtClean="0"/>
              <a:t>then</a:t>
            </a:r>
            <a:r>
              <a:rPr lang="es-ES_tradnl" dirty="0" smtClean="0"/>
              <a:t> </a:t>
            </a:r>
            <a:r>
              <a:rPr lang="es-ES_tradnl" b="1" dirty="0" err="1" smtClean="0"/>
              <a:t>transport</a:t>
            </a:r>
            <a:r>
              <a:rPr lang="es-ES_tradnl" dirty="0" smtClean="0"/>
              <a:t> </a:t>
            </a:r>
            <a:r>
              <a:rPr lang="es-ES_tradnl" dirty="0" err="1" smtClean="0"/>
              <a:t>the</a:t>
            </a:r>
            <a:r>
              <a:rPr lang="es-ES_tradnl" dirty="0" smtClean="0"/>
              <a:t> to </a:t>
            </a:r>
            <a:r>
              <a:rPr lang="es-ES_tradnl" dirty="0" err="1" smtClean="0"/>
              <a:t>the</a:t>
            </a:r>
            <a:r>
              <a:rPr lang="es-ES_tradnl" dirty="0" smtClean="0"/>
              <a:t> plasme </a:t>
            </a:r>
            <a:r>
              <a:rPr lang="es-ES_tradnl" dirty="0" err="1" smtClean="0"/>
              <a:t>membrane</a:t>
            </a:r>
            <a:r>
              <a:rPr lang="es-ES_tradnl" dirty="0" smtClean="0"/>
              <a:t>. </a:t>
            </a:r>
            <a:r>
              <a:rPr lang="es-ES_tradnl" dirty="0" err="1" smtClean="0"/>
              <a:t>Here</a:t>
            </a:r>
            <a:r>
              <a:rPr lang="es-ES_tradnl" dirty="0" smtClean="0"/>
              <a:t> </a:t>
            </a:r>
            <a:r>
              <a:rPr lang="es-ES_tradnl" dirty="0" err="1" smtClean="0"/>
              <a:t>is</a:t>
            </a:r>
            <a:r>
              <a:rPr lang="es-ES_tradnl" dirty="0" smtClean="0"/>
              <a:t> </a:t>
            </a:r>
            <a:r>
              <a:rPr lang="es-ES_tradnl" dirty="0" err="1" smtClean="0"/>
              <a:t>an</a:t>
            </a:r>
            <a:r>
              <a:rPr lang="es-ES_tradnl" dirty="0" smtClean="0"/>
              <a:t> EM </a:t>
            </a:r>
            <a:r>
              <a:rPr lang="es-ES_tradnl" dirty="0" err="1" smtClean="0"/>
              <a:t>from</a:t>
            </a:r>
            <a:r>
              <a:rPr lang="es-ES_tradnl" dirty="0" smtClean="0"/>
              <a:t> </a:t>
            </a:r>
            <a:r>
              <a:rPr lang="es-ES_tradnl" dirty="0" err="1" smtClean="0"/>
              <a:t>your</a:t>
            </a:r>
            <a:r>
              <a:rPr lang="es-ES_tradnl" dirty="0" smtClean="0"/>
              <a:t> </a:t>
            </a:r>
            <a:r>
              <a:rPr lang="es-ES_tradnl" dirty="0" err="1" smtClean="0"/>
              <a:t>book</a:t>
            </a:r>
            <a:r>
              <a:rPr lang="es-ES_tradnl" dirty="0" smtClean="0"/>
              <a:t> of </a:t>
            </a:r>
            <a:r>
              <a:rPr lang="es-ES_tradnl" dirty="0" err="1" smtClean="0"/>
              <a:t>those</a:t>
            </a:r>
            <a:r>
              <a:rPr lang="es-ES_tradnl" dirty="0" smtClean="0"/>
              <a:t> </a:t>
            </a:r>
            <a:r>
              <a:rPr lang="es-ES_tradnl" dirty="0" err="1" smtClean="0"/>
              <a:t>organellles</a:t>
            </a:r>
            <a:r>
              <a:rPr lang="es-ES_tradnl" dirty="0" smtClean="0"/>
              <a:t> </a:t>
            </a:r>
            <a:r>
              <a:rPr lang="es-ES_tradnl" dirty="0" err="1" smtClean="0"/>
              <a:t>involved</a:t>
            </a:r>
            <a:r>
              <a:rPr lang="es-ES_tradnl" dirty="0" smtClean="0"/>
              <a:t> in </a:t>
            </a:r>
            <a:r>
              <a:rPr lang="es-ES_tradnl" dirty="0" err="1" smtClean="0"/>
              <a:t>these</a:t>
            </a:r>
            <a:r>
              <a:rPr lang="es-ES_tradnl" dirty="0" smtClean="0"/>
              <a:t> </a:t>
            </a:r>
            <a:r>
              <a:rPr lang="es-ES_tradnl" dirty="0" err="1" smtClean="0"/>
              <a:t>processes</a:t>
            </a:r>
            <a:r>
              <a:rPr lang="es-ES_tradnl"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429" y="2181057"/>
            <a:ext cx="5501942" cy="433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80">
                                          <p:stCondLst>
                                            <p:cond delay="0"/>
                                          </p:stCondLst>
                                        </p:cTn>
                                        <p:tgtEl>
                                          <p:spTgt spid="2050"/>
                                        </p:tgtEl>
                                      </p:cBhvr>
                                    </p:animEffect>
                                    <p:anim calcmode="lin" valueType="num">
                                      <p:cBhvr>
                                        <p:cTn id="1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0"/>
                                        </p:tgtEl>
                                      </p:cBhvr>
                                      <p:to x="100000" y="60000"/>
                                    </p:animScale>
                                    <p:animScale>
                                      <p:cBhvr>
                                        <p:cTn id="24" dur="166" decel="50000">
                                          <p:stCondLst>
                                            <p:cond delay="676"/>
                                          </p:stCondLst>
                                        </p:cTn>
                                        <p:tgtEl>
                                          <p:spTgt spid="2050"/>
                                        </p:tgtEl>
                                      </p:cBhvr>
                                      <p:to x="100000" y="100000"/>
                                    </p:animScale>
                                    <p:animScale>
                                      <p:cBhvr>
                                        <p:cTn id="25" dur="26">
                                          <p:stCondLst>
                                            <p:cond delay="1312"/>
                                          </p:stCondLst>
                                        </p:cTn>
                                        <p:tgtEl>
                                          <p:spTgt spid="2050"/>
                                        </p:tgtEl>
                                      </p:cBhvr>
                                      <p:to x="100000" y="80000"/>
                                    </p:animScale>
                                    <p:animScale>
                                      <p:cBhvr>
                                        <p:cTn id="26" dur="166" decel="50000">
                                          <p:stCondLst>
                                            <p:cond delay="1338"/>
                                          </p:stCondLst>
                                        </p:cTn>
                                        <p:tgtEl>
                                          <p:spTgt spid="2050"/>
                                        </p:tgtEl>
                                      </p:cBhvr>
                                      <p:to x="100000" y="100000"/>
                                    </p:animScale>
                                    <p:animScale>
                                      <p:cBhvr>
                                        <p:cTn id="27" dur="26">
                                          <p:stCondLst>
                                            <p:cond delay="1642"/>
                                          </p:stCondLst>
                                        </p:cTn>
                                        <p:tgtEl>
                                          <p:spTgt spid="2050"/>
                                        </p:tgtEl>
                                      </p:cBhvr>
                                      <p:to x="100000" y="90000"/>
                                    </p:animScale>
                                    <p:animScale>
                                      <p:cBhvr>
                                        <p:cTn id="28" dur="166" decel="50000">
                                          <p:stCondLst>
                                            <p:cond delay="1668"/>
                                          </p:stCondLst>
                                        </p:cTn>
                                        <p:tgtEl>
                                          <p:spTgt spid="2050"/>
                                        </p:tgtEl>
                                      </p:cBhvr>
                                      <p:to x="100000" y="100000"/>
                                    </p:animScale>
                                    <p:animScale>
                                      <p:cBhvr>
                                        <p:cTn id="29" dur="26">
                                          <p:stCondLst>
                                            <p:cond delay="1808"/>
                                          </p:stCondLst>
                                        </p:cTn>
                                        <p:tgtEl>
                                          <p:spTgt spid="2050"/>
                                        </p:tgtEl>
                                      </p:cBhvr>
                                      <p:to x="100000" y="95000"/>
                                    </p:animScale>
                                    <p:animScale>
                                      <p:cBhvr>
                                        <p:cTn id="3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a:t>
            </a:r>
            <a:r>
              <a:rPr lang="en-GB" dirty="0"/>
              <a:t> </a:t>
            </a:r>
            <a:r>
              <a:rPr lang="en-GB" dirty="0" smtClean="0"/>
              <a:t>1 </a:t>
            </a:r>
            <a:r>
              <a:rPr lang="en-GB" dirty="0" smtClean="0">
                <a:solidFill>
                  <a:schemeClr val="tx1">
                    <a:lumMod val="65000"/>
                    <a:lumOff val="35000"/>
                  </a:schemeClr>
                </a:solidFill>
              </a:rPr>
              <a:t>Cells</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16016" y="3933056"/>
            <a:ext cx="3309803" cy="1260629"/>
          </a:xfrm>
        </p:spPr>
        <p:txBody>
          <a:bodyPr>
            <a:noAutofit/>
          </a:bodyPr>
          <a:lstStyle/>
          <a:p>
            <a:pPr algn="ctr"/>
            <a:endParaRPr lang="en-GB" sz="3200" dirty="0" smtClean="0"/>
          </a:p>
          <a:p>
            <a:r>
              <a:rPr lang="en-GB" sz="3200" dirty="0" smtClean="0">
                <a:solidFill>
                  <a:schemeClr val="accent1">
                    <a:lumMod val="50000"/>
                  </a:schemeClr>
                </a:solidFill>
              </a:rPr>
              <a:t>1.2 Ultrastructure of cells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media.giphy.com/media/qhMsjVL35aVOw/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4465" y="0"/>
            <a:ext cx="3669943" cy="227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318686530"/>
              </p:ext>
            </p:extLst>
          </p:nvPr>
        </p:nvGraphicFramePr>
        <p:xfrm>
          <a:off x="432326" y="758803"/>
          <a:ext cx="8172122" cy="4758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509522" y="5589240"/>
            <a:ext cx="8258823" cy="954107"/>
          </a:xfrm>
          <a:prstGeom prst="rect">
            <a:avLst/>
          </a:prstGeom>
        </p:spPr>
        <p:txBody>
          <a:bodyPr wrap="square">
            <a:spAutoFit/>
          </a:bodyPr>
          <a:lstStyle/>
          <a:p>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Eukaryotes have a much more complex cell structure than prokaryotes.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AF4DA6BD-EEC9-4A4B-BB43-0C1B917F1F6F}"/>
                                            </p:graphicEl>
                                          </p:spTgt>
                                        </p:tgtEl>
                                        <p:attrNameLst>
                                          <p:attrName>style.visibility</p:attrName>
                                        </p:attrNameLst>
                                      </p:cBhvr>
                                      <p:to>
                                        <p:strVal val="visible"/>
                                      </p:to>
                                    </p:set>
                                    <p:animEffect transition="in" filter="fade">
                                      <p:cBhvr>
                                        <p:cTn id="12" dur="500"/>
                                        <p:tgtEl>
                                          <p:spTgt spid="8">
                                            <p:graphicEl>
                                              <a:dgm id="{AF4DA6BD-EEC9-4A4B-BB43-0C1B917F1F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1BF298E0-DC60-4099-9CB1-FA705D24ED35}"/>
                                            </p:graphicEl>
                                          </p:spTgt>
                                        </p:tgtEl>
                                        <p:attrNameLst>
                                          <p:attrName>style.visibility</p:attrName>
                                        </p:attrNameLst>
                                      </p:cBhvr>
                                      <p:to>
                                        <p:strVal val="visible"/>
                                      </p:to>
                                    </p:set>
                                    <p:animEffect transition="in" filter="fade">
                                      <p:cBhvr>
                                        <p:cTn id="17" dur="500"/>
                                        <p:tgtEl>
                                          <p:spTgt spid="8">
                                            <p:graphicEl>
                                              <a:dgm id="{1BF298E0-DC60-4099-9CB1-FA705D24ED3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D5CAB4B-7358-450C-921D-1D051F3C37D5}"/>
                                            </p:graphicEl>
                                          </p:spTgt>
                                        </p:tgtEl>
                                        <p:attrNameLst>
                                          <p:attrName>style.visibility</p:attrName>
                                        </p:attrNameLst>
                                      </p:cBhvr>
                                      <p:to>
                                        <p:strVal val="visible"/>
                                      </p:to>
                                    </p:set>
                                    <p:animEffect transition="in" filter="fade">
                                      <p:cBhvr>
                                        <p:cTn id="22" dur="500"/>
                                        <p:tgtEl>
                                          <p:spTgt spid="8">
                                            <p:graphicEl>
                                              <a:dgm id="{1D5CAB4B-7358-450C-921D-1D051F3C37D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88EB3756-39BB-440F-8C59-4ABAB1488CCA}"/>
                                            </p:graphicEl>
                                          </p:spTgt>
                                        </p:tgtEl>
                                        <p:attrNameLst>
                                          <p:attrName>style.visibility</p:attrName>
                                        </p:attrNameLst>
                                      </p:cBhvr>
                                      <p:to>
                                        <p:strVal val="visible"/>
                                      </p:to>
                                    </p:set>
                                    <p:animEffect transition="in" filter="fade">
                                      <p:cBhvr>
                                        <p:cTn id="27" dur="500"/>
                                        <p:tgtEl>
                                          <p:spTgt spid="8">
                                            <p:graphicEl>
                                              <a:dgm id="{88EB3756-39BB-440F-8C59-4ABAB1488CC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96F1FC56-0062-430D-B1C4-1B58A9A314B6}"/>
                                            </p:graphicEl>
                                          </p:spTgt>
                                        </p:tgtEl>
                                        <p:attrNameLst>
                                          <p:attrName>style.visibility</p:attrName>
                                        </p:attrNameLst>
                                      </p:cBhvr>
                                      <p:to>
                                        <p:strVal val="visible"/>
                                      </p:to>
                                    </p:set>
                                    <p:animEffect transition="in" filter="fade">
                                      <p:cBhvr>
                                        <p:cTn id="32" dur="500"/>
                                        <p:tgtEl>
                                          <p:spTgt spid="8">
                                            <p:graphicEl>
                                              <a:dgm id="{96F1FC56-0062-430D-B1C4-1B58A9A314B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1391237" y="135932"/>
            <a:ext cx="6364243"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electron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7884368" y="5733256"/>
            <a:ext cx="1011815" cy="584775"/>
          </a:xfrm>
          <a:prstGeom prst="rect">
            <a:avLst/>
          </a:prstGeom>
          <a:noFill/>
        </p:spPr>
        <p:txBody>
          <a:bodyPr wrap="none" rtlCol="0">
            <a:spAutoFit/>
          </a:bodyPr>
          <a:lstStyle/>
          <a:p>
            <a:r>
              <a:rPr lang="es-ES_tradnl" sz="3200" dirty="0" smtClean="0">
                <a:hlinkClick r:id="rId2"/>
              </a:rPr>
              <a:t>LINK</a:t>
            </a:r>
            <a:endParaRPr lang="en-US" sz="3200" dirty="0"/>
          </a:p>
        </p:txBody>
      </p:sp>
      <p:sp>
        <p:nvSpPr>
          <p:cNvPr id="4" name="3 CuadroTexto"/>
          <p:cNvSpPr txBox="1"/>
          <p:nvPr/>
        </p:nvSpPr>
        <p:spPr>
          <a:xfrm>
            <a:off x="565958" y="961112"/>
            <a:ext cx="8110497" cy="4524315"/>
          </a:xfrm>
          <a:prstGeom prst="rect">
            <a:avLst/>
          </a:prstGeom>
          <a:noFill/>
        </p:spPr>
        <p:txBody>
          <a:bodyPr wrap="square" rtlCol="0">
            <a:spAutoFit/>
          </a:bodyPr>
          <a:lstStyle/>
          <a:p>
            <a:r>
              <a:rPr lang="es-ES_tradnl" dirty="0" smtClean="0"/>
              <a:t>Light </a:t>
            </a:r>
            <a:r>
              <a:rPr lang="es-ES_tradnl" dirty="0" err="1" smtClean="0"/>
              <a:t>microscopes</a:t>
            </a:r>
            <a:r>
              <a:rPr lang="es-ES_tradnl" dirty="0" smtClean="0"/>
              <a:t>, </a:t>
            </a:r>
            <a:r>
              <a:rPr lang="es-ES_tradnl" dirty="0" err="1" smtClean="0"/>
              <a:t>like</a:t>
            </a:r>
            <a:r>
              <a:rPr lang="es-ES_tradnl" dirty="0" smtClean="0"/>
              <a:t> </a:t>
            </a:r>
            <a:r>
              <a:rPr lang="es-ES_tradnl" dirty="0" err="1" smtClean="0"/>
              <a:t>the</a:t>
            </a:r>
            <a:r>
              <a:rPr lang="es-ES_tradnl" dirty="0" smtClean="0"/>
              <a:t> </a:t>
            </a:r>
            <a:r>
              <a:rPr lang="es-ES_tradnl" dirty="0" err="1" smtClean="0"/>
              <a:t>ones</a:t>
            </a:r>
            <a:r>
              <a:rPr lang="es-ES_tradnl" dirty="0" smtClean="0"/>
              <a:t> in </a:t>
            </a:r>
            <a:r>
              <a:rPr lang="es-ES_tradnl" dirty="0" err="1" smtClean="0"/>
              <a:t>the</a:t>
            </a:r>
            <a:r>
              <a:rPr lang="es-ES_tradnl" dirty="0" smtClean="0"/>
              <a:t> </a:t>
            </a:r>
            <a:r>
              <a:rPr lang="es-ES_tradnl" dirty="0" err="1" smtClean="0"/>
              <a:t>lab</a:t>
            </a:r>
            <a:r>
              <a:rPr lang="es-ES_tradnl" dirty="0" smtClean="0"/>
              <a:t>, </a:t>
            </a:r>
            <a:r>
              <a:rPr lang="es-ES_tradnl" dirty="0" err="1" smtClean="0"/>
              <a:t>cannot</a:t>
            </a:r>
            <a:r>
              <a:rPr lang="es-ES_tradnl" dirty="0" smtClean="0"/>
              <a:t> produce </a:t>
            </a:r>
            <a:r>
              <a:rPr lang="es-ES_tradnl" dirty="0" err="1" smtClean="0"/>
              <a:t>images</a:t>
            </a:r>
            <a:r>
              <a:rPr lang="es-ES_tradnl" dirty="0" smtClean="0"/>
              <a:t> </a:t>
            </a:r>
            <a:r>
              <a:rPr lang="es-ES_tradnl" dirty="0" err="1" smtClean="0"/>
              <a:t>oof</a:t>
            </a:r>
            <a:r>
              <a:rPr lang="es-ES_tradnl" dirty="0" smtClean="0"/>
              <a:t> </a:t>
            </a:r>
            <a:r>
              <a:rPr lang="es-ES_tradnl" dirty="0" err="1" smtClean="0"/>
              <a:t>structures</a:t>
            </a:r>
            <a:r>
              <a:rPr lang="es-ES_tradnl" dirty="0" smtClean="0"/>
              <a:t> </a:t>
            </a:r>
            <a:r>
              <a:rPr lang="es-ES_tradnl" dirty="0" err="1" smtClean="0"/>
              <a:t>smaller</a:t>
            </a:r>
            <a:r>
              <a:rPr lang="es-ES_tradnl" dirty="0" smtClean="0"/>
              <a:t> </a:t>
            </a:r>
            <a:r>
              <a:rPr lang="es-ES_tradnl" dirty="0" err="1" smtClean="0"/>
              <a:t>than</a:t>
            </a:r>
            <a:r>
              <a:rPr lang="es-ES_tradnl" dirty="0" smtClean="0"/>
              <a:t> 0,2 </a:t>
            </a:r>
            <a:r>
              <a:rPr lang="es-ES_tradnl" dirty="0" err="1" smtClean="0"/>
              <a:t>micrometers</a:t>
            </a:r>
            <a:r>
              <a:rPr lang="es-ES_tradnl" dirty="0" smtClean="0"/>
              <a:t> (µm). </a:t>
            </a:r>
            <a:r>
              <a:rPr lang="es-ES_tradnl" dirty="0" err="1" smtClean="0"/>
              <a:t>This</a:t>
            </a:r>
            <a:r>
              <a:rPr lang="es-ES_tradnl" dirty="0" smtClean="0"/>
              <a:t> </a:t>
            </a:r>
            <a:r>
              <a:rPr lang="es-ES_tradnl" dirty="0" err="1" smtClean="0"/>
              <a:t>is</a:t>
            </a:r>
            <a:r>
              <a:rPr lang="es-ES_tradnl" dirty="0" smtClean="0"/>
              <a:t> a </a:t>
            </a:r>
            <a:r>
              <a:rPr lang="es-ES_tradnl" dirty="0" err="1" smtClean="0"/>
              <a:t>problem</a:t>
            </a:r>
            <a:r>
              <a:rPr lang="es-ES_tradnl" dirty="0" smtClean="0"/>
              <a:t> </a:t>
            </a:r>
            <a:r>
              <a:rPr lang="es-ES_tradnl" dirty="0" err="1" smtClean="0"/>
              <a:t>becuase</a:t>
            </a:r>
            <a:r>
              <a:rPr lang="es-ES_tradnl" dirty="0" smtClean="0"/>
              <a:t> </a:t>
            </a:r>
            <a:r>
              <a:rPr lang="es-ES_tradnl" dirty="0" err="1" smtClean="0"/>
              <a:t>most</a:t>
            </a:r>
            <a:r>
              <a:rPr lang="es-ES_tradnl" dirty="0" smtClean="0"/>
              <a:t> </a:t>
            </a:r>
            <a:r>
              <a:rPr lang="es-ES_tradnl" dirty="0" err="1" smtClean="0"/>
              <a:t>structures</a:t>
            </a:r>
            <a:r>
              <a:rPr lang="es-ES_tradnl" dirty="0" smtClean="0"/>
              <a:t> </a:t>
            </a:r>
            <a:r>
              <a:rPr lang="es-ES_tradnl" dirty="0" err="1" smtClean="0"/>
              <a:t>within</a:t>
            </a:r>
            <a:r>
              <a:rPr lang="es-ES_tradnl" dirty="0" smtClean="0"/>
              <a:t> a </a:t>
            </a:r>
            <a:r>
              <a:rPr lang="es-ES_tradnl" dirty="0" err="1" smtClean="0"/>
              <a:t>cell</a:t>
            </a:r>
            <a:r>
              <a:rPr lang="es-ES_tradnl" dirty="0" smtClean="0"/>
              <a:t> are </a:t>
            </a:r>
            <a:r>
              <a:rPr lang="es-ES_tradnl" dirty="0" err="1" smtClean="0"/>
              <a:t>smaller</a:t>
            </a:r>
            <a:r>
              <a:rPr lang="es-ES_tradnl" dirty="0" smtClean="0"/>
              <a:t> </a:t>
            </a:r>
            <a:r>
              <a:rPr lang="es-ES_tradnl" dirty="0" err="1" smtClean="0"/>
              <a:t>than</a:t>
            </a:r>
            <a:r>
              <a:rPr lang="es-ES_tradnl" dirty="0" smtClean="0"/>
              <a:t> </a:t>
            </a:r>
            <a:r>
              <a:rPr lang="es-ES_tradnl" dirty="0" err="1" smtClean="0"/>
              <a:t>that</a:t>
            </a:r>
            <a:r>
              <a:rPr lang="es-ES_tradnl" dirty="0" smtClean="0"/>
              <a:t>. </a:t>
            </a:r>
            <a:r>
              <a:rPr lang="es-ES_tradnl" dirty="0" err="1" smtClean="0"/>
              <a:t>For</a:t>
            </a:r>
            <a:r>
              <a:rPr lang="es-ES_tradnl" dirty="0" smtClean="0"/>
              <a:t> </a:t>
            </a:r>
            <a:r>
              <a:rPr lang="es-ES_tradnl" dirty="0" err="1" smtClean="0"/>
              <a:t>example</a:t>
            </a:r>
            <a:r>
              <a:rPr lang="es-ES_tradnl" dirty="0"/>
              <a:t> </a:t>
            </a:r>
            <a:r>
              <a:rPr lang="es-ES_tradnl" dirty="0" err="1" smtClean="0"/>
              <a:t>the</a:t>
            </a:r>
            <a:r>
              <a:rPr lang="es-ES_tradnl" dirty="0" smtClean="0"/>
              <a:t> </a:t>
            </a:r>
            <a:r>
              <a:rPr lang="es-ES_tradnl" dirty="0" err="1" smtClean="0"/>
              <a:t>membrane</a:t>
            </a:r>
            <a:r>
              <a:rPr lang="es-ES_tradnl" dirty="0" smtClean="0"/>
              <a:t> of </a:t>
            </a:r>
            <a:r>
              <a:rPr lang="es-ES_tradnl" dirty="0" err="1" smtClean="0"/>
              <a:t>the</a:t>
            </a:r>
            <a:r>
              <a:rPr lang="es-ES_tradnl" dirty="0" smtClean="0"/>
              <a:t> </a:t>
            </a:r>
            <a:r>
              <a:rPr lang="es-ES_tradnl" dirty="0" err="1" smtClean="0"/>
              <a:t>cell</a:t>
            </a:r>
            <a:r>
              <a:rPr lang="es-ES_tradnl" dirty="0" smtClean="0"/>
              <a:t> </a:t>
            </a:r>
            <a:r>
              <a:rPr lang="es-ES_tradnl" dirty="0" err="1" smtClean="0"/>
              <a:t>is</a:t>
            </a:r>
            <a:r>
              <a:rPr lang="es-ES_tradnl" dirty="0" smtClean="0"/>
              <a:t> </a:t>
            </a:r>
            <a:r>
              <a:rPr lang="es-ES_tradnl" dirty="0" err="1" smtClean="0"/>
              <a:t>about</a:t>
            </a:r>
            <a:r>
              <a:rPr lang="es-ES_tradnl" dirty="0" smtClean="0"/>
              <a:t> 0.001</a:t>
            </a:r>
            <a:r>
              <a:rPr lang="es-ES_tradnl" dirty="0"/>
              <a:t> </a:t>
            </a:r>
            <a:r>
              <a:rPr lang="es-ES_tradnl" dirty="0" smtClean="0"/>
              <a:t>µm </a:t>
            </a:r>
            <a:r>
              <a:rPr lang="es-ES_tradnl" dirty="0" err="1" smtClean="0"/>
              <a:t>thick</a:t>
            </a:r>
            <a:r>
              <a:rPr lang="es-ES_tradnl" dirty="0" smtClean="0"/>
              <a:t>. </a:t>
            </a:r>
            <a:r>
              <a:rPr lang="es-ES_tradnl" dirty="0" err="1" smtClean="0"/>
              <a:t>The</a:t>
            </a:r>
            <a:r>
              <a:rPr lang="es-ES_tradnl" dirty="0" smtClean="0"/>
              <a:t> </a:t>
            </a:r>
            <a:r>
              <a:rPr lang="es-ES_tradnl" dirty="0" err="1" smtClean="0"/>
              <a:t>invention</a:t>
            </a:r>
            <a:r>
              <a:rPr lang="es-ES_tradnl" dirty="0" smtClean="0"/>
              <a:t> of </a:t>
            </a:r>
            <a:r>
              <a:rPr lang="es-ES_tradnl" dirty="0" err="1" smtClean="0"/>
              <a:t>the</a:t>
            </a:r>
            <a:r>
              <a:rPr lang="es-ES_tradnl" dirty="0" smtClean="0"/>
              <a:t> </a:t>
            </a:r>
            <a:r>
              <a:rPr lang="es-ES_tradnl" dirty="0" err="1" smtClean="0"/>
              <a:t>electron</a:t>
            </a:r>
            <a:r>
              <a:rPr lang="es-ES_tradnl" dirty="0" smtClean="0"/>
              <a:t> </a:t>
            </a:r>
            <a:r>
              <a:rPr lang="es-ES_tradnl" dirty="0" err="1" smtClean="0"/>
              <a:t>microscope</a:t>
            </a:r>
            <a:r>
              <a:rPr lang="es-ES_tradnl" dirty="0" smtClean="0"/>
              <a:t> </a:t>
            </a:r>
            <a:r>
              <a:rPr lang="es-ES_tradnl" dirty="0" err="1" smtClean="0"/>
              <a:t>changed</a:t>
            </a:r>
            <a:r>
              <a:rPr lang="es-ES_tradnl" dirty="0" smtClean="0"/>
              <a:t> </a:t>
            </a:r>
            <a:r>
              <a:rPr lang="es-ES_tradnl" dirty="0" err="1" smtClean="0"/>
              <a:t>this</a:t>
            </a:r>
            <a:r>
              <a:rPr lang="es-ES_tradnl" dirty="0" smtClean="0"/>
              <a:t>.</a:t>
            </a:r>
          </a:p>
          <a:p>
            <a:endParaRPr lang="es-ES_tradnl" dirty="0"/>
          </a:p>
          <a:p>
            <a:r>
              <a:rPr lang="es-ES_tradnl" dirty="0" err="1" smtClean="0"/>
              <a:t>This</a:t>
            </a:r>
            <a:r>
              <a:rPr lang="es-ES_tradnl" dirty="0" smtClean="0"/>
              <a:t> </a:t>
            </a:r>
            <a:r>
              <a:rPr lang="es-ES_tradnl" dirty="0" err="1" smtClean="0"/>
              <a:t>first</a:t>
            </a:r>
            <a:r>
              <a:rPr lang="es-ES_tradnl" dirty="0" smtClean="0"/>
              <a:t> </a:t>
            </a:r>
            <a:r>
              <a:rPr lang="es-ES_tradnl" dirty="0" err="1" smtClean="0"/>
              <a:t>electron</a:t>
            </a:r>
            <a:r>
              <a:rPr lang="es-ES_tradnl" dirty="0" smtClean="0"/>
              <a:t> </a:t>
            </a:r>
            <a:r>
              <a:rPr lang="es-ES_tradnl" dirty="0" err="1" smtClean="0"/>
              <a:t>microscope</a:t>
            </a:r>
            <a:r>
              <a:rPr lang="es-ES_tradnl" dirty="0" smtClean="0"/>
              <a:t> </a:t>
            </a:r>
            <a:r>
              <a:rPr lang="es-ES_tradnl" dirty="0" err="1" smtClean="0"/>
              <a:t>was</a:t>
            </a:r>
            <a:r>
              <a:rPr lang="es-ES_tradnl" dirty="0" smtClean="0"/>
              <a:t> </a:t>
            </a:r>
            <a:r>
              <a:rPr lang="es-ES_tradnl" dirty="0" err="1" smtClean="0"/>
              <a:t>developed</a:t>
            </a:r>
            <a:r>
              <a:rPr lang="es-ES_tradnl" dirty="0" smtClean="0"/>
              <a:t> in </a:t>
            </a:r>
            <a:r>
              <a:rPr lang="es-ES_tradnl" dirty="0" err="1" smtClean="0"/>
              <a:t>Germany</a:t>
            </a:r>
            <a:r>
              <a:rPr lang="es-ES_tradnl" dirty="0" smtClean="0"/>
              <a:t> </a:t>
            </a:r>
            <a:r>
              <a:rPr lang="es-ES_tradnl" dirty="0" err="1" smtClean="0"/>
              <a:t>during</a:t>
            </a:r>
            <a:r>
              <a:rPr lang="es-ES_tradnl" dirty="0" smtClean="0"/>
              <a:t> </a:t>
            </a:r>
            <a:r>
              <a:rPr lang="es-ES_tradnl" dirty="0" err="1" smtClean="0"/>
              <a:t>the</a:t>
            </a:r>
            <a:r>
              <a:rPr lang="es-ES_tradnl" dirty="0" smtClean="0"/>
              <a:t> 1930’s to be </a:t>
            </a:r>
            <a:r>
              <a:rPr lang="es-ES_tradnl" dirty="0" err="1" smtClean="0"/>
              <a:t>used</a:t>
            </a:r>
            <a:r>
              <a:rPr lang="es-ES_tradnl" dirty="0" smtClean="0"/>
              <a:t> in </a:t>
            </a:r>
            <a:r>
              <a:rPr lang="es-ES_tradnl" dirty="0" err="1" smtClean="0"/>
              <a:t>the</a:t>
            </a:r>
            <a:r>
              <a:rPr lang="es-ES_tradnl" dirty="0" smtClean="0"/>
              <a:t> 40’s and 50’s in </a:t>
            </a:r>
            <a:r>
              <a:rPr lang="es-ES_tradnl" dirty="0" err="1" smtClean="0"/>
              <a:t>laboratories</a:t>
            </a:r>
            <a:r>
              <a:rPr lang="es-ES_tradnl" dirty="0" smtClean="0"/>
              <a:t>. </a:t>
            </a:r>
            <a:r>
              <a:rPr lang="es-ES_tradnl" dirty="0" err="1" smtClean="0"/>
              <a:t>Things</a:t>
            </a:r>
            <a:r>
              <a:rPr lang="es-ES_tradnl" dirty="0" smtClean="0"/>
              <a:t> up to 0.001</a:t>
            </a:r>
            <a:r>
              <a:rPr lang="es-ES_tradnl" dirty="0"/>
              <a:t> </a:t>
            </a:r>
            <a:r>
              <a:rPr lang="es-ES_tradnl" dirty="0" smtClean="0"/>
              <a:t>µm </a:t>
            </a:r>
            <a:r>
              <a:rPr lang="es-ES_tradnl" dirty="0" err="1" smtClean="0"/>
              <a:t>became</a:t>
            </a:r>
            <a:r>
              <a:rPr lang="es-ES_tradnl" dirty="0" smtClean="0"/>
              <a:t> visible (200x </a:t>
            </a:r>
            <a:r>
              <a:rPr lang="es-ES_tradnl" dirty="0" err="1" smtClean="0"/>
              <a:t>smaller</a:t>
            </a:r>
            <a:r>
              <a:rPr lang="es-ES_tradnl" dirty="0" smtClean="0"/>
              <a:t> </a:t>
            </a:r>
            <a:r>
              <a:rPr lang="es-ES_tradnl" dirty="0" err="1" smtClean="0"/>
              <a:t>than</a:t>
            </a:r>
            <a:r>
              <a:rPr lang="es-ES_tradnl" dirty="0" smtClean="0"/>
              <a:t> </a:t>
            </a:r>
            <a:r>
              <a:rPr lang="es-ES_tradnl" dirty="0" err="1" smtClean="0"/>
              <a:t>with</a:t>
            </a:r>
            <a:r>
              <a:rPr lang="es-ES_tradnl" dirty="0" smtClean="0"/>
              <a:t> </a:t>
            </a:r>
            <a:r>
              <a:rPr lang="es-ES_tradnl" dirty="0" err="1" smtClean="0"/>
              <a:t>the</a:t>
            </a:r>
            <a:r>
              <a:rPr lang="es-ES_tradnl" dirty="0" smtClean="0"/>
              <a:t> light </a:t>
            </a:r>
            <a:r>
              <a:rPr lang="es-ES_tradnl" dirty="0" err="1" smtClean="0"/>
              <a:t>microscope</a:t>
            </a:r>
            <a:r>
              <a:rPr lang="es-ES_tradnl" dirty="0" smtClean="0"/>
              <a:t>). </a:t>
            </a:r>
          </a:p>
          <a:p>
            <a:endParaRPr lang="es-ES_tradnl" dirty="0"/>
          </a:p>
          <a:p>
            <a:r>
              <a:rPr lang="es-ES_tradnl" dirty="0" err="1" smtClean="0"/>
              <a:t>Lots</a:t>
            </a:r>
            <a:r>
              <a:rPr lang="es-ES_tradnl" dirty="0" smtClean="0"/>
              <a:t> of </a:t>
            </a:r>
            <a:r>
              <a:rPr lang="es-ES_tradnl" dirty="0" err="1" smtClean="0"/>
              <a:t>discoveries</a:t>
            </a:r>
            <a:r>
              <a:rPr lang="es-ES_tradnl" dirty="0" smtClean="0"/>
              <a:t> </a:t>
            </a:r>
            <a:r>
              <a:rPr lang="es-ES_tradnl" dirty="0" err="1" smtClean="0"/>
              <a:t>were</a:t>
            </a:r>
            <a:r>
              <a:rPr lang="es-ES_tradnl" dirty="0" smtClean="0"/>
              <a:t> </a:t>
            </a:r>
            <a:r>
              <a:rPr lang="es-ES_tradnl" dirty="0" err="1" smtClean="0"/>
              <a:t>made</a:t>
            </a:r>
            <a:r>
              <a:rPr lang="es-ES_tradnl" dirty="0" smtClean="0"/>
              <a:t> </a:t>
            </a:r>
            <a:r>
              <a:rPr lang="es-ES_tradnl" dirty="0" err="1" smtClean="0"/>
              <a:t>with</a:t>
            </a:r>
            <a:r>
              <a:rPr lang="es-ES_tradnl" dirty="0" smtClean="0"/>
              <a:t> </a:t>
            </a:r>
            <a:r>
              <a:rPr lang="es-ES_tradnl" dirty="0" err="1" smtClean="0"/>
              <a:t>the</a:t>
            </a:r>
            <a:r>
              <a:rPr lang="es-ES_tradnl" dirty="0" smtClean="0"/>
              <a:t> EM, </a:t>
            </a:r>
            <a:r>
              <a:rPr lang="es-ES_tradnl" dirty="0" err="1" smtClean="0"/>
              <a:t>like</a:t>
            </a:r>
            <a:r>
              <a:rPr lang="es-ES_tradnl" dirty="0" smtClean="0"/>
              <a:t> </a:t>
            </a:r>
            <a:r>
              <a:rPr lang="es-ES_tradnl" dirty="0" err="1" smtClean="0"/>
              <a:t>the</a:t>
            </a:r>
            <a:r>
              <a:rPr lang="es-ES_tradnl" dirty="0" smtClean="0"/>
              <a:t> </a:t>
            </a:r>
            <a:r>
              <a:rPr lang="es-ES_tradnl" dirty="0" err="1" smtClean="0"/>
              <a:t>membranes</a:t>
            </a:r>
            <a:r>
              <a:rPr lang="es-ES_tradnl" dirty="0" smtClean="0"/>
              <a:t> of </a:t>
            </a:r>
            <a:r>
              <a:rPr lang="es-ES_tradnl" dirty="0" err="1" smtClean="0"/>
              <a:t>organelles</a:t>
            </a:r>
            <a:r>
              <a:rPr lang="es-ES_tradnl" dirty="0" smtClean="0"/>
              <a:t> and </a:t>
            </a:r>
            <a:r>
              <a:rPr lang="es-ES_tradnl" dirty="0" err="1" smtClean="0"/>
              <a:t>the</a:t>
            </a:r>
            <a:r>
              <a:rPr lang="es-ES_tradnl" dirty="0" smtClean="0"/>
              <a:t> </a:t>
            </a:r>
            <a:r>
              <a:rPr lang="es-ES_tradnl" dirty="0" err="1" smtClean="0"/>
              <a:t>ultracellular</a:t>
            </a:r>
            <a:r>
              <a:rPr lang="es-ES_tradnl" dirty="0" smtClean="0"/>
              <a:t> </a:t>
            </a:r>
            <a:r>
              <a:rPr lang="es-ES_tradnl" dirty="0" err="1" smtClean="0"/>
              <a:t>structures</a:t>
            </a:r>
            <a:r>
              <a:rPr lang="es-ES_tradnl" dirty="0" smtClean="0"/>
              <a:t> </a:t>
            </a:r>
            <a:r>
              <a:rPr lang="es-ES_tradnl" dirty="0" err="1" smtClean="0"/>
              <a:t>like</a:t>
            </a:r>
            <a:r>
              <a:rPr lang="es-ES_tradnl" dirty="0" smtClean="0"/>
              <a:t> </a:t>
            </a:r>
            <a:r>
              <a:rPr lang="es-ES_tradnl" dirty="0" err="1" smtClean="0"/>
              <a:t>the</a:t>
            </a:r>
            <a:r>
              <a:rPr lang="es-ES_tradnl" dirty="0" smtClean="0"/>
              <a:t> </a:t>
            </a:r>
            <a:r>
              <a:rPr lang="es-ES_tradnl" dirty="0" err="1" smtClean="0"/>
              <a:t>intricate</a:t>
            </a:r>
            <a:r>
              <a:rPr lang="es-ES_tradnl" dirty="0" smtClean="0"/>
              <a:t> </a:t>
            </a:r>
            <a:r>
              <a:rPr lang="es-ES_tradnl" dirty="0" err="1" smtClean="0"/>
              <a:t>internal</a:t>
            </a:r>
            <a:r>
              <a:rPr lang="es-ES_tradnl" dirty="0" smtClean="0"/>
              <a:t> </a:t>
            </a:r>
            <a:r>
              <a:rPr lang="es-ES_tradnl" dirty="0" err="1" smtClean="0"/>
              <a:t>membrane</a:t>
            </a:r>
            <a:r>
              <a:rPr lang="es-ES_tradnl" dirty="0" smtClean="0"/>
              <a:t> of </a:t>
            </a:r>
            <a:r>
              <a:rPr lang="es-ES_tradnl" dirty="0" err="1" smtClean="0"/>
              <a:t>the</a:t>
            </a:r>
            <a:r>
              <a:rPr lang="es-ES_tradnl" dirty="0" smtClean="0"/>
              <a:t> </a:t>
            </a:r>
            <a:r>
              <a:rPr lang="es-ES_tradnl" dirty="0" err="1" smtClean="0"/>
              <a:t>mitochondria</a:t>
            </a:r>
            <a:r>
              <a:rPr lang="es-ES_tradnl" dirty="0" smtClean="0"/>
              <a:t>. </a:t>
            </a:r>
          </a:p>
          <a:p>
            <a:endParaRPr lang="es-ES_tradnl" dirty="0"/>
          </a:p>
          <a:p>
            <a:r>
              <a:rPr lang="es-ES_tradnl" dirty="0" err="1" smtClean="0"/>
              <a:t>Nowadays</a:t>
            </a:r>
            <a:r>
              <a:rPr lang="es-ES_tradnl" dirty="0" smtClean="0"/>
              <a:t> </a:t>
            </a:r>
            <a:r>
              <a:rPr lang="es-ES_tradnl" dirty="0" err="1" smtClean="0"/>
              <a:t>there</a:t>
            </a:r>
            <a:r>
              <a:rPr lang="es-ES_tradnl" dirty="0" smtClean="0"/>
              <a:t> are </a:t>
            </a:r>
            <a:r>
              <a:rPr lang="es-ES_tradnl" dirty="0" err="1" smtClean="0"/>
              <a:t>even</a:t>
            </a:r>
            <a:r>
              <a:rPr lang="es-ES_tradnl" dirty="0" smtClean="0"/>
              <a:t> </a:t>
            </a:r>
            <a:r>
              <a:rPr lang="es-ES_tradnl" dirty="0" err="1" smtClean="0"/>
              <a:t>electron</a:t>
            </a:r>
            <a:r>
              <a:rPr lang="es-ES_tradnl" dirty="0" smtClean="0"/>
              <a:t> </a:t>
            </a:r>
            <a:r>
              <a:rPr lang="es-ES_tradnl" dirty="0" err="1" smtClean="0"/>
              <a:t>tomography</a:t>
            </a:r>
            <a:r>
              <a:rPr lang="es-ES_tradnl" dirty="0" smtClean="0"/>
              <a:t> </a:t>
            </a:r>
            <a:r>
              <a:rPr lang="es-ES_tradnl" dirty="0" err="1" smtClean="0"/>
              <a:t>pictures</a:t>
            </a:r>
            <a:r>
              <a:rPr lang="es-ES_tradnl" dirty="0" smtClean="0"/>
              <a:t> </a:t>
            </a:r>
            <a:r>
              <a:rPr lang="es-ES_tradnl" dirty="0" err="1" smtClean="0"/>
              <a:t>made</a:t>
            </a:r>
            <a:r>
              <a:rPr lang="es-ES_tradnl" dirty="0" smtClean="0"/>
              <a:t>, </a:t>
            </a:r>
            <a:r>
              <a:rPr lang="es-ES_tradnl" dirty="0" err="1" smtClean="0"/>
              <a:t>producing</a:t>
            </a:r>
            <a:r>
              <a:rPr lang="es-ES_tradnl" dirty="0" smtClean="0"/>
              <a:t> 3D </a:t>
            </a:r>
            <a:r>
              <a:rPr lang="es-ES_tradnl" dirty="0" err="1" smtClean="0"/>
              <a:t>images</a:t>
            </a:r>
            <a:r>
              <a:rPr lang="es-ES_tradnl" dirty="0"/>
              <a:t>.</a:t>
            </a:r>
            <a:r>
              <a:rPr lang="es-ES_tradnl" dirty="0" smtClean="0"/>
              <a:t> </a:t>
            </a:r>
            <a:endParaRPr lang="en-US" dirty="0"/>
          </a:p>
        </p:txBody>
      </p:sp>
    </p:spTree>
    <p:extLst>
      <p:ext uri="{BB962C8B-B14F-4D97-AF65-F5344CB8AC3E}">
        <p14:creationId xmlns:p14="http://schemas.microsoft.com/office/powerpoint/2010/main" val="40115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1391237" y="135932"/>
            <a:ext cx="6364243"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electron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https://upload.wikimedia.org/wikipedia/commons/1/1f/Ernst_Ruska_Electron_Microscope_-_Deutsches_Museum_-_Munich-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978810"/>
            <a:ext cx="3098066" cy="5328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chem.mpg.de/275279/zo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358" y="1566831"/>
            <a:ext cx="4493090"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631954" y="6353829"/>
            <a:ext cx="979755" cy="369332"/>
          </a:xfrm>
          <a:prstGeom prst="rect">
            <a:avLst/>
          </a:prstGeom>
          <a:noFill/>
        </p:spPr>
        <p:txBody>
          <a:bodyPr wrap="none" rtlCol="0">
            <a:spAutoFit/>
          </a:bodyPr>
          <a:lstStyle/>
          <a:p>
            <a:r>
              <a:rPr lang="es-ES_tradnl" dirty="0" err="1" smtClean="0"/>
              <a:t>First</a:t>
            </a:r>
            <a:r>
              <a:rPr lang="es-ES_tradnl" dirty="0" smtClean="0"/>
              <a:t> EM</a:t>
            </a:r>
            <a:endParaRPr lang="en-US" dirty="0"/>
          </a:p>
        </p:txBody>
      </p:sp>
      <p:sp>
        <p:nvSpPr>
          <p:cNvPr id="7" name="6 CuadroTexto"/>
          <p:cNvSpPr txBox="1"/>
          <p:nvPr/>
        </p:nvSpPr>
        <p:spPr>
          <a:xfrm>
            <a:off x="5220072" y="5809289"/>
            <a:ext cx="3406702" cy="369332"/>
          </a:xfrm>
          <a:prstGeom prst="rect">
            <a:avLst/>
          </a:prstGeom>
          <a:noFill/>
        </p:spPr>
        <p:txBody>
          <a:bodyPr wrap="none" rtlCol="0">
            <a:spAutoFit/>
          </a:bodyPr>
          <a:lstStyle/>
          <a:p>
            <a:r>
              <a:rPr lang="es-ES_tradnl" dirty="0" smtClean="0"/>
              <a:t>Modern </a:t>
            </a:r>
            <a:r>
              <a:rPr lang="es-ES_tradnl" dirty="0" err="1" smtClean="0"/>
              <a:t>electron</a:t>
            </a:r>
            <a:r>
              <a:rPr lang="es-ES_tradnl" dirty="0" smtClean="0"/>
              <a:t> </a:t>
            </a:r>
            <a:r>
              <a:rPr lang="es-ES_tradnl" dirty="0" err="1" smtClean="0"/>
              <a:t>tomograph</a:t>
            </a:r>
            <a:endParaRPr lang="en-US" dirty="0"/>
          </a:p>
        </p:txBody>
      </p:sp>
    </p:spTree>
    <p:extLst>
      <p:ext uri="{BB962C8B-B14F-4D97-AF65-F5344CB8AC3E}">
        <p14:creationId xmlns:p14="http://schemas.microsoft.com/office/powerpoint/2010/main" val="13632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80">
                                          <p:stCondLst>
                                            <p:cond delay="0"/>
                                          </p:stCondLst>
                                        </p:cTn>
                                        <p:tgtEl>
                                          <p:spTgt spid="1026"/>
                                        </p:tgtEl>
                                      </p:cBhvr>
                                    </p:animEffect>
                                    <p:anim calcmode="lin" valueType="num">
                                      <p:cBhvr>
                                        <p:cTn id="2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4" dur="26">
                                          <p:stCondLst>
                                            <p:cond delay="650"/>
                                          </p:stCondLst>
                                        </p:cTn>
                                        <p:tgtEl>
                                          <p:spTgt spid="1026"/>
                                        </p:tgtEl>
                                      </p:cBhvr>
                                      <p:to x="100000" y="60000"/>
                                    </p:animScale>
                                    <p:animScale>
                                      <p:cBhvr>
                                        <p:cTn id="35" dur="166" decel="50000">
                                          <p:stCondLst>
                                            <p:cond delay="676"/>
                                          </p:stCondLst>
                                        </p:cTn>
                                        <p:tgtEl>
                                          <p:spTgt spid="1026"/>
                                        </p:tgtEl>
                                      </p:cBhvr>
                                      <p:to x="100000" y="100000"/>
                                    </p:animScale>
                                    <p:animScale>
                                      <p:cBhvr>
                                        <p:cTn id="36" dur="26">
                                          <p:stCondLst>
                                            <p:cond delay="1312"/>
                                          </p:stCondLst>
                                        </p:cTn>
                                        <p:tgtEl>
                                          <p:spTgt spid="1026"/>
                                        </p:tgtEl>
                                      </p:cBhvr>
                                      <p:to x="100000" y="80000"/>
                                    </p:animScale>
                                    <p:animScale>
                                      <p:cBhvr>
                                        <p:cTn id="37" dur="166" decel="50000">
                                          <p:stCondLst>
                                            <p:cond delay="1338"/>
                                          </p:stCondLst>
                                        </p:cTn>
                                        <p:tgtEl>
                                          <p:spTgt spid="1026"/>
                                        </p:tgtEl>
                                      </p:cBhvr>
                                      <p:to x="100000" y="100000"/>
                                    </p:animScale>
                                    <p:animScale>
                                      <p:cBhvr>
                                        <p:cTn id="38" dur="26">
                                          <p:stCondLst>
                                            <p:cond delay="1642"/>
                                          </p:stCondLst>
                                        </p:cTn>
                                        <p:tgtEl>
                                          <p:spTgt spid="1026"/>
                                        </p:tgtEl>
                                      </p:cBhvr>
                                      <p:to x="100000" y="90000"/>
                                    </p:animScale>
                                    <p:animScale>
                                      <p:cBhvr>
                                        <p:cTn id="39" dur="166" decel="50000">
                                          <p:stCondLst>
                                            <p:cond delay="1668"/>
                                          </p:stCondLst>
                                        </p:cTn>
                                        <p:tgtEl>
                                          <p:spTgt spid="1026"/>
                                        </p:tgtEl>
                                      </p:cBhvr>
                                      <p:to x="100000" y="100000"/>
                                    </p:animScale>
                                    <p:animScale>
                                      <p:cBhvr>
                                        <p:cTn id="40" dur="26">
                                          <p:stCondLst>
                                            <p:cond delay="1808"/>
                                          </p:stCondLst>
                                        </p:cTn>
                                        <p:tgtEl>
                                          <p:spTgt spid="1026"/>
                                        </p:tgtEl>
                                      </p:cBhvr>
                                      <p:to x="100000" y="95000"/>
                                    </p:animScale>
                                    <p:animScale>
                                      <p:cBhvr>
                                        <p:cTn id="41" dur="166" decel="50000">
                                          <p:stCondLst>
                                            <p:cond delay="1834"/>
                                          </p:stCondLst>
                                        </p:cTn>
                                        <p:tgtEl>
                                          <p:spTgt spid="102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wipe(down)">
                                      <p:cBhvr>
                                        <p:cTn id="46" dur="580">
                                          <p:stCondLst>
                                            <p:cond delay="0"/>
                                          </p:stCondLst>
                                        </p:cTn>
                                        <p:tgtEl>
                                          <p:spTgt spid="1028"/>
                                        </p:tgtEl>
                                      </p:cBhvr>
                                    </p:animEffect>
                                    <p:anim calcmode="lin" valueType="num">
                                      <p:cBhvr>
                                        <p:cTn id="4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2" dur="26">
                                          <p:stCondLst>
                                            <p:cond delay="650"/>
                                          </p:stCondLst>
                                        </p:cTn>
                                        <p:tgtEl>
                                          <p:spTgt spid="1028"/>
                                        </p:tgtEl>
                                      </p:cBhvr>
                                      <p:to x="100000" y="60000"/>
                                    </p:animScale>
                                    <p:animScale>
                                      <p:cBhvr>
                                        <p:cTn id="53" dur="166" decel="50000">
                                          <p:stCondLst>
                                            <p:cond delay="676"/>
                                          </p:stCondLst>
                                        </p:cTn>
                                        <p:tgtEl>
                                          <p:spTgt spid="1028"/>
                                        </p:tgtEl>
                                      </p:cBhvr>
                                      <p:to x="100000" y="100000"/>
                                    </p:animScale>
                                    <p:animScale>
                                      <p:cBhvr>
                                        <p:cTn id="54" dur="26">
                                          <p:stCondLst>
                                            <p:cond delay="1312"/>
                                          </p:stCondLst>
                                        </p:cTn>
                                        <p:tgtEl>
                                          <p:spTgt spid="1028"/>
                                        </p:tgtEl>
                                      </p:cBhvr>
                                      <p:to x="100000" y="80000"/>
                                    </p:animScale>
                                    <p:animScale>
                                      <p:cBhvr>
                                        <p:cTn id="55" dur="166" decel="50000">
                                          <p:stCondLst>
                                            <p:cond delay="1338"/>
                                          </p:stCondLst>
                                        </p:cTn>
                                        <p:tgtEl>
                                          <p:spTgt spid="1028"/>
                                        </p:tgtEl>
                                      </p:cBhvr>
                                      <p:to x="100000" y="100000"/>
                                    </p:animScale>
                                    <p:animScale>
                                      <p:cBhvr>
                                        <p:cTn id="56" dur="26">
                                          <p:stCondLst>
                                            <p:cond delay="1642"/>
                                          </p:stCondLst>
                                        </p:cTn>
                                        <p:tgtEl>
                                          <p:spTgt spid="1028"/>
                                        </p:tgtEl>
                                      </p:cBhvr>
                                      <p:to x="100000" y="90000"/>
                                    </p:animScale>
                                    <p:animScale>
                                      <p:cBhvr>
                                        <p:cTn id="57" dur="166" decel="50000">
                                          <p:stCondLst>
                                            <p:cond delay="1668"/>
                                          </p:stCondLst>
                                        </p:cTn>
                                        <p:tgtEl>
                                          <p:spTgt spid="1028"/>
                                        </p:tgtEl>
                                      </p:cBhvr>
                                      <p:to x="100000" y="100000"/>
                                    </p:animScale>
                                    <p:animScale>
                                      <p:cBhvr>
                                        <p:cTn id="58" dur="26">
                                          <p:stCondLst>
                                            <p:cond delay="1808"/>
                                          </p:stCondLst>
                                        </p:cTn>
                                        <p:tgtEl>
                                          <p:spTgt spid="1028"/>
                                        </p:tgtEl>
                                      </p:cBhvr>
                                      <p:to x="100000" y="95000"/>
                                    </p:animScale>
                                    <p:animScale>
                                      <p:cBhvr>
                                        <p:cTn id="59" dur="166" decel="50000">
                                          <p:stCondLst>
                                            <p:cond delay="1834"/>
                                          </p:stCondLst>
                                        </p:cTn>
                                        <p:tgtEl>
                                          <p:spTgt spid="1028"/>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80">
                                          <p:stCondLst>
                                            <p:cond delay="0"/>
                                          </p:stCondLst>
                                        </p:cTn>
                                        <p:tgtEl>
                                          <p:spTgt spid="7"/>
                                        </p:tgtEl>
                                      </p:cBhvr>
                                    </p:animEffect>
                                    <p:anim calcmode="lin" valueType="num">
                                      <p:cBhvr>
                                        <p:cTn id="6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 dur="26">
                                          <p:stCondLst>
                                            <p:cond delay="650"/>
                                          </p:stCondLst>
                                        </p:cTn>
                                        <p:tgtEl>
                                          <p:spTgt spid="7"/>
                                        </p:tgtEl>
                                      </p:cBhvr>
                                      <p:to x="100000" y="60000"/>
                                    </p:animScale>
                                    <p:animScale>
                                      <p:cBhvr>
                                        <p:cTn id="69" dur="166" decel="50000">
                                          <p:stCondLst>
                                            <p:cond delay="676"/>
                                          </p:stCondLst>
                                        </p:cTn>
                                        <p:tgtEl>
                                          <p:spTgt spid="7"/>
                                        </p:tgtEl>
                                      </p:cBhvr>
                                      <p:to x="100000" y="100000"/>
                                    </p:animScale>
                                    <p:animScale>
                                      <p:cBhvr>
                                        <p:cTn id="70" dur="26">
                                          <p:stCondLst>
                                            <p:cond delay="1312"/>
                                          </p:stCondLst>
                                        </p:cTn>
                                        <p:tgtEl>
                                          <p:spTgt spid="7"/>
                                        </p:tgtEl>
                                      </p:cBhvr>
                                      <p:to x="100000" y="80000"/>
                                    </p:animScale>
                                    <p:animScale>
                                      <p:cBhvr>
                                        <p:cTn id="71" dur="166" decel="50000">
                                          <p:stCondLst>
                                            <p:cond delay="1338"/>
                                          </p:stCondLst>
                                        </p:cTn>
                                        <p:tgtEl>
                                          <p:spTgt spid="7"/>
                                        </p:tgtEl>
                                      </p:cBhvr>
                                      <p:to x="100000" y="100000"/>
                                    </p:animScale>
                                    <p:animScale>
                                      <p:cBhvr>
                                        <p:cTn id="72" dur="26">
                                          <p:stCondLst>
                                            <p:cond delay="1642"/>
                                          </p:stCondLst>
                                        </p:cTn>
                                        <p:tgtEl>
                                          <p:spTgt spid="7"/>
                                        </p:tgtEl>
                                      </p:cBhvr>
                                      <p:to x="100000" y="90000"/>
                                    </p:animScale>
                                    <p:animScale>
                                      <p:cBhvr>
                                        <p:cTn id="73" dur="166" decel="50000">
                                          <p:stCondLst>
                                            <p:cond delay="1668"/>
                                          </p:stCondLst>
                                        </p:cTn>
                                        <p:tgtEl>
                                          <p:spTgt spid="7"/>
                                        </p:tgtEl>
                                      </p:cBhvr>
                                      <p:to x="100000" y="100000"/>
                                    </p:animScale>
                                    <p:animScale>
                                      <p:cBhvr>
                                        <p:cTn id="74" dur="26">
                                          <p:stCondLst>
                                            <p:cond delay="1808"/>
                                          </p:stCondLst>
                                        </p:cTn>
                                        <p:tgtEl>
                                          <p:spTgt spid="7"/>
                                        </p:tgtEl>
                                      </p:cBhvr>
                                      <p:to x="100000" y="95000"/>
                                    </p:animScale>
                                    <p:animScale>
                                      <p:cBhvr>
                                        <p:cTn id="7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51803" y="6355454"/>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10" name="Footer Placeholder 9"/>
          <p:cNvSpPr>
            <a:spLocks noGrp="1"/>
          </p:cNvSpPr>
          <p:nvPr>
            <p:ph type="ftr" sz="quarter" idx="11"/>
          </p:nvPr>
        </p:nvSpPr>
        <p:spPr>
          <a:xfrm>
            <a:off x="2411759" y="6357883"/>
            <a:ext cx="3502152" cy="365125"/>
          </a:xfrm>
        </p:spPr>
        <p:txBody>
          <a:bodyPr/>
          <a:lstStyle/>
          <a:p>
            <a:pPr algn="ctr"/>
            <a:r>
              <a:rPr lang="en-US" smtClean="0"/>
              <a:t>IB Biology SFP - Mark Polko</a:t>
            </a:r>
            <a:endParaRPr lang="en-US"/>
          </a:p>
        </p:txBody>
      </p:sp>
      <p:sp>
        <p:nvSpPr>
          <p:cNvPr id="2" name="1 Rectángulo"/>
          <p:cNvSpPr/>
          <p:nvPr/>
        </p:nvSpPr>
        <p:spPr>
          <a:xfrm>
            <a:off x="1391237" y="135932"/>
            <a:ext cx="6364243"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electron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504906" y="1078865"/>
            <a:ext cx="8136904" cy="2031325"/>
          </a:xfrm>
          <a:prstGeom prst="rect">
            <a:avLst/>
          </a:prstGeom>
          <a:noFill/>
        </p:spPr>
        <p:txBody>
          <a:bodyPr wrap="square" rtlCol="0">
            <a:spAutoFit/>
          </a:bodyPr>
          <a:lstStyle/>
          <a:p>
            <a:r>
              <a:rPr lang="es-ES_tradnl" dirty="0" err="1" smtClean="0"/>
              <a:t>The</a:t>
            </a:r>
            <a:r>
              <a:rPr lang="es-ES_tradnl" dirty="0" smtClean="0"/>
              <a:t> </a:t>
            </a:r>
            <a:r>
              <a:rPr lang="es-ES_tradnl" dirty="0" err="1" smtClean="0"/>
              <a:t>maximum</a:t>
            </a:r>
            <a:r>
              <a:rPr lang="es-ES_tradnl" dirty="0" smtClean="0"/>
              <a:t> </a:t>
            </a:r>
            <a:r>
              <a:rPr lang="es-ES_tradnl" dirty="0" err="1" smtClean="0"/>
              <a:t>resolution</a:t>
            </a:r>
            <a:r>
              <a:rPr lang="es-ES_tradnl" dirty="0" smtClean="0"/>
              <a:t> </a:t>
            </a:r>
            <a:r>
              <a:rPr lang="es-ES_tradnl" dirty="0" err="1" smtClean="0"/>
              <a:t>we</a:t>
            </a:r>
            <a:r>
              <a:rPr lang="es-ES_tradnl" dirty="0" smtClean="0"/>
              <a:t> can </a:t>
            </a:r>
            <a:r>
              <a:rPr lang="es-ES_tradnl" dirty="0" err="1" smtClean="0"/>
              <a:t>see</a:t>
            </a:r>
            <a:r>
              <a:rPr lang="es-ES_tradnl" dirty="0" smtClean="0"/>
              <a:t> </a:t>
            </a:r>
            <a:r>
              <a:rPr lang="es-ES_tradnl" dirty="0" err="1" smtClean="0"/>
              <a:t>with</a:t>
            </a:r>
            <a:r>
              <a:rPr lang="es-ES_tradnl" dirty="0" smtClean="0"/>
              <a:t> </a:t>
            </a:r>
            <a:r>
              <a:rPr lang="es-ES_tradnl" dirty="0" err="1" smtClean="0"/>
              <a:t>our</a:t>
            </a:r>
            <a:r>
              <a:rPr lang="es-ES_tradnl" dirty="0" smtClean="0"/>
              <a:t> </a:t>
            </a:r>
            <a:r>
              <a:rPr lang="es-ES_tradnl" dirty="0" err="1" smtClean="0"/>
              <a:t>naked</a:t>
            </a:r>
            <a:r>
              <a:rPr lang="es-ES_tradnl" dirty="0" smtClean="0"/>
              <a:t> </a:t>
            </a:r>
            <a:r>
              <a:rPr lang="es-ES_tradnl" dirty="0" err="1" smtClean="0"/>
              <a:t>eye</a:t>
            </a:r>
            <a:r>
              <a:rPr lang="es-ES_tradnl" dirty="0" smtClean="0"/>
              <a:t> </a:t>
            </a:r>
            <a:r>
              <a:rPr lang="es-ES_tradnl" dirty="0" err="1" smtClean="0"/>
              <a:t>is</a:t>
            </a:r>
            <a:r>
              <a:rPr lang="es-ES_tradnl" dirty="0" smtClean="0"/>
              <a:t> of 0.1mm, </a:t>
            </a:r>
            <a:r>
              <a:rPr lang="es-ES_tradnl" dirty="0" err="1" smtClean="0"/>
              <a:t>or</a:t>
            </a:r>
            <a:r>
              <a:rPr lang="es-ES_tradnl" dirty="0" smtClean="0"/>
              <a:t> 100µm. </a:t>
            </a:r>
            <a:r>
              <a:rPr lang="es-ES_tradnl" dirty="0" err="1" smtClean="0"/>
              <a:t>With</a:t>
            </a:r>
            <a:r>
              <a:rPr lang="es-ES_tradnl" dirty="0" smtClean="0"/>
              <a:t> a light </a:t>
            </a:r>
            <a:r>
              <a:rPr lang="es-ES_tradnl" dirty="0" err="1" smtClean="0"/>
              <a:t>microscope</a:t>
            </a:r>
            <a:r>
              <a:rPr lang="es-ES_tradnl" dirty="0" smtClean="0"/>
              <a:t> </a:t>
            </a:r>
            <a:r>
              <a:rPr lang="es-ES_tradnl" dirty="0" err="1" smtClean="0"/>
              <a:t>we</a:t>
            </a:r>
            <a:r>
              <a:rPr lang="es-ES_tradnl" dirty="0" smtClean="0"/>
              <a:t> can </a:t>
            </a:r>
            <a:r>
              <a:rPr lang="es-ES_tradnl" dirty="0" err="1" smtClean="0"/>
              <a:t>see</a:t>
            </a:r>
            <a:r>
              <a:rPr lang="es-ES_tradnl" dirty="0" smtClean="0"/>
              <a:t> up to 0.2 µm, </a:t>
            </a:r>
            <a:r>
              <a:rPr lang="es-ES_tradnl" dirty="0" err="1" smtClean="0"/>
              <a:t>this</a:t>
            </a:r>
            <a:r>
              <a:rPr lang="es-ES_tradnl" dirty="0" smtClean="0"/>
              <a:t> </a:t>
            </a:r>
            <a:r>
              <a:rPr lang="es-ES_tradnl" dirty="0" err="1" smtClean="0"/>
              <a:t>makes</a:t>
            </a:r>
            <a:r>
              <a:rPr lang="es-ES_tradnl" dirty="0" smtClean="0"/>
              <a:t> </a:t>
            </a:r>
            <a:r>
              <a:rPr lang="es-ES_tradnl" dirty="0" err="1" smtClean="0"/>
              <a:t>it</a:t>
            </a:r>
            <a:r>
              <a:rPr lang="es-ES_tradnl" dirty="0" smtClean="0"/>
              <a:t> </a:t>
            </a:r>
            <a:r>
              <a:rPr lang="es-ES_tradnl" dirty="0" err="1" smtClean="0"/>
              <a:t>possible</a:t>
            </a:r>
            <a:r>
              <a:rPr lang="es-ES_tradnl" dirty="0" smtClean="0"/>
              <a:t> to </a:t>
            </a:r>
            <a:r>
              <a:rPr lang="es-ES_tradnl" dirty="0" err="1" smtClean="0"/>
              <a:t>distinguish</a:t>
            </a:r>
            <a:r>
              <a:rPr lang="es-ES_tradnl" dirty="0" smtClean="0"/>
              <a:t> </a:t>
            </a:r>
            <a:r>
              <a:rPr lang="es-ES_tradnl" dirty="0" err="1" smtClean="0"/>
              <a:t>cells</a:t>
            </a:r>
            <a:r>
              <a:rPr lang="es-ES_tradnl" dirty="0" smtClean="0"/>
              <a:t>. </a:t>
            </a:r>
            <a:r>
              <a:rPr lang="es-ES_tradnl" dirty="0" err="1" smtClean="0"/>
              <a:t>This</a:t>
            </a:r>
            <a:r>
              <a:rPr lang="es-ES_tradnl" dirty="0" smtClean="0"/>
              <a:t> </a:t>
            </a:r>
            <a:r>
              <a:rPr lang="es-ES_tradnl" dirty="0" err="1" smtClean="0"/>
              <a:t>can’t</a:t>
            </a:r>
            <a:r>
              <a:rPr lang="es-ES_tradnl" dirty="0" smtClean="0"/>
              <a:t> be more </a:t>
            </a:r>
            <a:r>
              <a:rPr lang="es-ES_tradnl" dirty="0" err="1" smtClean="0"/>
              <a:t>because</a:t>
            </a:r>
            <a:r>
              <a:rPr lang="es-ES_tradnl" dirty="0" smtClean="0"/>
              <a:t> </a:t>
            </a:r>
            <a:r>
              <a:rPr lang="es-ES_tradnl" dirty="0" err="1" smtClean="0"/>
              <a:t>the</a:t>
            </a:r>
            <a:r>
              <a:rPr lang="es-ES_tradnl" dirty="0" smtClean="0"/>
              <a:t> </a:t>
            </a:r>
            <a:r>
              <a:rPr lang="es-ES_tradnl" dirty="0" err="1" smtClean="0"/>
              <a:t>wavelength</a:t>
            </a:r>
            <a:r>
              <a:rPr lang="es-ES_tradnl" dirty="0" smtClean="0"/>
              <a:t> of light </a:t>
            </a:r>
            <a:r>
              <a:rPr lang="es-ES_tradnl" dirty="0" err="1" smtClean="0"/>
              <a:t>is</a:t>
            </a:r>
            <a:r>
              <a:rPr lang="es-ES_tradnl" dirty="0" smtClean="0"/>
              <a:t> </a:t>
            </a:r>
            <a:r>
              <a:rPr lang="es-ES_tradnl" dirty="0" err="1" smtClean="0"/>
              <a:t>between</a:t>
            </a:r>
            <a:r>
              <a:rPr lang="es-ES_tradnl" dirty="0" smtClean="0"/>
              <a:t> 400 and 700 </a:t>
            </a:r>
            <a:r>
              <a:rPr lang="es-ES_tradnl" dirty="0" err="1" smtClean="0"/>
              <a:t>nm</a:t>
            </a:r>
            <a:r>
              <a:rPr lang="es-ES_tradnl" dirty="0" smtClean="0"/>
              <a:t>. </a:t>
            </a:r>
            <a:br>
              <a:rPr lang="es-ES_tradnl" dirty="0" smtClean="0"/>
            </a:br>
            <a:endParaRPr lang="es-ES_tradnl" dirty="0" smtClean="0"/>
          </a:p>
          <a:p>
            <a:r>
              <a:rPr lang="es-ES_tradnl" dirty="0" err="1" smtClean="0"/>
              <a:t>Beams</a:t>
            </a:r>
            <a:r>
              <a:rPr lang="es-ES_tradnl" dirty="0" smtClean="0"/>
              <a:t> of </a:t>
            </a:r>
            <a:r>
              <a:rPr lang="es-ES_tradnl" dirty="0" err="1" smtClean="0"/>
              <a:t>electron</a:t>
            </a:r>
            <a:r>
              <a:rPr lang="es-ES_tradnl" dirty="0" smtClean="0"/>
              <a:t> </a:t>
            </a:r>
            <a:r>
              <a:rPr lang="es-ES_tradnl" dirty="0" err="1" smtClean="0"/>
              <a:t>have</a:t>
            </a:r>
            <a:r>
              <a:rPr lang="es-ES_tradnl" dirty="0" smtClean="0"/>
              <a:t> a </a:t>
            </a:r>
            <a:r>
              <a:rPr lang="es-ES_tradnl" dirty="0" err="1" smtClean="0"/>
              <a:t>much</a:t>
            </a:r>
            <a:r>
              <a:rPr lang="es-ES_tradnl" dirty="0" smtClean="0"/>
              <a:t> </a:t>
            </a:r>
            <a:r>
              <a:rPr lang="es-ES_tradnl" dirty="0" err="1" smtClean="0"/>
              <a:t>smaller</a:t>
            </a:r>
            <a:r>
              <a:rPr lang="es-ES_tradnl" dirty="0" smtClean="0"/>
              <a:t> </a:t>
            </a:r>
            <a:r>
              <a:rPr lang="es-ES_tradnl" dirty="0" err="1" smtClean="0"/>
              <a:t>wavelength</a:t>
            </a:r>
            <a:r>
              <a:rPr lang="es-ES_tradnl" dirty="0" smtClean="0"/>
              <a:t>, so </a:t>
            </a:r>
            <a:r>
              <a:rPr lang="es-ES_tradnl" dirty="0" err="1" smtClean="0"/>
              <a:t>the</a:t>
            </a:r>
            <a:r>
              <a:rPr lang="es-ES_tradnl" dirty="0" smtClean="0"/>
              <a:t> </a:t>
            </a:r>
            <a:r>
              <a:rPr lang="es-ES_tradnl" dirty="0" err="1" smtClean="0"/>
              <a:t>resolution</a:t>
            </a:r>
            <a:r>
              <a:rPr lang="es-ES_tradnl" dirty="0" smtClean="0"/>
              <a:t> of </a:t>
            </a:r>
            <a:r>
              <a:rPr lang="es-ES_tradnl" dirty="0" err="1" smtClean="0"/>
              <a:t>an</a:t>
            </a:r>
            <a:r>
              <a:rPr lang="es-ES_tradnl" dirty="0" smtClean="0"/>
              <a:t> EM </a:t>
            </a:r>
            <a:r>
              <a:rPr lang="es-ES_tradnl" dirty="0" err="1" smtClean="0"/>
              <a:t>is</a:t>
            </a:r>
            <a:r>
              <a:rPr lang="es-ES_tradnl" dirty="0" smtClean="0"/>
              <a:t> </a:t>
            </a:r>
            <a:r>
              <a:rPr lang="es-ES_tradnl" dirty="0" err="1" smtClean="0"/>
              <a:t>much</a:t>
            </a:r>
            <a:r>
              <a:rPr lang="es-ES_tradnl" dirty="0" smtClean="0"/>
              <a:t> </a:t>
            </a:r>
            <a:r>
              <a:rPr lang="es-ES_tradnl" dirty="0" err="1" smtClean="0"/>
              <a:t>higher</a:t>
            </a:r>
            <a:r>
              <a:rPr lang="es-ES_tradnl" dirty="0" smtClean="0"/>
              <a:t>, up to 0.001 µm, </a:t>
            </a:r>
            <a:r>
              <a:rPr lang="es-ES_tradnl" dirty="0" err="1" smtClean="0"/>
              <a:t>or</a:t>
            </a:r>
            <a:r>
              <a:rPr lang="es-ES_tradnl" dirty="0" smtClean="0"/>
              <a:t> 1 </a:t>
            </a:r>
            <a:r>
              <a:rPr lang="es-ES_tradnl" dirty="0" err="1" smtClean="0"/>
              <a:t>nm</a:t>
            </a:r>
            <a:r>
              <a:rPr lang="es-ES_tradnl"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68" y="4101171"/>
            <a:ext cx="762197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492190" y="2839782"/>
            <a:ext cx="249924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_tradnl" dirty="0" err="1" smtClean="0"/>
              <a:t>Read</a:t>
            </a:r>
            <a:r>
              <a:rPr lang="es-ES_tradnl" dirty="0" smtClean="0"/>
              <a:t> </a:t>
            </a:r>
            <a:r>
              <a:rPr lang="es-ES_tradnl" dirty="0" err="1" smtClean="0"/>
              <a:t>the</a:t>
            </a:r>
            <a:r>
              <a:rPr lang="es-ES_tradnl" dirty="0" smtClean="0"/>
              <a:t> </a:t>
            </a:r>
            <a:r>
              <a:rPr lang="es-ES_tradnl" dirty="0" err="1" smtClean="0"/>
              <a:t>orange</a:t>
            </a:r>
            <a:r>
              <a:rPr lang="es-ES_tradnl" dirty="0" smtClean="0"/>
              <a:t> box </a:t>
            </a:r>
            <a:r>
              <a:rPr lang="es-ES_tradnl" dirty="0" err="1" smtClean="0"/>
              <a:t>on</a:t>
            </a:r>
            <a:r>
              <a:rPr lang="es-ES_tradnl" dirty="0" smtClean="0"/>
              <a:t> </a:t>
            </a:r>
            <a:r>
              <a:rPr lang="es-ES_tradnl" dirty="0" err="1" smtClean="0"/>
              <a:t>the</a:t>
            </a:r>
            <a:r>
              <a:rPr lang="es-ES_tradnl" dirty="0" smtClean="0"/>
              <a:t> </a:t>
            </a:r>
            <a:r>
              <a:rPr lang="es-ES_tradnl" dirty="0" err="1" smtClean="0"/>
              <a:t>left</a:t>
            </a:r>
            <a:r>
              <a:rPr lang="es-ES_tradnl" dirty="0" smtClean="0"/>
              <a:t> of </a:t>
            </a:r>
            <a:r>
              <a:rPr lang="es-ES_tradnl" dirty="0" err="1" smtClean="0"/>
              <a:t>pg</a:t>
            </a:r>
            <a:r>
              <a:rPr lang="es-ES_tradnl" dirty="0" smtClean="0"/>
              <a:t> 18. </a:t>
            </a:r>
            <a:r>
              <a:rPr lang="es-ES_tradnl" dirty="0" err="1" smtClean="0"/>
              <a:t>What</a:t>
            </a:r>
            <a:r>
              <a:rPr lang="es-ES_tradnl" dirty="0" smtClean="0"/>
              <a:t> do </a:t>
            </a:r>
            <a:r>
              <a:rPr lang="es-ES_tradnl" dirty="0" err="1" smtClean="0"/>
              <a:t>you</a:t>
            </a:r>
            <a:r>
              <a:rPr lang="es-ES_tradnl" dirty="0" smtClean="0"/>
              <a:t> </a:t>
            </a:r>
            <a:r>
              <a:rPr lang="es-ES_tradnl" dirty="0" err="1" smtClean="0"/>
              <a:t>think</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smtClean="0"/>
              <a:t>reason</a:t>
            </a:r>
            <a:r>
              <a:rPr lang="es-ES_tradnl" dirty="0" smtClean="0"/>
              <a:t>?</a:t>
            </a:r>
            <a:endParaRPr lang="en-US" dirty="0"/>
          </a:p>
        </p:txBody>
      </p:sp>
    </p:spTree>
    <p:extLst>
      <p:ext uri="{BB962C8B-B14F-4D97-AF65-F5344CB8AC3E}">
        <p14:creationId xmlns:p14="http://schemas.microsoft.com/office/powerpoint/2010/main" val="14291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80">
                                          <p:stCondLst>
                                            <p:cond delay="0"/>
                                          </p:stCondLst>
                                        </p:cTn>
                                        <p:tgtEl>
                                          <p:spTgt spid="2050"/>
                                        </p:tgtEl>
                                      </p:cBhvr>
                                    </p:animEffect>
                                    <p:anim calcmode="lin" valueType="num">
                                      <p:cBhvr>
                                        <p:cTn id="1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0"/>
                                        </p:tgtEl>
                                      </p:cBhvr>
                                      <p:to x="100000" y="60000"/>
                                    </p:animScale>
                                    <p:animScale>
                                      <p:cBhvr>
                                        <p:cTn id="24" dur="166" decel="50000">
                                          <p:stCondLst>
                                            <p:cond delay="676"/>
                                          </p:stCondLst>
                                        </p:cTn>
                                        <p:tgtEl>
                                          <p:spTgt spid="2050"/>
                                        </p:tgtEl>
                                      </p:cBhvr>
                                      <p:to x="100000" y="100000"/>
                                    </p:animScale>
                                    <p:animScale>
                                      <p:cBhvr>
                                        <p:cTn id="25" dur="26">
                                          <p:stCondLst>
                                            <p:cond delay="1312"/>
                                          </p:stCondLst>
                                        </p:cTn>
                                        <p:tgtEl>
                                          <p:spTgt spid="2050"/>
                                        </p:tgtEl>
                                      </p:cBhvr>
                                      <p:to x="100000" y="80000"/>
                                    </p:animScale>
                                    <p:animScale>
                                      <p:cBhvr>
                                        <p:cTn id="26" dur="166" decel="50000">
                                          <p:stCondLst>
                                            <p:cond delay="1338"/>
                                          </p:stCondLst>
                                        </p:cTn>
                                        <p:tgtEl>
                                          <p:spTgt spid="2050"/>
                                        </p:tgtEl>
                                      </p:cBhvr>
                                      <p:to x="100000" y="100000"/>
                                    </p:animScale>
                                    <p:animScale>
                                      <p:cBhvr>
                                        <p:cTn id="27" dur="26">
                                          <p:stCondLst>
                                            <p:cond delay="1642"/>
                                          </p:stCondLst>
                                        </p:cTn>
                                        <p:tgtEl>
                                          <p:spTgt spid="2050"/>
                                        </p:tgtEl>
                                      </p:cBhvr>
                                      <p:to x="100000" y="90000"/>
                                    </p:animScale>
                                    <p:animScale>
                                      <p:cBhvr>
                                        <p:cTn id="28" dur="166" decel="50000">
                                          <p:stCondLst>
                                            <p:cond delay="1668"/>
                                          </p:stCondLst>
                                        </p:cTn>
                                        <p:tgtEl>
                                          <p:spTgt spid="2050"/>
                                        </p:tgtEl>
                                      </p:cBhvr>
                                      <p:to x="100000" y="100000"/>
                                    </p:animScale>
                                    <p:animScale>
                                      <p:cBhvr>
                                        <p:cTn id="29" dur="26">
                                          <p:stCondLst>
                                            <p:cond delay="1808"/>
                                          </p:stCondLst>
                                        </p:cTn>
                                        <p:tgtEl>
                                          <p:spTgt spid="2050"/>
                                        </p:tgtEl>
                                      </p:cBhvr>
                                      <p:to x="100000" y="95000"/>
                                    </p:animScale>
                                    <p:animScale>
                                      <p:cBhvr>
                                        <p:cTn id="30" dur="166" decel="50000">
                                          <p:stCondLst>
                                            <p:cond delay="1834"/>
                                          </p:stCondLst>
                                        </p:cTn>
                                        <p:tgtEl>
                                          <p:spTgt spid="205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4" name="TextBox 3"/>
          <p:cNvSpPr txBox="1"/>
          <p:nvPr/>
        </p:nvSpPr>
        <p:spPr>
          <a:xfrm>
            <a:off x="611560" y="1052061"/>
            <a:ext cx="7920880" cy="1477328"/>
          </a:xfrm>
          <a:prstGeom prst="rect">
            <a:avLst/>
          </a:prstGeom>
          <a:noFill/>
        </p:spPr>
        <p:txBody>
          <a:bodyPr wrap="square" rtlCol="0">
            <a:spAutoFit/>
          </a:bodyPr>
          <a:lstStyle/>
          <a:p>
            <a:r>
              <a:rPr lang="en-GB" dirty="0" smtClean="0">
                <a:solidFill>
                  <a:prstClr val="black"/>
                </a:solidFill>
              </a:rPr>
              <a:t>As you remember from previous years we can divide cells in two major groups, prokaryotic and eukaryotic cells. The main characteristics are very similar but there are various structural differences between the two types of cells. </a:t>
            </a:r>
            <a:r>
              <a:rPr lang="en-GB" i="1" dirty="0" smtClean="0">
                <a:solidFill>
                  <a:prstClr val="black"/>
                </a:solidFill>
              </a:rPr>
              <a:t>(the differences on the next slide don’t need to be studied </a:t>
            </a:r>
            <a:r>
              <a:rPr lang="en-GB" i="1" dirty="0"/>
              <a:t> see </a:t>
            </a:r>
            <a:r>
              <a:rPr lang="en-GB" i="1" dirty="0" err="1"/>
              <a:t>pg</a:t>
            </a:r>
            <a:r>
              <a:rPr lang="en-GB" i="1" dirty="0"/>
              <a:t> 18-19</a:t>
            </a:r>
            <a:r>
              <a:rPr lang="en-GB" i="1" dirty="0" smtClean="0"/>
              <a:t>)</a:t>
            </a:r>
            <a:endParaRPr lang="en-GB" i="1" dirty="0">
              <a:solidFill>
                <a:prstClr val="black"/>
              </a:solidFill>
            </a:endParaRPr>
          </a:p>
        </p:txBody>
      </p:sp>
      <p:pic>
        <p:nvPicPr>
          <p:cNvPr id="1026" name="Picture 2" descr="http://www.phschool.com/science/biology_place/biocoach/images/cells/all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470" y="2564904"/>
            <a:ext cx="6017891" cy="39868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2120" y="6182426"/>
            <a:ext cx="1678665" cy="369332"/>
          </a:xfrm>
          <a:prstGeom prst="rect">
            <a:avLst/>
          </a:prstGeom>
          <a:noFill/>
        </p:spPr>
        <p:txBody>
          <a:bodyPr wrap="none" rtlCol="0">
            <a:spAutoFit/>
          </a:bodyPr>
          <a:lstStyle/>
          <a:p>
            <a:r>
              <a:rPr lang="en-GB" dirty="0" smtClean="0">
                <a:solidFill>
                  <a:prstClr val="black"/>
                </a:solidFill>
                <a:hlinkClick r:id="rId3"/>
              </a:rPr>
              <a:t>Link to image</a:t>
            </a:r>
            <a:endParaRPr lang="en-GB" dirty="0">
              <a:solidFill>
                <a:prstClr val="black"/>
              </a:solidFill>
            </a:endParaRPr>
          </a:p>
        </p:txBody>
      </p:sp>
      <p:sp>
        <p:nvSpPr>
          <p:cNvPr id="8" name="7 Rectángulo"/>
          <p:cNvSpPr/>
          <p:nvPr/>
        </p:nvSpPr>
        <p:spPr>
          <a:xfrm>
            <a:off x="2027633" y="135932"/>
            <a:ext cx="5091458"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prokaryotic</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410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62985321"/>
              </p:ext>
            </p:extLst>
          </p:nvPr>
        </p:nvGraphicFramePr>
        <p:xfrm>
          <a:off x="1" y="0"/>
          <a:ext cx="9144000" cy="6620966"/>
        </p:xfrm>
        <a:graphic>
          <a:graphicData uri="http://schemas.openxmlformats.org/drawingml/2006/table">
            <a:tbl>
              <a:tblPr/>
              <a:tblGrid>
                <a:gridCol w="3048000"/>
                <a:gridCol w="3048000"/>
                <a:gridCol w="3048000"/>
              </a:tblGrid>
              <a:tr h="368831">
                <a:tc>
                  <a:txBody>
                    <a:bodyPr/>
                    <a:lstStyle/>
                    <a:p>
                      <a:endParaRPr lang="en-GB" dirty="0"/>
                    </a:p>
                  </a:txBody>
                  <a:tcPr marL="14709" marR="14709" marT="13238"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tcPr>
                </a:tc>
                <a:tc>
                  <a:txBody>
                    <a:bodyPr/>
                    <a:lstStyle/>
                    <a:p>
                      <a:pPr algn="l" fontAlgn="t"/>
                      <a:r>
                        <a:rPr lang="en-GB" sz="1200" b="1" i="0" dirty="0" smtClean="0">
                          <a:effectLst/>
                          <a:latin typeface="inherit"/>
                        </a:rPr>
                        <a:t>Eukaryotic </a:t>
                      </a:r>
                      <a:r>
                        <a:rPr lang="en-GB" sz="1200" b="1" i="0" dirty="0">
                          <a:effectLst/>
                          <a:latin typeface="inherit"/>
                        </a:rPr>
                        <a:t>Cell</a:t>
                      </a:r>
                    </a:p>
                  </a:txBody>
                  <a:tcPr marL="14709" marR="14709" marT="13238" marB="13238">
                    <a:lnL w="9525" cap="flat" cmpd="sng" algn="ctr">
                      <a:solidFill>
                        <a:srgbClr val="DDDDDD"/>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tcPr>
                </a:tc>
                <a:tc>
                  <a:txBody>
                    <a:bodyPr/>
                    <a:lstStyle/>
                    <a:p>
                      <a:pPr algn="l" fontAlgn="t"/>
                      <a:r>
                        <a:rPr lang="en-GB" sz="1200" b="1" i="0" dirty="0">
                          <a:effectLst/>
                          <a:latin typeface="inherit"/>
                        </a:rPr>
                        <a:t>Prokaryotic Cell</a:t>
                      </a:r>
                    </a:p>
                  </a:txBody>
                  <a:tcPr marL="14709" marR="14709" marT="13238" marB="13238">
                    <a:lnL>
                      <a:noFill/>
                    </a:lnL>
                  </a:tcPr>
                </a:tc>
              </a:tr>
              <a:tr h="209301">
                <a:tc>
                  <a:txBody>
                    <a:bodyPr/>
                    <a:lstStyle/>
                    <a:p>
                      <a:pPr algn="l" fontAlgn="t"/>
                      <a:r>
                        <a:rPr lang="en-GB" sz="1200" b="1" i="0" dirty="0">
                          <a:effectLst/>
                          <a:latin typeface="inherit"/>
                        </a:rPr>
                        <a:t>Nucleus: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dirty="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dirty="0">
                          <a:effectLst/>
                          <a:latin typeface="inherit"/>
                        </a:rPr>
                        <a:t>Absent</a:t>
                      </a:r>
                    </a:p>
                  </a:txBody>
                  <a:tcPr marL="14709" marR="14709" marT="14709" marB="13238">
                    <a:lnL w="9525" cap="flat" cmpd="sng" algn="ctr">
                      <a:solidFill>
                        <a:srgbClr val="DDDDDD"/>
                      </a:solidFill>
                      <a:prstDash val="solid"/>
                      <a:round/>
                      <a:headEnd type="none" w="med" len="med"/>
                      <a:tailEnd type="none" w="med" len="med"/>
                    </a:lnL>
                    <a:lnR>
                      <a:noFill/>
                    </a:lnR>
                    <a:lnB w="9525" cap="flat" cmpd="sng" algn="ctr">
                      <a:solidFill>
                        <a:srgbClr val="DDDDDD"/>
                      </a:solidFill>
                      <a:prstDash val="solid"/>
                      <a:round/>
                      <a:headEnd type="none" w="med" len="med"/>
                      <a:tailEnd type="none" w="med" len="med"/>
                    </a:lnB>
                    <a:solidFill>
                      <a:srgbClr val="F9F9F9"/>
                    </a:solidFill>
                  </a:tcPr>
                </a:tc>
              </a:tr>
              <a:tr h="294323">
                <a:tc>
                  <a:txBody>
                    <a:bodyPr/>
                    <a:lstStyle/>
                    <a:p>
                      <a:pPr algn="l" fontAlgn="t"/>
                      <a:r>
                        <a:rPr lang="en-GB" sz="1200" b="1" i="0" dirty="0">
                          <a:effectLst/>
                          <a:latin typeface="inherit"/>
                        </a:rPr>
                        <a:t>Number of chromosomes: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More than one</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One--but not true chromosome:</a:t>
                      </a:r>
                      <a:r>
                        <a:rPr lang="en-GB" sz="1200" b="0" i="0" u="none" strike="noStrike">
                          <a:solidFill>
                            <a:srgbClr val="009900"/>
                          </a:solidFill>
                          <a:effectLst/>
                          <a:latin typeface="Helvetica Neue"/>
                        </a:rPr>
                        <a:t>Plasmids</a:t>
                      </a:r>
                      <a:endParaRPr lang="en-GB" sz="1200" b="0" i="0">
                        <a:effectLst/>
                        <a:latin typeface="inherit"/>
                      </a:endParaRP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1976">
                <a:tc>
                  <a:txBody>
                    <a:bodyPr/>
                    <a:lstStyle/>
                    <a:p>
                      <a:pPr algn="l" fontAlgn="t"/>
                      <a:r>
                        <a:rPr lang="en-GB" sz="1200" b="1" i="0" dirty="0">
                          <a:effectLst/>
                          <a:latin typeface="inherit"/>
                        </a:rPr>
                        <a:t>Cell Type:</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Usually multicellular</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Usually unicellular (some cyanobacteria may be multicellular)</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94323">
                <a:tc>
                  <a:txBody>
                    <a:bodyPr/>
                    <a:lstStyle/>
                    <a:p>
                      <a:pPr algn="l" fontAlgn="t"/>
                      <a:r>
                        <a:rPr lang="en-GB" sz="1200" b="1" i="0">
                          <a:effectLst/>
                          <a:latin typeface="inherit"/>
                        </a:rPr>
                        <a:t>True Membrane bound </a:t>
                      </a:r>
                      <a:r>
                        <a:rPr lang="en-GB" sz="1200" b="1" i="0" u="none" strike="noStrike">
                          <a:solidFill>
                            <a:srgbClr val="009900"/>
                          </a:solidFill>
                          <a:effectLst/>
                          <a:latin typeface="Helvetica Neue"/>
                        </a:rPr>
                        <a:t>Nucleus</a:t>
                      </a:r>
                      <a:r>
                        <a:rPr lang="en-GB" sz="1200" b="1" i="0">
                          <a:effectLst/>
                          <a:latin typeface="inherit"/>
                        </a:rPr>
                        <a:t>:</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dirty="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Absent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09301">
                <a:tc>
                  <a:txBody>
                    <a:bodyPr/>
                    <a:lstStyle/>
                    <a:p>
                      <a:pPr algn="l" fontAlgn="t"/>
                      <a:r>
                        <a:rPr lang="en-GB" sz="1200" b="1" i="0" dirty="0">
                          <a:effectLst/>
                          <a:latin typeface="inherit"/>
                        </a:rPr>
                        <a:t>Example:</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Animals and Plants</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Bacteria and Archaea</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30496">
                <a:tc>
                  <a:txBody>
                    <a:bodyPr/>
                    <a:lstStyle/>
                    <a:p>
                      <a:pPr algn="l" fontAlgn="t"/>
                      <a:r>
                        <a:rPr lang="en-GB" sz="1200" b="1" i="0">
                          <a:effectLst/>
                          <a:latin typeface="inherit"/>
                        </a:rPr>
                        <a:t>Genetic Recombination:</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Meiosis and fusion of gametes</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Partial, undirectional </a:t>
                      </a:r>
                      <a:r>
                        <a:rPr lang="en-GB" sz="1200" b="0" i="0" u="none" strike="noStrike">
                          <a:solidFill>
                            <a:srgbClr val="009900"/>
                          </a:solidFill>
                          <a:effectLst/>
                          <a:latin typeface="Helvetica Neue"/>
                        </a:rPr>
                        <a:t>transfers</a:t>
                      </a:r>
                      <a:r>
                        <a:rPr lang="en-GB" sz="1200" b="0" i="0">
                          <a:effectLst/>
                          <a:latin typeface="inherit"/>
                        </a:rPr>
                        <a:t> DNA</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30496">
                <a:tc>
                  <a:txBody>
                    <a:bodyPr/>
                    <a:lstStyle/>
                    <a:p>
                      <a:pPr algn="l" fontAlgn="t"/>
                      <a:r>
                        <a:rPr lang="en-GB" sz="1200" b="1" i="0">
                          <a:effectLst/>
                          <a:latin typeface="inherit"/>
                        </a:rPr>
                        <a:t>Lysosomes and peroxisomes: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Absent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09301">
                <a:tc>
                  <a:txBody>
                    <a:bodyPr/>
                    <a:lstStyle/>
                    <a:p>
                      <a:pPr algn="l" fontAlgn="t"/>
                      <a:r>
                        <a:rPr lang="en-GB" sz="1200" b="1" i="0" dirty="0">
                          <a:effectLst/>
                          <a:latin typeface="inherit"/>
                        </a:rPr>
                        <a:t>Microtubules: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dirty="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Absent or rare</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09301">
                <a:tc>
                  <a:txBody>
                    <a:bodyPr/>
                    <a:lstStyle/>
                    <a:p>
                      <a:pPr algn="l" fontAlgn="t"/>
                      <a:r>
                        <a:rPr lang="en-GB" sz="1200" b="1" i="0">
                          <a:effectLst/>
                          <a:latin typeface="inherit"/>
                        </a:rPr>
                        <a:t>Endoplasmic reticulum:</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Absent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09301">
                <a:tc>
                  <a:txBody>
                    <a:bodyPr/>
                    <a:lstStyle/>
                    <a:p>
                      <a:pPr algn="l" fontAlgn="t"/>
                      <a:r>
                        <a:rPr lang="en-GB" sz="1200" b="1" i="0">
                          <a:effectLst/>
                          <a:latin typeface="inherit"/>
                        </a:rPr>
                        <a:t>Mitochondria:</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Absent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09301">
                <a:tc>
                  <a:txBody>
                    <a:bodyPr/>
                    <a:lstStyle/>
                    <a:p>
                      <a:pPr algn="l" fontAlgn="t"/>
                      <a:r>
                        <a:rPr lang="en-GB" sz="1200" b="1" i="0">
                          <a:effectLst/>
                          <a:latin typeface="inherit"/>
                        </a:rPr>
                        <a:t>Cytoskeleton:</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May be absent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1058085">
                <a:tc>
                  <a:txBody>
                    <a:bodyPr/>
                    <a:lstStyle/>
                    <a:p>
                      <a:pPr algn="l" fontAlgn="t"/>
                      <a:r>
                        <a:rPr lang="en-GB" sz="1200" b="1" i="0">
                          <a:effectLst/>
                          <a:latin typeface="inherit"/>
                        </a:rPr>
                        <a:t>DNA wrapping on proteins.: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Eukaryotes wrap their DNA around proteins called histones.</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Multiple proteins act together to fold and condense prokaryotic DNA. Folded DNA is then </a:t>
                      </a:r>
                      <a:r>
                        <a:rPr lang="en-GB" sz="1200" b="0" i="0" u="none" strike="noStrike">
                          <a:solidFill>
                            <a:srgbClr val="009900"/>
                          </a:solidFill>
                          <a:effectLst/>
                          <a:latin typeface="Helvetica Neue"/>
                        </a:rPr>
                        <a:t>organized</a:t>
                      </a:r>
                      <a:r>
                        <a:rPr lang="en-GB" sz="1200" b="0" i="0">
                          <a:effectLst/>
                          <a:latin typeface="inherit"/>
                        </a:rPr>
                        <a:t> into a variety of conformations that are supercoiled and wound around tetramers of the HU protein.</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09301">
                <a:tc>
                  <a:txBody>
                    <a:bodyPr/>
                    <a:lstStyle/>
                    <a:p>
                      <a:pPr algn="l" fontAlgn="t"/>
                      <a:r>
                        <a:rPr lang="en-GB" sz="1200" b="1" i="0">
                          <a:effectLst/>
                          <a:latin typeface="inherit"/>
                        </a:rPr>
                        <a:t>Ribosomes: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larger</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smaller</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09301">
                <a:tc>
                  <a:txBody>
                    <a:bodyPr/>
                    <a:lstStyle/>
                    <a:p>
                      <a:pPr algn="l" fontAlgn="t"/>
                      <a:r>
                        <a:rPr lang="en-GB" sz="1200" b="1" i="0">
                          <a:effectLst/>
                          <a:latin typeface="inherit"/>
                        </a:rPr>
                        <a:t>Golgi apparatus: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Present</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dirty="0">
                          <a:effectLst/>
                          <a:latin typeface="inherit"/>
                        </a:rPr>
                        <a:t>Absent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90857">
                <a:tc>
                  <a:txBody>
                    <a:bodyPr/>
                    <a:lstStyle/>
                    <a:p>
                      <a:pPr algn="l" fontAlgn="t"/>
                      <a:r>
                        <a:rPr lang="en-GB" sz="1200" b="1" i="0">
                          <a:effectLst/>
                          <a:latin typeface="inherit"/>
                        </a:rPr>
                        <a:t>Chloroplasts:</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Present (in plants)</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dirty="0">
                          <a:effectLst/>
                          <a:latin typeface="inherit"/>
                        </a:rPr>
                        <a:t>Absent; chlorophyll scattered in the cytoplasm</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572412">
                <a:tc>
                  <a:txBody>
                    <a:bodyPr/>
                    <a:lstStyle/>
                    <a:p>
                      <a:pPr algn="l" fontAlgn="t"/>
                      <a:r>
                        <a:rPr lang="en-GB" sz="1200" b="1" i="0">
                          <a:effectLst/>
                          <a:latin typeface="inherit"/>
                        </a:rPr>
                        <a:t>Flagella:</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Microscopic in size; membrane bound; usually arranged as nine doublets surrounding two singlets</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dirty="0" err="1">
                          <a:effectLst/>
                          <a:latin typeface="inherit"/>
                        </a:rPr>
                        <a:t>Submicroscopic</a:t>
                      </a:r>
                      <a:r>
                        <a:rPr lang="en-GB" sz="1200" b="0" i="0" dirty="0">
                          <a:effectLst/>
                          <a:latin typeface="inherit"/>
                        </a:rPr>
                        <a:t> in size, composed of only one </a:t>
                      </a:r>
                      <a:r>
                        <a:rPr lang="en-GB" sz="1200" b="0" i="0" dirty="0" err="1">
                          <a:effectLst/>
                          <a:latin typeface="inherit"/>
                        </a:rPr>
                        <a:t>fiber</a:t>
                      </a:r>
                      <a:endParaRPr lang="en-GB" sz="1200" b="0" i="0" dirty="0">
                        <a:effectLst/>
                        <a:latin typeface="inherit"/>
                      </a:endParaRP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30496">
                <a:tc>
                  <a:txBody>
                    <a:bodyPr/>
                    <a:lstStyle/>
                    <a:p>
                      <a:pPr algn="l" fontAlgn="t"/>
                      <a:r>
                        <a:rPr lang="en-GB" sz="1200" b="1" i="0">
                          <a:effectLst/>
                          <a:latin typeface="inherit"/>
                        </a:rPr>
                        <a:t>Permeability of Nuclear Membrane:</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Selective</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not present</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30496">
                <a:tc>
                  <a:txBody>
                    <a:bodyPr/>
                    <a:lstStyle/>
                    <a:p>
                      <a:pPr algn="l" fontAlgn="t"/>
                      <a:r>
                        <a:rPr lang="en-GB" sz="1200" b="1" i="0">
                          <a:effectLst/>
                          <a:latin typeface="inherit"/>
                        </a:rPr>
                        <a:t>Plasma membrane with steriod:</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Yes</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b="0" i="0">
                          <a:effectLst/>
                          <a:latin typeface="inherit"/>
                        </a:rPr>
                        <a:t>Usually no</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90857">
                <a:tc>
                  <a:txBody>
                    <a:bodyPr/>
                    <a:lstStyle/>
                    <a:p>
                      <a:pPr algn="l" fontAlgn="t"/>
                      <a:r>
                        <a:rPr lang="en-GB" sz="1200" b="1" i="0">
                          <a:effectLst/>
                          <a:latin typeface="inherit"/>
                        </a:rPr>
                        <a:t>Cell wall:</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a:effectLst/>
                          <a:latin typeface="inherit"/>
                        </a:rPr>
                        <a:t>Only in plant cells and fungi (chemically simpler)</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GB" sz="1200" b="0" i="0" dirty="0">
                          <a:effectLst/>
                          <a:latin typeface="inherit"/>
                        </a:rPr>
                        <a:t>Usually chemically </a:t>
                      </a:r>
                      <a:r>
                        <a:rPr lang="en-GB" sz="1200" b="0" i="0" dirty="0" err="1">
                          <a:effectLst/>
                          <a:latin typeface="inherit"/>
                        </a:rPr>
                        <a:t>complexed</a:t>
                      </a:r>
                      <a:endParaRPr lang="en-GB" sz="1200" b="0" i="0" dirty="0">
                        <a:effectLst/>
                        <a:latin typeface="inherit"/>
                      </a:endParaRP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09301">
                <a:tc>
                  <a:txBody>
                    <a:bodyPr/>
                    <a:lstStyle/>
                    <a:p>
                      <a:pPr algn="l" fontAlgn="t"/>
                      <a:r>
                        <a:rPr lang="en-GB" sz="1200" b="1" i="0">
                          <a:effectLst/>
                          <a:latin typeface="inherit"/>
                        </a:rPr>
                        <a:t>Cell size:</a:t>
                      </a:r>
                    </a:p>
                  </a:txBody>
                  <a:tcPr marL="14709" marR="14709" marT="14709" marB="13238">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GB" sz="1200" b="0" i="0">
                          <a:effectLst/>
                          <a:latin typeface="inherit"/>
                        </a:rPr>
                        <a:t>10-100um</a:t>
                      </a:r>
                    </a:p>
                  </a:txBody>
                  <a:tcPr marL="14709" marR="14709" marT="14709" marB="1323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GB" sz="1200" b="0" i="0" dirty="0">
                          <a:effectLst/>
                          <a:latin typeface="inherit"/>
                        </a:rPr>
                        <a:t>1-10um</a:t>
                      </a:r>
                    </a:p>
                  </a:txBody>
                  <a:tcPr marL="14709" marR="14709" marT="14709" marB="13238">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90978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1 Rectángulo"/>
          <p:cNvSpPr/>
          <p:nvPr/>
        </p:nvSpPr>
        <p:spPr>
          <a:xfrm>
            <a:off x="1149185" y="135932"/>
            <a:ext cx="6848350"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prokaryotes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1"/>
          <p:cNvSpPr/>
          <p:nvPr/>
        </p:nvSpPr>
        <p:spPr>
          <a:xfrm>
            <a:off x="724507" y="1124744"/>
            <a:ext cx="4567573" cy="4247317"/>
          </a:xfrm>
          <a:prstGeom prst="rect">
            <a:avLst/>
          </a:prstGeom>
        </p:spPr>
        <p:txBody>
          <a:bodyPr wrap="square">
            <a:spAutoFit/>
          </a:bodyPr>
          <a:lstStyle/>
          <a:p>
            <a:r>
              <a:rPr lang="en-GB" dirty="0"/>
              <a:t>Prokaryotic cells divide by binary fission</a:t>
            </a:r>
            <a:r>
              <a:rPr lang="en-GB" dirty="0" smtClean="0"/>
              <a:t>.</a:t>
            </a:r>
          </a:p>
          <a:p>
            <a:endParaRPr lang="en-GB" dirty="0"/>
          </a:p>
          <a:p>
            <a:r>
              <a:rPr lang="en-GB" dirty="0" smtClean="0"/>
              <a:t>The </a:t>
            </a:r>
            <a:r>
              <a:rPr lang="en-GB" dirty="0"/>
              <a:t>process </a:t>
            </a:r>
            <a:r>
              <a:rPr lang="en-GB" dirty="0" smtClean="0"/>
              <a:t>of binary </a:t>
            </a:r>
            <a:r>
              <a:rPr lang="en-GB" dirty="0"/>
              <a:t>fission starts with DNA replication which is </a:t>
            </a:r>
            <a:r>
              <a:rPr lang="en-GB" dirty="0" smtClean="0"/>
              <a:t>followed by </a:t>
            </a:r>
            <a:r>
              <a:rPr lang="en-GB" dirty="0"/>
              <a:t>the </a:t>
            </a:r>
            <a:r>
              <a:rPr lang="en-GB" dirty="0" smtClean="0"/>
              <a:t> separation </a:t>
            </a:r>
            <a:r>
              <a:rPr lang="en-GB" dirty="0"/>
              <a:t>of the two circular strands of DNA </a:t>
            </a:r>
            <a:r>
              <a:rPr lang="en-GB" dirty="0" smtClean="0"/>
              <a:t>to either </a:t>
            </a:r>
            <a:r>
              <a:rPr lang="en-GB" dirty="0"/>
              <a:t>side of the cell. </a:t>
            </a:r>
            <a:endParaRPr lang="en-GB" dirty="0" smtClean="0"/>
          </a:p>
          <a:p>
            <a:endParaRPr lang="en-GB" dirty="0"/>
          </a:p>
          <a:p>
            <a:r>
              <a:rPr lang="en-GB" dirty="0" smtClean="0"/>
              <a:t>Then </a:t>
            </a:r>
            <a:r>
              <a:rPr lang="en-GB" dirty="0"/>
              <a:t>cytokinesis occurs, where </a:t>
            </a:r>
            <a:r>
              <a:rPr lang="en-GB" dirty="0" smtClean="0"/>
              <a:t>the cell </a:t>
            </a:r>
            <a:r>
              <a:rPr lang="en-GB" dirty="0"/>
              <a:t>divides into two. </a:t>
            </a:r>
            <a:endParaRPr lang="en-GB" dirty="0" smtClean="0"/>
          </a:p>
          <a:p>
            <a:endParaRPr lang="en-GB" dirty="0"/>
          </a:p>
          <a:p>
            <a:r>
              <a:rPr lang="en-GB" dirty="0" smtClean="0"/>
              <a:t>Each </a:t>
            </a:r>
            <a:r>
              <a:rPr lang="en-GB" dirty="0"/>
              <a:t>new cell receives about half </a:t>
            </a:r>
            <a:r>
              <a:rPr lang="en-GB" dirty="0" smtClean="0"/>
              <a:t>of the </a:t>
            </a:r>
            <a:r>
              <a:rPr lang="en-GB" dirty="0"/>
              <a:t>cytoplasm. </a:t>
            </a:r>
            <a:endParaRPr lang="en-GB" dirty="0" smtClean="0"/>
          </a:p>
          <a:p>
            <a:endParaRPr lang="en-GB" dirty="0"/>
          </a:p>
          <a:p>
            <a:r>
              <a:rPr lang="en-GB" dirty="0" smtClean="0"/>
              <a:t>Subsequent </a:t>
            </a:r>
            <a:r>
              <a:rPr lang="en-GB" dirty="0"/>
              <a:t>growth will restore each </a:t>
            </a:r>
            <a:r>
              <a:rPr lang="en-GB" dirty="0" smtClean="0"/>
              <a:t>cell to </a:t>
            </a:r>
            <a:r>
              <a:rPr lang="en-GB" dirty="0"/>
              <a:t>full size.</a:t>
            </a:r>
          </a:p>
        </p:txBody>
      </p:sp>
      <p:sp>
        <p:nvSpPr>
          <p:cNvPr id="7" name="TextBox 2"/>
          <p:cNvSpPr txBox="1"/>
          <p:nvPr/>
        </p:nvSpPr>
        <p:spPr>
          <a:xfrm>
            <a:off x="3533218" y="6021288"/>
            <a:ext cx="2087431" cy="369332"/>
          </a:xfrm>
          <a:prstGeom prst="rect">
            <a:avLst/>
          </a:prstGeom>
          <a:noFill/>
        </p:spPr>
        <p:txBody>
          <a:bodyPr wrap="none" rtlCol="0">
            <a:spAutoFit/>
          </a:bodyPr>
          <a:lstStyle/>
          <a:p>
            <a:r>
              <a:rPr lang="en-GB" dirty="0" smtClean="0">
                <a:hlinkClick r:id="rId2"/>
              </a:rPr>
              <a:t>Link to animation</a:t>
            </a:r>
            <a:endParaRPr lang="en-GB" dirty="0"/>
          </a:p>
        </p:txBody>
      </p:sp>
      <p:pic>
        <p:nvPicPr>
          <p:cNvPr id="8" name="Picture 2" descr="http://classes.midlandstech.com/carterp/Courses/bio225/chap06/06-11_BinaryFiss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07" y="914706"/>
            <a:ext cx="76200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9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16133</TotalTime>
  <Words>1312</Words>
  <Application>Microsoft Office PowerPoint</Application>
  <PresentationFormat>Presentación en pantalla (4:3)</PresentationFormat>
  <Paragraphs>199</Paragraphs>
  <Slides>25</Slides>
  <Notes>0</Notes>
  <HiddenSlides>0</HiddenSlides>
  <MMClips>4</MMClips>
  <ScaleCrop>false</ScaleCrop>
  <HeadingPairs>
    <vt:vector size="4" baseType="variant">
      <vt:variant>
        <vt:lpstr>Tema</vt:lpstr>
      </vt:variant>
      <vt:variant>
        <vt:i4>2</vt:i4>
      </vt:variant>
      <vt:variant>
        <vt:lpstr>Títulos de diapositiva</vt:lpstr>
      </vt:variant>
      <vt:variant>
        <vt:i4>25</vt:i4>
      </vt:variant>
    </vt:vector>
  </HeadingPairs>
  <TitlesOfParts>
    <vt:vector size="27" baseType="lpstr">
      <vt:lpstr>Template MP</vt:lpstr>
      <vt:lpstr>1_Template MP</vt:lpstr>
      <vt:lpstr>Topic 1 Cells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1 Cells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139</cp:revision>
  <dcterms:created xsi:type="dcterms:W3CDTF">2013-08-21T17:54:09Z</dcterms:created>
  <dcterms:modified xsi:type="dcterms:W3CDTF">2015-09-25T14:26:52Z</dcterms:modified>
</cp:coreProperties>
</file>