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 id="2147484010" r:id="rId2"/>
    <p:sldMasterId id="2147484022" r:id="rId3"/>
  </p:sldMasterIdLst>
  <p:notesMasterIdLst>
    <p:notesMasterId r:id="rId25"/>
  </p:notesMasterIdLst>
  <p:sldIdLst>
    <p:sldId id="256" r:id="rId4"/>
    <p:sldId id="333" r:id="rId5"/>
    <p:sldId id="336" r:id="rId6"/>
    <p:sldId id="257" r:id="rId7"/>
    <p:sldId id="284" r:id="rId8"/>
    <p:sldId id="334" r:id="rId9"/>
    <p:sldId id="356" r:id="rId10"/>
    <p:sldId id="335" r:id="rId11"/>
    <p:sldId id="357" r:id="rId12"/>
    <p:sldId id="358" r:id="rId13"/>
    <p:sldId id="337" r:id="rId14"/>
    <p:sldId id="359" r:id="rId15"/>
    <p:sldId id="360" r:id="rId16"/>
    <p:sldId id="361" r:id="rId17"/>
    <p:sldId id="362" r:id="rId18"/>
    <p:sldId id="363" r:id="rId19"/>
    <p:sldId id="364" r:id="rId20"/>
    <p:sldId id="365" r:id="rId21"/>
    <p:sldId id="338" r:id="rId22"/>
    <p:sldId id="367" r:id="rId23"/>
    <p:sldId id="366"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6" autoAdjust="0"/>
    <p:restoredTop sz="94671" autoAdjust="0"/>
  </p:normalViewPr>
  <p:slideViewPr>
    <p:cSldViewPr>
      <p:cViewPr varScale="1">
        <p:scale>
          <a:sx n="70" d="100"/>
          <a:sy n="70" d="100"/>
        </p:scale>
        <p:origin x="-137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AE660781-6BCE-4013-9798-77D85A2438DB}">
      <dgm:prSet/>
      <dgm:spPr/>
      <dgm:t>
        <a:bodyPr/>
        <a:lstStyle/>
        <a:p>
          <a:r>
            <a:rPr lang="en-US" smtClean="0"/>
            <a:t>Cells </a:t>
          </a:r>
          <a:r>
            <a:rPr lang="en-US" dirty="0"/>
            <a:t>can only be formed by division of pre-existing cells.</a:t>
          </a:r>
          <a:endParaRPr lang="en-GB" dirty="0"/>
        </a:p>
      </dgm:t>
    </dgm:pt>
    <dgm:pt modelId="{AAB4159D-32E7-41DB-8487-42A51D80540E}" type="parTrans" cxnId="{8DE92F5E-558A-4FCD-A1D3-46BED754DD6F}">
      <dgm:prSet/>
      <dgm:spPr/>
      <dgm:t>
        <a:bodyPr/>
        <a:lstStyle/>
        <a:p>
          <a:endParaRPr lang="en-GB"/>
        </a:p>
      </dgm:t>
    </dgm:pt>
    <dgm:pt modelId="{11255901-819F-4070-A5F1-6613533CF363}" type="sibTrans" cxnId="{8DE92F5E-558A-4FCD-A1D3-46BED754DD6F}">
      <dgm:prSet/>
      <dgm:spPr/>
      <dgm:t>
        <a:bodyPr/>
        <a:lstStyle/>
        <a:p>
          <a:endParaRPr lang="en-GB"/>
        </a:p>
      </dgm:t>
    </dgm:pt>
    <dgm:pt modelId="{DA26CF17-AB66-43D6-B70A-BD0D0DD19C4C}">
      <dgm:prSet/>
      <dgm:spPr/>
      <dgm:t>
        <a:bodyPr/>
        <a:lstStyle/>
        <a:p>
          <a:r>
            <a:rPr lang="en-US" dirty="0" smtClean="0"/>
            <a:t>The </a:t>
          </a:r>
          <a:r>
            <a:rPr lang="en-US" dirty="0"/>
            <a:t>first cells must have arisen from non-living material.</a:t>
          </a:r>
          <a:endParaRPr lang="en-GB" dirty="0"/>
        </a:p>
      </dgm:t>
    </dgm:pt>
    <dgm:pt modelId="{4036DECD-9920-4121-B1EE-EBACC9CAA815}" type="parTrans" cxnId="{E7CE65B0-434F-4E1F-A477-609D2F3ED836}">
      <dgm:prSet/>
      <dgm:spPr/>
      <dgm:t>
        <a:bodyPr/>
        <a:lstStyle/>
        <a:p>
          <a:endParaRPr lang="en-GB"/>
        </a:p>
      </dgm:t>
    </dgm:pt>
    <dgm:pt modelId="{D82A9341-DFBC-426E-A002-A65A710D9293}" type="sibTrans" cxnId="{E7CE65B0-434F-4E1F-A477-609D2F3ED836}">
      <dgm:prSet/>
      <dgm:spPr/>
      <dgm:t>
        <a:bodyPr/>
        <a:lstStyle/>
        <a:p>
          <a:endParaRPr lang="en-GB"/>
        </a:p>
      </dgm:t>
    </dgm:pt>
    <dgm:pt modelId="{EACAA841-42D6-49D7-8462-D3BF541E2AAF}">
      <dgm:prSet/>
      <dgm:spPr/>
      <dgm:t>
        <a:bodyPr/>
        <a:lstStyle/>
        <a:p>
          <a:r>
            <a:rPr lang="en-US" dirty="0" smtClean="0"/>
            <a:t>The </a:t>
          </a:r>
          <a:r>
            <a:rPr lang="en-US" dirty="0"/>
            <a:t>origin of eukaryotic cells can be explained by the endosymbiotic theory</a:t>
          </a:r>
          <a:endParaRPr lang="en-GB" dirty="0"/>
        </a:p>
      </dgm:t>
    </dgm:pt>
    <dgm:pt modelId="{42076BBE-3172-4639-A45C-336A40660DCC}" type="parTrans" cxnId="{51CCFB2A-3A88-4E01-BDFB-FAD065200072}">
      <dgm:prSet/>
      <dgm:spPr/>
      <dgm:t>
        <a:bodyPr/>
        <a:lstStyle/>
        <a:p>
          <a:endParaRPr lang="en-GB"/>
        </a:p>
      </dgm:t>
    </dgm:pt>
    <dgm:pt modelId="{C8C16ACC-560F-4152-AE72-5E8F03CBA0D5}" type="sibTrans" cxnId="{51CCFB2A-3A88-4E01-BDFB-FAD065200072}">
      <dgm:prSet/>
      <dgm:spPr/>
      <dgm:t>
        <a:bodyPr/>
        <a:lstStyle/>
        <a:p>
          <a:endParaRPr lang="en-GB"/>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9054F457-EAFB-4197-8C8F-6F1D4EBB42F2}" type="pres">
      <dgm:prSet presAssocID="{AE660781-6BCE-4013-9798-77D85A2438DB}" presName="parentText" presStyleLbl="node1" presStyleIdx="0" presStyleCnt="3">
        <dgm:presLayoutVars>
          <dgm:chMax val="0"/>
          <dgm:bulletEnabled val="1"/>
        </dgm:presLayoutVars>
      </dgm:prSet>
      <dgm:spPr/>
      <dgm:t>
        <a:bodyPr/>
        <a:lstStyle/>
        <a:p>
          <a:endParaRPr lang="en-GB"/>
        </a:p>
      </dgm:t>
    </dgm:pt>
    <dgm:pt modelId="{626CF4D6-0F55-4A58-AEA8-8F705FCBAEF5}" type="pres">
      <dgm:prSet presAssocID="{11255901-819F-4070-A5F1-6613533CF363}" presName="spacer" presStyleCnt="0"/>
      <dgm:spPr/>
    </dgm:pt>
    <dgm:pt modelId="{FD2CC0F1-2A37-4F89-BE33-2EB785295AE4}" type="pres">
      <dgm:prSet presAssocID="{DA26CF17-AB66-43D6-B70A-BD0D0DD19C4C}" presName="parentText" presStyleLbl="node1" presStyleIdx="1" presStyleCnt="3">
        <dgm:presLayoutVars>
          <dgm:chMax val="0"/>
          <dgm:bulletEnabled val="1"/>
        </dgm:presLayoutVars>
      </dgm:prSet>
      <dgm:spPr/>
      <dgm:t>
        <a:bodyPr/>
        <a:lstStyle/>
        <a:p>
          <a:endParaRPr lang="en-GB"/>
        </a:p>
      </dgm:t>
    </dgm:pt>
    <dgm:pt modelId="{04AE462C-E9FD-45E9-BAC0-7C4948026FCB}" type="pres">
      <dgm:prSet presAssocID="{D82A9341-DFBC-426E-A002-A65A710D9293}" presName="spacer" presStyleCnt="0"/>
      <dgm:spPr/>
    </dgm:pt>
    <dgm:pt modelId="{2EA888A5-1BE3-42AE-A70A-7F87613320A4}" type="pres">
      <dgm:prSet presAssocID="{EACAA841-42D6-49D7-8462-D3BF541E2AAF}" presName="parentText" presStyleLbl="node1" presStyleIdx="2" presStyleCnt="3">
        <dgm:presLayoutVars>
          <dgm:chMax val="0"/>
          <dgm:bulletEnabled val="1"/>
        </dgm:presLayoutVars>
      </dgm:prSet>
      <dgm:spPr/>
      <dgm:t>
        <a:bodyPr/>
        <a:lstStyle/>
        <a:p>
          <a:endParaRPr lang="en-GB"/>
        </a:p>
      </dgm:t>
    </dgm:pt>
  </dgm:ptLst>
  <dgm:cxnLst>
    <dgm:cxn modelId="{67ADB146-713A-44B5-A33F-C89D3FD7D196}" type="presOf" srcId="{DA26CF17-AB66-43D6-B70A-BD0D0DD19C4C}" destId="{FD2CC0F1-2A37-4F89-BE33-2EB785295AE4}" srcOrd="0" destOrd="0" presId="urn:microsoft.com/office/officeart/2005/8/layout/vList2"/>
    <dgm:cxn modelId="{350442DB-0996-43B8-A455-814B67904F54}" type="presOf" srcId="{FBAE8630-DC10-4B52-AFE9-52D0B66F20CA}" destId="{F9EB2F10-2B83-439B-8299-10923EE9C12E}" srcOrd="0" destOrd="0" presId="urn:microsoft.com/office/officeart/2005/8/layout/vList2"/>
    <dgm:cxn modelId="{8DE92F5E-558A-4FCD-A1D3-46BED754DD6F}" srcId="{FBAE8630-DC10-4B52-AFE9-52D0B66F20CA}" destId="{AE660781-6BCE-4013-9798-77D85A2438DB}" srcOrd="0" destOrd="0" parTransId="{AAB4159D-32E7-41DB-8487-42A51D80540E}" sibTransId="{11255901-819F-4070-A5F1-6613533CF363}"/>
    <dgm:cxn modelId="{0E140956-44A5-4072-9132-C91252C19C61}" type="presOf" srcId="{AE660781-6BCE-4013-9798-77D85A2438DB}" destId="{9054F457-EAFB-4197-8C8F-6F1D4EBB42F2}" srcOrd="0" destOrd="0" presId="urn:microsoft.com/office/officeart/2005/8/layout/vList2"/>
    <dgm:cxn modelId="{E7CE65B0-434F-4E1F-A477-609D2F3ED836}" srcId="{FBAE8630-DC10-4B52-AFE9-52D0B66F20CA}" destId="{DA26CF17-AB66-43D6-B70A-BD0D0DD19C4C}" srcOrd="1" destOrd="0" parTransId="{4036DECD-9920-4121-B1EE-EBACC9CAA815}" sibTransId="{D82A9341-DFBC-426E-A002-A65A710D9293}"/>
    <dgm:cxn modelId="{6719E7AA-970F-4EDF-89AF-2F89588433EE}" type="presOf" srcId="{EACAA841-42D6-49D7-8462-D3BF541E2AAF}" destId="{2EA888A5-1BE3-42AE-A70A-7F87613320A4}" srcOrd="0" destOrd="0" presId="urn:microsoft.com/office/officeart/2005/8/layout/vList2"/>
    <dgm:cxn modelId="{51CCFB2A-3A88-4E01-BDFB-FAD065200072}" srcId="{FBAE8630-DC10-4B52-AFE9-52D0B66F20CA}" destId="{EACAA841-42D6-49D7-8462-D3BF541E2AAF}" srcOrd="2" destOrd="0" parTransId="{42076BBE-3172-4639-A45C-336A40660DCC}" sibTransId="{C8C16ACC-560F-4152-AE72-5E8F03CBA0D5}"/>
    <dgm:cxn modelId="{28E17831-E0B9-4533-9834-5AE7D9A5A96D}" type="presParOf" srcId="{F9EB2F10-2B83-439B-8299-10923EE9C12E}" destId="{9054F457-EAFB-4197-8C8F-6F1D4EBB42F2}" srcOrd="0" destOrd="0" presId="urn:microsoft.com/office/officeart/2005/8/layout/vList2"/>
    <dgm:cxn modelId="{6F3394F5-7A9F-43E5-8BA6-6878DB66902D}" type="presParOf" srcId="{F9EB2F10-2B83-439B-8299-10923EE9C12E}" destId="{626CF4D6-0F55-4A58-AEA8-8F705FCBAEF5}" srcOrd="1" destOrd="0" presId="urn:microsoft.com/office/officeart/2005/8/layout/vList2"/>
    <dgm:cxn modelId="{5AB30CDC-8E3F-49C3-8A63-5C4E9FEE56BC}" type="presParOf" srcId="{F9EB2F10-2B83-439B-8299-10923EE9C12E}" destId="{FD2CC0F1-2A37-4F89-BE33-2EB785295AE4}" srcOrd="2" destOrd="0" presId="urn:microsoft.com/office/officeart/2005/8/layout/vList2"/>
    <dgm:cxn modelId="{9C8D3C5A-5E5F-4919-9A9E-2D68A0DA79BC}" type="presParOf" srcId="{F9EB2F10-2B83-439B-8299-10923EE9C12E}" destId="{04AE462C-E9FD-45E9-BAC0-7C4948026FCB}" srcOrd="3" destOrd="0" presId="urn:microsoft.com/office/officeart/2005/8/layout/vList2"/>
    <dgm:cxn modelId="{759876A2-CE53-498E-9514-A396343BAF9E}" type="presParOf" srcId="{F9EB2F10-2B83-439B-8299-10923EE9C12E}" destId="{2EA888A5-1BE3-42AE-A70A-7F87613320A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ABFFB5-CC6A-4F3F-B501-DA3644A3949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6CE673B0-361B-4403-9B5E-E95603E8F666}">
      <dgm:prSet/>
      <dgm:spPr/>
      <dgm:t>
        <a:bodyPr/>
        <a:lstStyle/>
        <a:p>
          <a:r>
            <a:rPr lang="en-US" dirty="0" smtClean="0"/>
            <a:t>Testing the general principles that underlie the natural world—the principle that cells only come from pre-existing cells needs to be verified. (1.9)</a:t>
          </a:r>
          <a:endParaRPr lang="en-GB" dirty="0"/>
        </a:p>
      </dgm:t>
    </dgm:pt>
    <dgm:pt modelId="{9F448F40-D4BC-400B-B160-DE06D75AF5B7}" type="parTrans" cxnId="{5B4F5E50-C321-474B-8B12-591ABEF80FF8}">
      <dgm:prSet/>
      <dgm:spPr/>
      <dgm:t>
        <a:bodyPr/>
        <a:lstStyle/>
        <a:p>
          <a:endParaRPr lang="en-GB"/>
        </a:p>
      </dgm:t>
    </dgm:pt>
    <dgm:pt modelId="{63E2B63F-8154-49ED-BB51-3141AF16D4FA}" type="sibTrans" cxnId="{5B4F5E50-C321-474B-8B12-591ABEF80FF8}">
      <dgm:prSet/>
      <dgm:spPr/>
      <dgm:t>
        <a:bodyPr/>
        <a:lstStyle/>
        <a:p>
          <a:endParaRPr lang="en-GB"/>
        </a:p>
      </dgm:t>
    </dgm:pt>
    <dgm:pt modelId="{F0689D10-A944-4645-9C78-13600155B516}" type="pres">
      <dgm:prSet presAssocID="{FEABFFB5-CC6A-4F3F-B501-DA3644A3949D}" presName="linear" presStyleCnt="0">
        <dgm:presLayoutVars>
          <dgm:animLvl val="lvl"/>
          <dgm:resizeHandles val="exact"/>
        </dgm:presLayoutVars>
      </dgm:prSet>
      <dgm:spPr/>
      <dgm:t>
        <a:bodyPr/>
        <a:lstStyle/>
        <a:p>
          <a:endParaRPr lang="es-ES"/>
        </a:p>
      </dgm:t>
    </dgm:pt>
    <dgm:pt modelId="{DB22A7CC-FE14-4C00-9C45-702241204BEC}" type="pres">
      <dgm:prSet presAssocID="{6CE673B0-361B-4403-9B5E-E95603E8F666}" presName="parentText" presStyleLbl="node1" presStyleIdx="0" presStyleCnt="1">
        <dgm:presLayoutVars>
          <dgm:chMax val="0"/>
          <dgm:bulletEnabled val="1"/>
        </dgm:presLayoutVars>
      </dgm:prSet>
      <dgm:spPr/>
      <dgm:t>
        <a:bodyPr/>
        <a:lstStyle/>
        <a:p>
          <a:endParaRPr lang="en-GB"/>
        </a:p>
      </dgm:t>
    </dgm:pt>
  </dgm:ptLst>
  <dgm:cxnLst>
    <dgm:cxn modelId="{B7639C53-A4EF-4020-92A7-46340A6B67E4}" type="presOf" srcId="{FEABFFB5-CC6A-4F3F-B501-DA3644A3949D}" destId="{F0689D10-A944-4645-9C78-13600155B516}" srcOrd="0" destOrd="0" presId="urn:microsoft.com/office/officeart/2005/8/layout/vList2"/>
    <dgm:cxn modelId="{33199EFB-DE85-4231-BE41-FCDF4F72C048}" type="presOf" srcId="{6CE673B0-361B-4403-9B5E-E95603E8F666}" destId="{DB22A7CC-FE14-4C00-9C45-702241204BEC}" srcOrd="0" destOrd="0" presId="urn:microsoft.com/office/officeart/2005/8/layout/vList2"/>
    <dgm:cxn modelId="{5B4F5E50-C321-474B-8B12-591ABEF80FF8}" srcId="{FEABFFB5-CC6A-4F3F-B501-DA3644A3949D}" destId="{6CE673B0-361B-4403-9B5E-E95603E8F666}" srcOrd="0" destOrd="0" parTransId="{9F448F40-D4BC-400B-B160-DE06D75AF5B7}" sibTransId="{63E2B63F-8154-49ED-BB51-3141AF16D4FA}"/>
    <dgm:cxn modelId="{AE7EC4D2-2726-4FAE-A1BE-D3BE1F4B4382}" type="presParOf" srcId="{F0689D10-A944-4645-9C78-13600155B516}" destId="{DB22A7CC-FE14-4C00-9C45-702241204BE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EC039CBB-DE00-4A65-856F-1C33654947FC}">
      <dgm:prSet/>
      <dgm:spPr/>
      <dgm:t>
        <a:bodyPr/>
        <a:lstStyle/>
        <a:p>
          <a:r>
            <a:rPr lang="en-US" dirty="0" smtClean="0"/>
            <a:t>Application: Evidence from Pasteur’s experiments that spontaneous generation of cells and organisms does not now occur on Earth.</a:t>
          </a:r>
          <a:endParaRPr lang="en-GB" dirty="0"/>
        </a:p>
      </dgm:t>
    </dgm:pt>
    <dgm:pt modelId="{B06744B6-1E78-4758-AD2D-B7CE5214DFEA}" type="parTrans" cxnId="{7C762E98-EB30-41BD-8B5F-AA6F02B8CD56}">
      <dgm:prSet/>
      <dgm:spPr/>
      <dgm:t>
        <a:bodyPr/>
        <a:lstStyle/>
        <a:p>
          <a:endParaRPr lang="en-GB"/>
        </a:p>
      </dgm:t>
    </dgm:pt>
    <dgm:pt modelId="{29E0A20F-E849-43B2-A83D-6FB517E3D3CA}" type="sibTrans" cxnId="{7C762E98-EB30-41BD-8B5F-AA6F02B8CD56}">
      <dgm:prSet/>
      <dgm:spPr/>
      <dgm:t>
        <a:bodyPr/>
        <a:lstStyle/>
        <a:p>
          <a:endParaRPr lang="en-GB"/>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3FE89E08-BC60-4CD5-B85C-91CE0FCE53EB}" type="pres">
      <dgm:prSet presAssocID="{EC039CBB-DE00-4A65-856F-1C33654947FC}" presName="parentText" presStyleLbl="node1" presStyleIdx="0" presStyleCnt="1" custLinFactNeighborX="-5651" custLinFactNeighborY="-395">
        <dgm:presLayoutVars>
          <dgm:chMax val="0"/>
          <dgm:bulletEnabled val="1"/>
        </dgm:presLayoutVars>
      </dgm:prSet>
      <dgm:spPr/>
      <dgm:t>
        <a:bodyPr/>
        <a:lstStyle/>
        <a:p>
          <a:endParaRPr lang="en-GB"/>
        </a:p>
      </dgm:t>
    </dgm:pt>
  </dgm:ptLst>
  <dgm:cxnLst>
    <dgm:cxn modelId="{720BD40B-F660-46C8-B916-6EDAE0B5959E}" type="presOf" srcId="{FBAE8630-DC10-4B52-AFE9-52D0B66F20CA}" destId="{F9EB2F10-2B83-439B-8299-10923EE9C12E}" srcOrd="0" destOrd="0" presId="urn:microsoft.com/office/officeart/2005/8/layout/vList2"/>
    <dgm:cxn modelId="{98F19957-D4E6-4FA0-9FF8-D32151217D21}" type="presOf" srcId="{EC039CBB-DE00-4A65-856F-1C33654947FC}" destId="{3FE89E08-BC60-4CD5-B85C-91CE0FCE53EB}" srcOrd="0" destOrd="0" presId="urn:microsoft.com/office/officeart/2005/8/layout/vList2"/>
    <dgm:cxn modelId="{7C762E98-EB30-41BD-8B5F-AA6F02B8CD56}" srcId="{FBAE8630-DC10-4B52-AFE9-52D0B66F20CA}" destId="{EC039CBB-DE00-4A65-856F-1C33654947FC}" srcOrd="0" destOrd="0" parTransId="{B06744B6-1E78-4758-AD2D-B7CE5214DFEA}" sibTransId="{29E0A20F-E849-43B2-A83D-6FB517E3D3CA}"/>
    <dgm:cxn modelId="{C821C23E-3381-4AE5-AA94-3CFBE1492F09}" type="presParOf" srcId="{F9EB2F10-2B83-439B-8299-10923EE9C12E}" destId="{3FE89E08-BC60-4CD5-B85C-91CE0FCE53E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199ABC-2B52-4EE2-91EE-5768BDAAE9F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9894D33F-DB2E-4419-9D5C-11A2C56919F1}">
      <dgm:prSet phldrT="[Texto]"/>
      <dgm:spPr/>
      <dgm:t>
        <a:bodyPr/>
        <a:lstStyle/>
        <a:p>
          <a:r>
            <a:rPr lang="en-US" dirty="0" smtClean="0"/>
            <a:t>Biology is the study of life, yet life is an emergent property. Under what circumstances is a systems approach productive in biology and under what circumstances is a reductionist approach more appropriate? </a:t>
          </a:r>
          <a:r>
            <a:rPr lang="en-US" b="1" dirty="0" smtClean="0"/>
            <a:t>How do scientists decide between competing approaches?</a:t>
          </a:r>
          <a:endParaRPr lang="en-GB" b="1" dirty="0"/>
        </a:p>
      </dgm:t>
    </dgm:pt>
    <dgm:pt modelId="{0F5448C9-0552-4810-ABD8-51C7555B8F5F}" type="parTrans" cxnId="{DCE3F067-98BE-438F-9ED8-641E71E735E2}">
      <dgm:prSet/>
      <dgm:spPr/>
      <dgm:t>
        <a:bodyPr/>
        <a:lstStyle/>
        <a:p>
          <a:endParaRPr lang="en-GB"/>
        </a:p>
      </dgm:t>
    </dgm:pt>
    <dgm:pt modelId="{52652FC3-6523-449E-B207-28E69B7FCAB7}" type="sibTrans" cxnId="{DCE3F067-98BE-438F-9ED8-641E71E735E2}">
      <dgm:prSet/>
      <dgm:spPr/>
      <dgm:t>
        <a:bodyPr/>
        <a:lstStyle/>
        <a:p>
          <a:endParaRPr lang="en-GB"/>
        </a:p>
      </dgm:t>
    </dgm:pt>
    <dgm:pt modelId="{DBD93534-37E2-4FEB-B4FF-70A6DF8FFBF4}" type="pres">
      <dgm:prSet presAssocID="{27199ABC-2B52-4EE2-91EE-5768BDAAE9F2}" presName="linear" presStyleCnt="0">
        <dgm:presLayoutVars>
          <dgm:animLvl val="lvl"/>
          <dgm:resizeHandles val="exact"/>
        </dgm:presLayoutVars>
      </dgm:prSet>
      <dgm:spPr/>
      <dgm:t>
        <a:bodyPr/>
        <a:lstStyle/>
        <a:p>
          <a:endParaRPr lang="en-GB"/>
        </a:p>
      </dgm:t>
    </dgm:pt>
    <dgm:pt modelId="{5452018A-424A-4A43-BEAE-C6715D57FA04}" type="pres">
      <dgm:prSet presAssocID="{9894D33F-DB2E-4419-9D5C-11A2C56919F1}" presName="parentText" presStyleLbl="node1" presStyleIdx="0" presStyleCnt="1" custScaleY="46789">
        <dgm:presLayoutVars>
          <dgm:chMax val="0"/>
          <dgm:bulletEnabled val="1"/>
        </dgm:presLayoutVars>
      </dgm:prSet>
      <dgm:spPr/>
      <dgm:t>
        <a:bodyPr/>
        <a:lstStyle/>
        <a:p>
          <a:endParaRPr lang="en-GB"/>
        </a:p>
      </dgm:t>
    </dgm:pt>
  </dgm:ptLst>
  <dgm:cxnLst>
    <dgm:cxn modelId="{DCE3F067-98BE-438F-9ED8-641E71E735E2}" srcId="{27199ABC-2B52-4EE2-91EE-5768BDAAE9F2}" destId="{9894D33F-DB2E-4419-9D5C-11A2C56919F1}" srcOrd="0" destOrd="0" parTransId="{0F5448C9-0552-4810-ABD8-51C7555B8F5F}" sibTransId="{52652FC3-6523-449E-B207-28E69B7FCAB7}"/>
    <dgm:cxn modelId="{242EAB56-AB19-489D-A21A-8F8068B64B77}" type="presOf" srcId="{27199ABC-2B52-4EE2-91EE-5768BDAAE9F2}" destId="{DBD93534-37E2-4FEB-B4FF-70A6DF8FFBF4}" srcOrd="0" destOrd="0" presId="urn:microsoft.com/office/officeart/2005/8/layout/vList2"/>
    <dgm:cxn modelId="{3C534029-3EBC-4D33-BDC3-CAB90180A905}" type="presOf" srcId="{9894D33F-DB2E-4419-9D5C-11A2C56919F1}" destId="{5452018A-424A-4A43-BEAE-C6715D57FA04}" srcOrd="0" destOrd="0" presId="urn:microsoft.com/office/officeart/2005/8/layout/vList2"/>
    <dgm:cxn modelId="{7B9A5D9C-1AA1-474E-A5E4-B3BD0A83C9EF}" type="presParOf" srcId="{DBD93534-37E2-4FEB-B4FF-70A6DF8FFBF4}" destId="{5452018A-424A-4A43-BEAE-C6715D57FA0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DBD11B-D602-4F23-A6CA-7FDE7543F4D3}"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GB"/>
        </a:p>
      </dgm:t>
    </dgm:pt>
    <dgm:pt modelId="{B65A7319-4D18-472B-8E2A-D63D85A7F0DF}">
      <dgm:prSet custT="1"/>
      <dgm:spPr/>
      <dgm:t>
        <a:bodyPr/>
        <a:lstStyle/>
        <a:p>
          <a:pPr algn="ctr" rtl="0"/>
          <a:r>
            <a:rPr lang="en-GB" sz="1800" smtClean="0"/>
            <a:t>ToK</a:t>
          </a:r>
          <a:endParaRPr lang="en-US" sz="1800"/>
        </a:p>
      </dgm:t>
    </dgm:pt>
    <dgm:pt modelId="{BCE43199-FC92-4611-9548-F5026651E5DB}" type="parTrans" cxnId="{5215CB64-33BA-4DAF-83F0-F8FCB390B1EB}">
      <dgm:prSet/>
      <dgm:spPr/>
      <dgm:t>
        <a:bodyPr/>
        <a:lstStyle/>
        <a:p>
          <a:endParaRPr lang="en-GB"/>
        </a:p>
      </dgm:t>
    </dgm:pt>
    <dgm:pt modelId="{3ECA8E61-090F-485C-BCD7-1E8F7F8A5ECD}" type="sibTrans" cxnId="{5215CB64-33BA-4DAF-83F0-F8FCB390B1EB}">
      <dgm:prSet/>
      <dgm:spPr/>
      <dgm:t>
        <a:bodyPr/>
        <a:lstStyle/>
        <a:p>
          <a:endParaRPr lang="en-GB"/>
        </a:p>
      </dgm:t>
    </dgm:pt>
    <dgm:pt modelId="{A621A1C0-E043-4D2D-9C4A-3F1FDAD48084}" type="pres">
      <dgm:prSet presAssocID="{AEDBD11B-D602-4F23-A6CA-7FDE7543F4D3}" presName="linear" presStyleCnt="0">
        <dgm:presLayoutVars>
          <dgm:animLvl val="lvl"/>
          <dgm:resizeHandles val="exact"/>
        </dgm:presLayoutVars>
      </dgm:prSet>
      <dgm:spPr/>
      <dgm:t>
        <a:bodyPr/>
        <a:lstStyle/>
        <a:p>
          <a:endParaRPr lang="en-GB"/>
        </a:p>
      </dgm:t>
    </dgm:pt>
    <dgm:pt modelId="{369F3429-ADF1-4628-8E3A-88A833E50946}" type="pres">
      <dgm:prSet presAssocID="{B65A7319-4D18-472B-8E2A-D63D85A7F0DF}" presName="parentText" presStyleLbl="node1" presStyleIdx="0" presStyleCnt="1">
        <dgm:presLayoutVars>
          <dgm:chMax val="0"/>
          <dgm:bulletEnabled val="1"/>
        </dgm:presLayoutVars>
      </dgm:prSet>
      <dgm:spPr/>
      <dgm:t>
        <a:bodyPr/>
        <a:lstStyle/>
        <a:p>
          <a:endParaRPr lang="en-GB"/>
        </a:p>
      </dgm:t>
    </dgm:pt>
  </dgm:ptLst>
  <dgm:cxnLst>
    <dgm:cxn modelId="{5215CB64-33BA-4DAF-83F0-F8FCB390B1EB}" srcId="{AEDBD11B-D602-4F23-A6CA-7FDE7543F4D3}" destId="{B65A7319-4D18-472B-8E2A-D63D85A7F0DF}" srcOrd="0" destOrd="0" parTransId="{BCE43199-FC92-4611-9548-F5026651E5DB}" sibTransId="{3ECA8E61-090F-485C-BCD7-1E8F7F8A5ECD}"/>
    <dgm:cxn modelId="{D70D7C37-450D-4477-9715-1EBB0097CFDA}" type="presOf" srcId="{AEDBD11B-D602-4F23-A6CA-7FDE7543F4D3}" destId="{A621A1C0-E043-4D2D-9C4A-3F1FDAD48084}" srcOrd="0" destOrd="0" presId="urn:microsoft.com/office/officeart/2005/8/layout/vList2"/>
    <dgm:cxn modelId="{01D77D44-57BD-4D32-BE2E-5356DACE6BD2}" type="presOf" srcId="{B65A7319-4D18-472B-8E2A-D63D85A7F0DF}" destId="{369F3429-ADF1-4628-8E3A-88A833E50946}" srcOrd="0" destOrd="0" presId="urn:microsoft.com/office/officeart/2005/8/layout/vList2"/>
    <dgm:cxn modelId="{3F4DACC2-E668-4425-8D54-79D7F604CFCF}" type="presParOf" srcId="{A621A1C0-E043-4D2D-9C4A-3F1FDAD48084}" destId="{369F3429-ADF1-4628-8E3A-88A833E50946}"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4F457-EAFB-4197-8C8F-6F1D4EBB42F2}">
      <dsp:nvSpPr>
        <dsp:cNvPr id="0" name=""/>
        <dsp:cNvSpPr/>
      </dsp:nvSpPr>
      <dsp:spPr>
        <a:xfrm>
          <a:off x="0" y="14623"/>
          <a:ext cx="8208912" cy="127296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smtClean="0"/>
            <a:t>Cells </a:t>
          </a:r>
          <a:r>
            <a:rPr lang="en-US" sz="3200" kern="1200" dirty="0"/>
            <a:t>can only be formed by division of pre-existing cells.</a:t>
          </a:r>
          <a:endParaRPr lang="en-GB" sz="3200" kern="1200" dirty="0"/>
        </a:p>
      </dsp:txBody>
      <dsp:txXfrm>
        <a:off x="62141" y="76764"/>
        <a:ext cx="8084630" cy="1148678"/>
      </dsp:txXfrm>
    </dsp:sp>
    <dsp:sp modelId="{FD2CC0F1-2A37-4F89-BE33-2EB785295AE4}">
      <dsp:nvSpPr>
        <dsp:cNvPr id="0" name=""/>
        <dsp:cNvSpPr/>
      </dsp:nvSpPr>
      <dsp:spPr>
        <a:xfrm>
          <a:off x="0" y="1379744"/>
          <a:ext cx="8208912" cy="127296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The </a:t>
          </a:r>
          <a:r>
            <a:rPr lang="en-US" sz="3200" kern="1200" dirty="0"/>
            <a:t>first cells must have arisen from non-living material.</a:t>
          </a:r>
          <a:endParaRPr lang="en-GB" sz="3200" kern="1200" dirty="0"/>
        </a:p>
      </dsp:txBody>
      <dsp:txXfrm>
        <a:off x="62141" y="1441885"/>
        <a:ext cx="8084630" cy="1148678"/>
      </dsp:txXfrm>
    </dsp:sp>
    <dsp:sp modelId="{2EA888A5-1BE3-42AE-A70A-7F87613320A4}">
      <dsp:nvSpPr>
        <dsp:cNvPr id="0" name=""/>
        <dsp:cNvSpPr/>
      </dsp:nvSpPr>
      <dsp:spPr>
        <a:xfrm>
          <a:off x="0" y="2744864"/>
          <a:ext cx="8208912" cy="127296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The </a:t>
          </a:r>
          <a:r>
            <a:rPr lang="en-US" sz="3200" kern="1200" dirty="0"/>
            <a:t>origin of eukaryotic cells can be explained by the endosymbiotic theory</a:t>
          </a:r>
          <a:endParaRPr lang="en-GB" sz="3200" kern="1200" dirty="0"/>
        </a:p>
      </dsp:txBody>
      <dsp:txXfrm>
        <a:off x="62141" y="2807005"/>
        <a:ext cx="8084630" cy="1148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2A7CC-FE14-4C00-9C45-702241204BEC}">
      <dsp:nvSpPr>
        <dsp:cNvPr id="0" name=""/>
        <dsp:cNvSpPr/>
      </dsp:nvSpPr>
      <dsp:spPr>
        <a:xfrm>
          <a:off x="0" y="8583"/>
          <a:ext cx="8201891" cy="146016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Testing the general principles that underlie the natural world—the principle that cells only come from pre-existing cells needs to be verified. (1.9)</a:t>
          </a:r>
          <a:endParaRPr lang="en-GB" sz="2600" kern="1200" dirty="0"/>
        </a:p>
      </dsp:txBody>
      <dsp:txXfrm>
        <a:off x="71279" y="79862"/>
        <a:ext cx="8059333" cy="1317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89E08-BC60-4CD5-B85C-91CE0FCE53EB}">
      <dsp:nvSpPr>
        <dsp:cNvPr id="0" name=""/>
        <dsp:cNvSpPr/>
      </dsp:nvSpPr>
      <dsp:spPr>
        <a:xfrm>
          <a:off x="0" y="15484"/>
          <a:ext cx="8172122" cy="140400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Application: Evidence from Pasteur’s experiments that spontaneous generation of cells and organisms does not now occur on Earth.</a:t>
          </a:r>
          <a:endParaRPr lang="en-GB" sz="2500" kern="1200" dirty="0"/>
        </a:p>
      </dsp:txBody>
      <dsp:txXfrm>
        <a:off x="68538" y="84022"/>
        <a:ext cx="8035046" cy="12669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2018A-424A-4A43-BEAE-C6715D57FA04}">
      <dsp:nvSpPr>
        <dsp:cNvPr id="0" name=""/>
        <dsp:cNvSpPr/>
      </dsp:nvSpPr>
      <dsp:spPr>
        <a:xfrm>
          <a:off x="0" y="31231"/>
          <a:ext cx="8208912" cy="2382421"/>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Biology is the study of life, yet life is an emergent property. Under what circumstances is a systems approach productive in biology and under what circumstances is a reductionist approach more appropriate? </a:t>
          </a:r>
          <a:r>
            <a:rPr lang="en-US" sz="2300" b="1" kern="1200" dirty="0" smtClean="0"/>
            <a:t>How do scientists decide between competing approaches?</a:t>
          </a:r>
          <a:endParaRPr lang="en-GB" sz="2300" b="1" kern="1200" dirty="0"/>
        </a:p>
      </dsp:txBody>
      <dsp:txXfrm>
        <a:off x="116300" y="147531"/>
        <a:ext cx="7976312" cy="21498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F3429-ADF1-4628-8E3A-88A833E50946}">
      <dsp:nvSpPr>
        <dsp:cNvPr id="0" name=""/>
        <dsp:cNvSpPr/>
      </dsp:nvSpPr>
      <dsp:spPr>
        <a:xfrm>
          <a:off x="0" y="3024"/>
          <a:ext cx="1368152" cy="91728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smtClean="0"/>
            <a:t>ToK</a:t>
          </a:r>
          <a:endParaRPr lang="en-US" sz="1800" kern="1200"/>
        </a:p>
      </dsp:txBody>
      <dsp:txXfrm>
        <a:off x="44778" y="47802"/>
        <a:ext cx="1278596" cy="8277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622C23B-F302-4442-9272-4C062030D448}" type="datetimeFigureOut">
              <a:rPr lang="en-GB" smtClean="0"/>
              <a:t>07/10/2015</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2A20071-030F-43EC-B77C-337FD2E8140A}" type="slidenum">
              <a:rPr lang="en-GB" smtClean="0"/>
              <a:t>‹Nº›</a:t>
            </a:fld>
            <a:endParaRPr lang="en-GB"/>
          </a:p>
        </p:txBody>
      </p:sp>
    </p:spTree>
    <p:extLst>
      <p:ext uri="{BB962C8B-B14F-4D97-AF65-F5344CB8AC3E}">
        <p14:creationId xmlns:p14="http://schemas.microsoft.com/office/powerpoint/2010/main" val="12590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13A7AB5-DDBA-4BF5-88E2-40D5E323085C}" type="datetime1">
              <a:rPr lang="en-US" smtClean="0"/>
              <a:t>10/7/2015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t>IB Biology SFP - Mark Polko</a:t>
            </a: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pPr/>
              <a:t>‹Nº›</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53078-27ED-4AFB-A077-8DA64E9CD858}" type="datetime1">
              <a:rPr lang="en-US" smtClean="0"/>
              <a:t>10/7/2015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7147D-D2C2-46C2-8C06-ED1BF42AFE3B}" type="datetime1">
              <a:rPr lang="en-US" smtClean="0"/>
              <a:t>10/7/2015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DE1410-EB66-40D9-9BAA-CF3C790CE997}" type="datetime1">
              <a:rPr lang="en-US" smtClean="0"/>
              <a:pPr/>
              <a:t>10/7/2015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solidFill>
                  <a:srgbClr val="94C600"/>
                </a:solidFill>
              </a:rPr>
              <a:pPr/>
              <a:t>‹Nº›</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99832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BC85D5-EF2D-4108-BEBF-17C55537D511}" type="datetime1">
              <a:rPr lang="en-US" smtClean="0"/>
              <a:pPr/>
              <a:t>10/7/2015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71533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3260A-077E-4CF2-BEC2-B50EF5400F7B}" type="datetime1">
              <a:rPr lang="en-US" smtClean="0"/>
              <a:pPr/>
              <a:t>10/7/2015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579530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C70443-CBB4-433B-A352-FA71B37D87B9}" type="datetime1">
              <a:rPr lang="en-US" smtClean="0"/>
              <a:pPr/>
              <a:t>10/7/2015</a:t>
            </a:fld>
            <a:endParaRPr lang="en-US"/>
          </a:p>
        </p:txBody>
      </p:sp>
      <p:sp>
        <p:nvSpPr>
          <p:cNvPr id="6" name="Footer Placeholder 5"/>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8775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06B31-7DA7-4FCB-AE4F-1CF433CBDF7C}" type="datetime1">
              <a:rPr lang="en-US" smtClean="0"/>
              <a:pPr/>
              <a:t>10/7/2015</a:t>
            </a:fld>
            <a:endParaRPr lang="en-US"/>
          </a:p>
        </p:txBody>
      </p:sp>
      <p:sp>
        <p:nvSpPr>
          <p:cNvPr id="8" name="Footer Placeholder 7"/>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4274044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25BAD-35E8-4AC1-906A-9CA51BABE166}" type="datetime1">
              <a:rPr lang="en-US" smtClean="0"/>
              <a:pPr/>
              <a:t>10/7/2015</a:t>
            </a:fld>
            <a:endParaRPr lang="en-US"/>
          </a:p>
        </p:txBody>
      </p:sp>
      <p:sp>
        <p:nvSpPr>
          <p:cNvPr id="4" name="Footer Placeholder 3"/>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148947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1C944-0708-44C6-839C-79B31600A10E}" type="datetime1">
              <a:rPr lang="en-US" smtClean="0"/>
              <a:pPr/>
              <a:t>10/7/2015</a:t>
            </a:fld>
            <a:endParaRPr lang="en-US"/>
          </a:p>
        </p:txBody>
      </p:sp>
      <p:sp>
        <p:nvSpPr>
          <p:cNvPr id="3" name="Footer Placeholder 2"/>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4258397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DDDBCD69-00CA-4272-B4A6-EE93FAF1A8E1}" type="datetime1">
              <a:rPr lang="en-US" smtClean="0"/>
              <a:pPr/>
              <a:t>10/7/2015</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134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30BE38-4B4D-410D-A744-773C45947DD4}" type="datetime1">
              <a:rPr lang="en-US" smtClean="0"/>
              <a:t>10/7/2015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EE7F6-FEB7-45E7-94F4-75C4FD9638B4}" type="datetime1">
              <a:rPr lang="en-US" smtClean="0"/>
              <a:pPr/>
              <a:t>10/7/2015</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dirty="0">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4234652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376A-6F0E-4BC5-8BC1-14B5429D2E18}" type="datetime1">
              <a:rPr lang="en-US" smtClean="0"/>
              <a:pPr/>
              <a:t>10/7/2015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62888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0A37E-362F-4A7E-AAB4-F98E6B0E0B41}" type="datetime1">
              <a:rPr lang="en-US" smtClean="0"/>
              <a:pPr/>
              <a:t>10/7/2015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223779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DE1410-EB66-40D9-9BAA-CF3C790CE997}" type="datetime1">
              <a:rPr lang="en-US" smtClean="0"/>
              <a:pPr/>
              <a:t>10/7/2015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solidFill>
                  <a:srgbClr val="94C600"/>
                </a:solidFill>
              </a:rPr>
              <a:pPr/>
              <a:t>‹Nº›</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44664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BC85D5-EF2D-4108-BEBF-17C55537D511}" type="datetime1">
              <a:rPr lang="en-US" smtClean="0"/>
              <a:pPr/>
              <a:t>10/7/2015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0436103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3260A-077E-4CF2-BEC2-B50EF5400F7B}" type="datetime1">
              <a:rPr lang="en-US" smtClean="0"/>
              <a:pPr/>
              <a:t>10/7/2015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853365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C70443-CBB4-433B-A352-FA71B37D87B9}" type="datetime1">
              <a:rPr lang="en-US" smtClean="0"/>
              <a:pPr/>
              <a:t>10/7/2015</a:t>
            </a:fld>
            <a:endParaRPr lang="en-US"/>
          </a:p>
        </p:txBody>
      </p:sp>
      <p:sp>
        <p:nvSpPr>
          <p:cNvPr id="6" name="Footer Placeholder 5"/>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3624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06B31-7DA7-4FCB-AE4F-1CF433CBDF7C}" type="datetime1">
              <a:rPr lang="en-US" smtClean="0"/>
              <a:pPr/>
              <a:t>10/7/2015</a:t>
            </a:fld>
            <a:endParaRPr lang="en-US"/>
          </a:p>
        </p:txBody>
      </p:sp>
      <p:sp>
        <p:nvSpPr>
          <p:cNvPr id="8" name="Footer Placeholder 7"/>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6794656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25BAD-35E8-4AC1-906A-9CA51BABE166}" type="datetime1">
              <a:rPr lang="en-US" smtClean="0"/>
              <a:pPr/>
              <a:t>10/7/2015</a:t>
            </a:fld>
            <a:endParaRPr lang="en-US"/>
          </a:p>
        </p:txBody>
      </p:sp>
      <p:sp>
        <p:nvSpPr>
          <p:cNvPr id="4" name="Footer Placeholder 3"/>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669737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1C944-0708-44C6-839C-79B31600A10E}" type="datetime1">
              <a:rPr lang="en-US" smtClean="0"/>
              <a:pPr/>
              <a:t>10/7/2015</a:t>
            </a:fld>
            <a:endParaRPr lang="en-US"/>
          </a:p>
        </p:txBody>
      </p:sp>
      <p:sp>
        <p:nvSpPr>
          <p:cNvPr id="3" name="Footer Placeholder 2"/>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33926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19B47-4C01-4B26-8E89-E91EED4813E5}" type="datetime1">
              <a:rPr lang="en-US" smtClean="0"/>
              <a:t>10/7/2015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DDDBCD69-00CA-4272-B4A6-EE93FAF1A8E1}" type="datetime1">
              <a:rPr lang="en-US" smtClean="0"/>
              <a:pPr/>
              <a:t>10/7/2015</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3631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EE7F6-FEB7-45E7-94F4-75C4FD9638B4}" type="datetime1">
              <a:rPr lang="en-US" smtClean="0"/>
              <a:pPr/>
              <a:t>10/7/2015</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dirty="0">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1065658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376A-6F0E-4BC5-8BC1-14B5429D2E18}" type="datetime1">
              <a:rPr lang="en-US" smtClean="0"/>
              <a:pPr/>
              <a:t>10/7/2015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585847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0A37E-362F-4A7E-AAB4-F98E6B0E0B41}" type="datetime1">
              <a:rPr lang="en-US" smtClean="0"/>
              <a:pPr/>
              <a:t>10/7/2015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45739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F7E7DAC-EC36-4F41-83DE-810A83B77FD7}" type="datetime1">
              <a:rPr lang="en-US" smtClean="0"/>
              <a:t>10/7/2015</a:t>
            </a:fld>
            <a:endParaRPr lang="en-US"/>
          </a:p>
        </p:txBody>
      </p:sp>
      <p:sp>
        <p:nvSpPr>
          <p:cNvPr id="6" name="Footer Placeholder 5"/>
          <p:cNvSpPr>
            <a:spLocks noGrp="1"/>
          </p:cNvSpPr>
          <p:nvPr>
            <p:ph type="ftr" sz="quarter" idx="11"/>
          </p:nvPr>
        </p:nvSpPr>
        <p:spPr/>
        <p:txBody>
          <a:bodyPr/>
          <a:lstStyle/>
          <a:p>
            <a:r>
              <a:rPr lang="en-US" smtClean="0"/>
              <a:t>IB Biology SFP - Mark Polko</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9F924C-99C7-4F2D-A9A0-B578BF661AAE}" type="datetime1">
              <a:rPr lang="en-US" smtClean="0"/>
              <a:t>10/7/2015</a:t>
            </a:fld>
            <a:endParaRPr lang="en-US"/>
          </a:p>
        </p:txBody>
      </p:sp>
      <p:sp>
        <p:nvSpPr>
          <p:cNvPr id="8" name="Footer Placeholder 7"/>
          <p:cNvSpPr>
            <a:spLocks noGrp="1"/>
          </p:cNvSpPr>
          <p:nvPr>
            <p:ph type="ftr" sz="quarter" idx="11"/>
          </p:nvPr>
        </p:nvSpPr>
        <p:spPr/>
        <p:txBody>
          <a:bodyPr/>
          <a:lstStyle/>
          <a:p>
            <a:r>
              <a:rPr lang="en-US" smtClean="0"/>
              <a:t>IB Biology SFP - Mark Polko</a:t>
            </a:r>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ACB4BD-ADB9-4B2C-B39B-318F0B9DE57F}" type="datetime1">
              <a:rPr lang="en-US" smtClean="0"/>
              <a:t>10/7/2015</a:t>
            </a:fld>
            <a:endParaRPr lang="en-US"/>
          </a:p>
        </p:txBody>
      </p:sp>
      <p:sp>
        <p:nvSpPr>
          <p:cNvPr id="4" name="Footer Placeholder 3"/>
          <p:cNvSpPr>
            <a:spLocks noGrp="1"/>
          </p:cNvSpPr>
          <p:nvPr>
            <p:ph type="ftr" sz="quarter" idx="11"/>
          </p:nvPr>
        </p:nvSpPr>
        <p:spPr/>
        <p:txBody>
          <a:bodyPr/>
          <a:lstStyle/>
          <a:p>
            <a:r>
              <a:rPr lang="en-US" smtClean="0"/>
              <a:t>IB Biology SFP - Mark Polko</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D795C-9EEA-4606-8B14-A0104688D030}" type="datetime1">
              <a:rPr lang="en-US" smtClean="0"/>
              <a:t>10/7/2015</a:t>
            </a:fld>
            <a:endParaRPr lang="en-US"/>
          </a:p>
        </p:txBody>
      </p:sp>
      <p:sp>
        <p:nvSpPr>
          <p:cNvPr id="3" name="Footer Placeholder 2"/>
          <p:cNvSpPr>
            <a:spLocks noGrp="1"/>
          </p:cNvSpPr>
          <p:nvPr>
            <p:ph type="ftr" sz="quarter" idx="11"/>
          </p:nvPr>
        </p:nvSpPr>
        <p:spPr/>
        <p:txBody>
          <a:bodyPr/>
          <a:lstStyle/>
          <a:p>
            <a:r>
              <a:rPr lang="en-US" smtClean="0"/>
              <a:t>IB Biology SFP - Mark Polko</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497DE7-CFDF-41B4-996A-28302FD30780}" type="datetime1">
              <a:rPr lang="en-US" smtClean="0"/>
              <a:t>10/7/2015</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201BC-6212-4943-9008-577AAB9359F8}" type="datetime1">
              <a:rPr lang="en-US" smtClean="0"/>
              <a:t>10/7/2015</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6CA59AD-16D5-483D-B90A-33452FA1B5AB}" type="datetime1">
              <a:rPr lang="en-US" smtClean="0"/>
              <a:t>10/7/2015</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IB Biology SFP - Mark Polko</a:t>
            </a:r>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7904C7-27A4-4C04-BE2B-1694AE4406B9}" type="datetime1">
              <a:rPr lang="en-US" smtClean="0"/>
              <a:pPr/>
              <a:t>10/7/2015</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063346558"/>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7904C7-27A4-4C04-BE2B-1694AE4406B9}" type="datetime1">
              <a:rPr lang="en-US" smtClean="0"/>
              <a:pPr/>
              <a:t>10/7/2015</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1398087167"/>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H6IrUUDboZo"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_2xly_5Ei3U" TargetMode="External"/><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education.nationalgeographic.com/media/deep-sea-hydrothermal-vents/" TargetMode="External"/><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9i7kAt97XYU" TargetMode="External"/><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jpeg"/><Relationship Id="rId7" Type="http://schemas.openxmlformats.org/officeDocument/2006/relationships/diagramColors" Target="../diagrams/colors5.xml"/><Relationship Id="rId2" Type="http://schemas.openxmlformats.org/officeDocument/2006/relationships/hyperlink" Target="https://www.youtube.com/watch?v=vU-GxcarejA" TargetMode="External"/><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WNByRghR6sw" TargetMode="External"/><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hyperlink" Target="http://web.as.uky.edu/biology/faculty/palmer/BIO103/Lecture/ch1/01_A01.sw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OXdbQ1JkX7c" TargetMode="External"/><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Topic</a:t>
            </a:r>
            <a:r>
              <a:rPr lang="en-GB" dirty="0"/>
              <a:t> </a:t>
            </a:r>
            <a:r>
              <a:rPr lang="en-GB" dirty="0" smtClean="0"/>
              <a:t>1 </a:t>
            </a:r>
            <a:r>
              <a:rPr lang="en-GB" dirty="0" smtClean="0">
                <a:solidFill>
                  <a:schemeClr val="tx1">
                    <a:lumMod val="65000"/>
                    <a:lumOff val="35000"/>
                  </a:schemeClr>
                </a:solidFill>
              </a:rPr>
              <a:t>Cells</a:t>
            </a:r>
            <a:endParaRPr lang="en-GB" dirty="0">
              <a:solidFill>
                <a:schemeClr val="tx1">
                  <a:lumMod val="65000"/>
                  <a:lumOff val="35000"/>
                </a:schemeClr>
              </a:solidFill>
            </a:endParaRPr>
          </a:p>
        </p:txBody>
      </p:sp>
      <p:sp>
        <p:nvSpPr>
          <p:cNvPr id="3" name="Subtitle 2"/>
          <p:cNvSpPr>
            <a:spLocks noGrp="1"/>
          </p:cNvSpPr>
          <p:nvPr>
            <p:ph type="subTitle" idx="1"/>
          </p:nvPr>
        </p:nvSpPr>
        <p:spPr>
          <a:xfrm>
            <a:off x="4716016" y="3933056"/>
            <a:ext cx="3309803" cy="1260629"/>
          </a:xfrm>
        </p:spPr>
        <p:txBody>
          <a:bodyPr>
            <a:noAutofit/>
          </a:bodyPr>
          <a:lstStyle/>
          <a:p>
            <a:pPr algn="ctr"/>
            <a:endParaRPr lang="en-GB" sz="3200" dirty="0" smtClean="0"/>
          </a:p>
          <a:p>
            <a:r>
              <a:rPr lang="en-GB" sz="3200" dirty="0" smtClean="0">
                <a:solidFill>
                  <a:schemeClr val="accent1">
                    <a:lumMod val="50000"/>
                  </a:schemeClr>
                </a:solidFill>
              </a:rPr>
              <a:t>1.5 The origin of cells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smtClean="0"/>
              <a:t>IB Biology SFP - Mark </a:t>
            </a:r>
            <a:r>
              <a:rPr lang="en-US" dirty="0" err="1" smtClean="0"/>
              <a:t>Polko</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s://s-media-cache-ak0.pinimg.com/736x/e2/56/26/e25626e5f5a09f038b0a63826da20e4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506" y="0"/>
            <a:ext cx="3648757" cy="3719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http://www.rkm.com.au/VIRUS/HIV/HIV-images/HIV-vi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420888"/>
            <a:ext cx="4058693" cy="397244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10</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3" name="12 Rectángulo"/>
          <p:cNvSpPr/>
          <p:nvPr/>
        </p:nvSpPr>
        <p:spPr>
          <a:xfrm>
            <a:off x="1361611" y="-118719"/>
            <a:ext cx="6423553" cy="1323439"/>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Spontaneous</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generation</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ct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and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origin</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life</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179512" y="1124744"/>
            <a:ext cx="8964488" cy="870688"/>
          </a:xfrm>
          <a:prstGeom prst="rect">
            <a:avLst/>
          </a:prstGeom>
          <a:noFill/>
        </p:spPr>
        <p:txBody>
          <a:bodyPr wrap="square" rtlCol="0">
            <a:spAutoFit/>
          </a:bodyPr>
          <a:lstStyle/>
          <a:p>
            <a:pPr>
              <a:lnSpc>
                <a:spcPct val="150000"/>
              </a:lnSpc>
            </a:pPr>
            <a:r>
              <a:rPr lang="en-GB" dirty="0" smtClean="0"/>
              <a:t>Apart from the evidence from these experiments there are more reasons why cells must come from pre-existing cells:</a:t>
            </a:r>
          </a:p>
        </p:txBody>
      </p:sp>
      <p:sp>
        <p:nvSpPr>
          <p:cNvPr id="3" name="2 Rectángulo"/>
          <p:cNvSpPr/>
          <p:nvPr/>
        </p:nvSpPr>
        <p:spPr>
          <a:xfrm>
            <a:off x="179512" y="1571039"/>
            <a:ext cx="5328592" cy="5078313"/>
          </a:xfrm>
          <a:prstGeom prst="rect">
            <a:avLst/>
          </a:prstGeom>
        </p:spPr>
        <p:txBody>
          <a:bodyPr wrap="square">
            <a:spAutoFit/>
          </a:bodyPr>
          <a:lstStyle/>
          <a:p>
            <a:pPr>
              <a:lnSpc>
                <a:spcPct val="150000"/>
              </a:lnSpc>
            </a:pPr>
            <a:endParaRPr lang="en-GB" dirty="0"/>
          </a:p>
          <a:p>
            <a:pPr marL="285750" indent="-285750">
              <a:lnSpc>
                <a:spcPct val="150000"/>
              </a:lnSpc>
              <a:buFontTx/>
              <a:buChar char="-"/>
            </a:pPr>
            <a:r>
              <a:rPr lang="en-GB" dirty="0"/>
              <a:t>A cell is a </a:t>
            </a:r>
            <a:r>
              <a:rPr lang="en-GB" b="1" dirty="0"/>
              <a:t>highly complex structure </a:t>
            </a:r>
            <a:r>
              <a:rPr lang="en-GB" dirty="0"/>
              <a:t>and no natural mechanisms has been yet suggested for producing cells from simpler units than other cells.</a:t>
            </a:r>
          </a:p>
          <a:p>
            <a:pPr marL="285750" indent="-285750">
              <a:lnSpc>
                <a:spcPct val="150000"/>
              </a:lnSpc>
              <a:buFontTx/>
              <a:buChar char="-"/>
            </a:pPr>
            <a:r>
              <a:rPr lang="en-GB" b="1" dirty="0"/>
              <a:t>No example </a:t>
            </a:r>
            <a:r>
              <a:rPr lang="en-GB" dirty="0"/>
              <a:t>is know for increase of cells in a populations, organism or tissue </a:t>
            </a:r>
            <a:r>
              <a:rPr lang="en-GB" b="1" dirty="0"/>
              <a:t>without cell division taking place</a:t>
            </a:r>
            <a:r>
              <a:rPr lang="en-GB" dirty="0"/>
              <a:t>.</a:t>
            </a:r>
          </a:p>
          <a:p>
            <a:pPr marL="285750" indent="-285750">
              <a:lnSpc>
                <a:spcPct val="150000"/>
              </a:lnSpc>
              <a:buFontTx/>
              <a:buChar char="-"/>
            </a:pPr>
            <a:r>
              <a:rPr lang="en-GB" b="1" dirty="0"/>
              <a:t>Viruses</a:t>
            </a:r>
            <a:r>
              <a:rPr lang="en-GB" dirty="0"/>
              <a:t> are produced from simpler units but they </a:t>
            </a:r>
            <a:r>
              <a:rPr lang="en-GB" b="1" dirty="0"/>
              <a:t>are not composed out of cells.</a:t>
            </a:r>
            <a:r>
              <a:rPr lang="en-GB" dirty="0"/>
              <a:t> They can only reproduce inside a host cell.</a:t>
            </a:r>
          </a:p>
          <a:p>
            <a:pPr>
              <a:lnSpc>
                <a:spcPct val="150000"/>
              </a:lnSpc>
            </a:pPr>
            <a:endParaRPr lang="en-GB" dirty="0"/>
          </a:p>
        </p:txBody>
      </p:sp>
    </p:spTree>
    <p:extLst>
      <p:ext uri="{BB962C8B-B14F-4D97-AF65-F5344CB8AC3E}">
        <p14:creationId xmlns:p14="http://schemas.microsoft.com/office/powerpoint/2010/main" val="398639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fade">
                                      <p:cBhvr>
                                        <p:cTn id="31" dur="175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build="p"/>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11</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3" name="12 Rectángulo"/>
          <p:cNvSpPr/>
          <p:nvPr/>
        </p:nvSpPr>
        <p:spPr>
          <a:xfrm>
            <a:off x="562513" y="-48736"/>
            <a:ext cx="8021748" cy="1077218"/>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Origin</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first</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first</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must</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have</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arisen</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from</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non-living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matter</a:t>
            </a:r>
            <a:endParaRPr lang="es-ES" sz="11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562513" y="1484784"/>
            <a:ext cx="8329967" cy="4247317"/>
          </a:xfrm>
          <a:prstGeom prst="rect">
            <a:avLst/>
          </a:prstGeom>
          <a:noFill/>
        </p:spPr>
        <p:txBody>
          <a:bodyPr wrap="square" rtlCol="0">
            <a:spAutoFit/>
          </a:bodyPr>
          <a:lstStyle/>
          <a:p>
            <a:r>
              <a:rPr lang="en-GB" dirty="0" smtClean="0"/>
              <a:t>Life has been proven to have existed for about </a:t>
            </a:r>
            <a:r>
              <a:rPr lang="en-GB" b="1" dirty="0" smtClean="0"/>
              <a:t>approximately 3.8 billion years ago</a:t>
            </a:r>
            <a:r>
              <a:rPr lang="en-GB" dirty="0" smtClean="0"/>
              <a:t>. The first living being must have been very simple in structure, but already have fulfilled all the functions of life, among which reproduction.</a:t>
            </a:r>
          </a:p>
          <a:p>
            <a:endParaRPr lang="en-GB" dirty="0"/>
          </a:p>
          <a:p>
            <a:r>
              <a:rPr lang="en-GB" dirty="0" smtClean="0"/>
              <a:t>There are several theories, most accepted is the chemical evolution where </a:t>
            </a:r>
            <a:r>
              <a:rPr lang="en-GB" b="1" dirty="0" smtClean="0"/>
              <a:t>organic compounds were synthesised from inorganic compounds</a:t>
            </a:r>
            <a:r>
              <a:rPr lang="en-GB" dirty="0" smtClean="0"/>
              <a:t>. Later those organic molecules became more and more complex until they started to work together and a membrane formed around them, separating the internal from the external environment.  These so called ‘</a:t>
            </a:r>
            <a:r>
              <a:rPr lang="en-GB" dirty="0" err="1" smtClean="0"/>
              <a:t>coacervates</a:t>
            </a:r>
            <a:r>
              <a:rPr lang="en-GB" dirty="0" smtClean="0"/>
              <a:t>’ still exist nowadays.</a:t>
            </a:r>
          </a:p>
          <a:p>
            <a:endParaRPr lang="en-GB" dirty="0"/>
          </a:p>
          <a:p>
            <a:r>
              <a:rPr lang="en-GB" dirty="0" smtClean="0"/>
              <a:t>There are also many which believe that live, or at least biomolecules, must have their origin somewhere else in space. This theory is called the </a:t>
            </a:r>
            <a:r>
              <a:rPr lang="en-GB" b="1" dirty="0" smtClean="0"/>
              <a:t>panspermia</a:t>
            </a:r>
            <a:r>
              <a:rPr lang="en-GB" dirty="0" smtClean="0"/>
              <a:t> theory. </a:t>
            </a:r>
            <a:endParaRPr lang="en-GB" dirty="0"/>
          </a:p>
        </p:txBody>
      </p:sp>
      <p:sp>
        <p:nvSpPr>
          <p:cNvPr id="3" name="2 CuadroTexto"/>
          <p:cNvSpPr txBox="1"/>
          <p:nvPr/>
        </p:nvSpPr>
        <p:spPr>
          <a:xfrm>
            <a:off x="7766631" y="5696743"/>
            <a:ext cx="805029" cy="461665"/>
          </a:xfrm>
          <a:prstGeom prst="rect">
            <a:avLst/>
          </a:prstGeom>
          <a:noFill/>
        </p:spPr>
        <p:txBody>
          <a:bodyPr wrap="none" rtlCol="0">
            <a:spAutoFit/>
          </a:bodyPr>
          <a:lstStyle/>
          <a:p>
            <a:r>
              <a:rPr lang="en-GB" sz="2400" dirty="0" smtClean="0">
                <a:hlinkClick r:id="rId2"/>
              </a:rPr>
              <a:t>LINK</a:t>
            </a:r>
            <a:endParaRPr lang="en-GB" sz="2400" dirty="0"/>
          </a:p>
        </p:txBody>
      </p:sp>
    </p:spTree>
    <p:extLst>
      <p:ext uri="{BB962C8B-B14F-4D97-AF65-F5344CB8AC3E}">
        <p14:creationId xmlns:p14="http://schemas.microsoft.com/office/powerpoint/2010/main" val="213101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80">
                                          <p:stCondLst>
                                            <p:cond delay="0"/>
                                          </p:stCondLst>
                                        </p:cTn>
                                        <p:tgtEl>
                                          <p:spTgt spid="3"/>
                                        </p:tgtEl>
                                      </p:cBhvr>
                                    </p:animEffect>
                                    <p:anim calcmode="lin" valueType="num">
                                      <p:cBhvr>
                                        <p:cTn id="2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3" dur="26">
                                          <p:stCondLst>
                                            <p:cond delay="650"/>
                                          </p:stCondLst>
                                        </p:cTn>
                                        <p:tgtEl>
                                          <p:spTgt spid="3"/>
                                        </p:tgtEl>
                                      </p:cBhvr>
                                      <p:to x="100000" y="60000"/>
                                    </p:animScale>
                                    <p:animScale>
                                      <p:cBhvr>
                                        <p:cTn id="34" dur="166" decel="50000">
                                          <p:stCondLst>
                                            <p:cond delay="676"/>
                                          </p:stCondLst>
                                        </p:cTn>
                                        <p:tgtEl>
                                          <p:spTgt spid="3"/>
                                        </p:tgtEl>
                                      </p:cBhvr>
                                      <p:to x="100000" y="100000"/>
                                    </p:animScale>
                                    <p:animScale>
                                      <p:cBhvr>
                                        <p:cTn id="35" dur="26">
                                          <p:stCondLst>
                                            <p:cond delay="1312"/>
                                          </p:stCondLst>
                                        </p:cTn>
                                        <p:tgtEl>
                                          <p:spTgt spid="3"/>
                                        </p:tgtEl>
                                      </p:cBhvr>
                                      <p:to x="100000" y="80000"/>
                                    </p:animScale>
                                    <p:animScale>
                                      <p:cBhvr>
                                        <p:cTn id="36" dur="166" decel="50000">
                                          <p:stCondLst>
                                            <p:cond delay="1338"/>
                                          </p:stCondLst>
                                        </p:cTn>
                                        <p:tgtEl>
                                          <p:spTgt spid="3"/>
                                        </p:tgtEl>
                                      </p:cBhvr>
                                      <p:to x="100000" y="100000"/>
                                    </p:animScale>
                                    <p:animScale>
                                      <p:cBhvr>
                                        <p:cTn id="37" dur="26">
                                          <p:stCondLst>
                                            <p:cond delay="1642"/>
                                          </p:stCondLst>
                                        </p:cTn>
                                        <p:tgtEl>
                                          <p:spTgt spid="3"/>
                                        </p:tgtEl>
                                      </p:cBhvr>
                                      <p:to x="100000" y="90000"/>
                                    </p:animScale>
                                    <p:animScale>
                                      <p:cBhvr>
                                        <p:cTn id="38" dur="166" decel="50000">
                                          <p:stCondLst>
                                            <p:cond delay="1668"/>
                                          </p:stCondLst>
                                        </p:cTn>
                                        <p:tgtEl>
                                          <p:spTgt spid="3"/>
                                        </p:tgtEl>
                                      </p:cBhvr>
                                      <p:to x="100000" y="100000"/>
                                    </p:animScale>
                                    <p:animScale>
                                      <p:cBhvr>
                                        <p:cTn id="39" dur="26">
                                          <p:stCondLst>
                                            <p:cond delay="1808"/>
                                          </p:stCondLst>
                                        </p:cTn>
                                        <p:tgtEl>
                                          <p:spTgt spid="3"/>
                                        </p:tgtEl>
                                      </p:cBhvr>
                                      <p:to x="100000" y="95000"/>
                                    </p:animScale>
                                    <p:animScale>
                                      <p:cBhvr>
                                        <p:cTn id="4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12</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3" name="12 Rectángulo"/>
          <p:cNvSpPr/>
          <p:nvPr/>
        </p:nvSpPr>
        <p:spPr>
          <a:xfrm>
            <a:off x="562513" y="-48736"/>
            <a:ext cx="8021748" cy="1077218"/>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Origin</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first</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first</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must</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have</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arisen</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from</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non-living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matter</a:t>
            </a:r>
            <a:endParaRPr lang="es-ES" sz="11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562512" y="1052956"/>
            <a:ext cx="8329967" cy="646331"/>
          </a:xfrm>
          <a:prstGeom prst="rect">
            <a:avLst/>
          </a:prstGeom>
          <a:noFill/>
        </p:spPr>
        <p:txBody>
          <a:bodyPr wrap="square" rtlCol="0">
            <a:spAutoFit/>
          </a:bodyPr>
          <a:lstStyle/>
          <a:p>
            <a:r>
              <a:rPr lang="en-GB" dirty="0" smtClean="0"/>
              <a:t>Clearly the first cell wasn’t created at once. This must have been a step by step process. Lets have a look at how it most likely went.</a:t>
            </a:r>
          </a:p>
        </p:txBody>
      </p:sp>
      <p:pic>
        <p:nvPicPr>
          <p:cNvPr id="3074" name="Picture 2" descr="https://upload.wikimedia.org/wikipedia/commons/thumb/5/54/Miller-Urey_experiment-en.svg/2000px-Miller-Urey_experiment-e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3480" y="2276872"/>
            <a:ext cx="4680520" cy="4357564"/>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562512" y="2093905"/>
            <a:ext cx="4572000" cy="3139321"/>
          </a:xfrm>
          <a:prstGeom prst="rect">
            <a:avLst/>
          </a:prstGeom>
        </p:spPr>
        <p:txBody>
          <a:bodyPr>
            <a:spAutoFit/>
          </a:bodyPr>
          <a:lstStyle/>
          <a:p>
            <a:r>
              <a:rPr lang="en-GB" b="1" dirty="0" smtClean="0"/>
              <a:t>Step </a:t>
            </a:r>
            <a:r>
              <a:rPr lang="en-GB" b="1" dirty="0"/>
              <a:t>1 - </a:t>
            </a:r>
            <a:r>
              <a:rPr lang="en-GB" dirty="0"/>
              <a:t> </a:t>
            </a:r>
            <a:r>
              <a:rPr lang="en-GB" b="1" dirty="0"/>
              <a:t>The production of carbon compounds such as sugars and amino acids.</a:t>
            </a:r>
          </a:p>
          <a:p>
            <a:r>
              <a:rPr lang="en-GB" dirty="0">
                <a:hlinkClick r:id="rId3"/>
              </a:rPr>
              <a:t>Lets see what Carl Sagan has to say about this </a:t>
            </a:r>
            <a:endParaRPr lang="en-GB" dirty="0" smtClean="0"/>
          </a:p>
          <a:p>
            <a:endParaRPr lang="en-GB" dirty="0"/>
          </a:p>
          <a:p>
            <a:r>
              <a:rPr lang="en-GB" dirty="0" smtClean="0"/>
              <a:t>Miller and </a:t>
            </a:r>
            <a:r>
              <a:rPr lang="en-GB" dirty="0"/>
              <a:t>U</a:t>
            </a:r>
            <a:r>
              <a:rPr lang="en-GB" dirty="0" smtClean="0"/>
              <a:t>rey reconstructed the early atmosphere in the lab in 1953 and were able to create amino acids from inorganic substances. Amino acids are the building blocks of proteins, so life.</a:t>
            </a:r>
            <a:endParaRPr lang="en-GB" dirty="0"/>
          </a:p>
        </p:txBody>
      </p:sp>
    </p:spTree>
    <p:extLst>
      <p:ext uri="{BB962C8B-B14F-4D97-AF65-F5344CB8AC3E}">
        <p14:creationId xmlns:p14="http://schemas.microsoft.com/office/powerpoint/2010/main" val="87799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13</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3" name="12 Rectángulo"/>
          <p:cNvSpPr/>
          <p:nvPr/>
        </p:nvSpPr>
        <p:spPr>
          <a:xfrm>
            <a:off x="562513" y="-48736"/>
            <a:ext cx="8021748" cy="1077218"/>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Origin</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first</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first</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must</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have</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arisen</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from</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non-living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matter</a:t>
            </a:r>
            <a:endParaRPr lang="es-ES" sz="11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Rectángulo"/>
          <p:cNvSpPr/>
          <p:nvPr/>
        </p:nvSpPr>
        <p:spPr>
          <a:xfrm>
            <a:off x="562512" y="1268760"/>
            <a:ext cx="8113944" cy="2031325"/>
          </a:xfrm>
          <a:prstGeom prst="rect">
            <a:avLst/>
          </a:prstGeom>
        </p:spPr>
        <p:txBody>
          <a:bodyPr wrap="square">
            <a:spAutoFit/>
          </a:bodyPr>
          <a:lstStyle/>
          <a:p>
            <a:r>
              <a:rPr lang="en-GB" b="1" dirty="0" smtClean="0"/>
              <a:t>Step 2 </a:t>
            </a:r>
            <a:r>
              <a:rPr lang="en-GB" b="1" dirty="0"/>
              <a:t>- </a:t>
            </a:r>
            <a:r>
              <a:rPr lang="en-GB" dirty="0"/>
              <a:t> </a:t>
            </a:r>
            <a:r>
              <a:rPr lang="en-GB" b="1" dirty="0" smtClean="0"/>
              <a:t>Assembly of carbon compounds into polymers</a:t>
            </a:r>
          </a:p>
          <a:p>
            <a:endParaRPr lang="en-GB" b="1" dirty="0"/>
          </a:p>
          <a:p>
            <a:r>
              <a:rPr lang="en-GB" dirty="0" smtClean="0"/>
              <a:t>One of the most likely sites for the first carbon compounds are deep sea oceanic vents. Hot water rushes out of these vents with several chemical substances like Iron sulphides. Iron sulphide has readily accessible energy which could have very well be the energy needed for the formation of carbon compounds. </a:t>
            </a:r>
            <a:endParaRPr lang="en-GB" dirty="0"/>
          </a:p>
        </p:txBody>
      </p:sp>
      <p:pic>
        <p:nvPicPr>
          <p:cNvPr id="4098" name="Picture 2" descr="https://upload.wikimedia.org/wikipedia/commons/a/aa/Champagne_vent_white_smok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163" y="3293743"/>
            <a:ext cx="4416490" cy="3312368"/>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5631208" y="4719094"/>
            <a:ext cx="2953053" cy="461665"/>
          </a:xfrm>
          <a:prstGeom prst="rect">
            <a:avLst/>
          </a:prstGeom>
          <a:noFill/>
        </p:spPr>
        <p:txBody>
          <a:bodyPr wrap="none" rtlCol="0">
            <a:spAutoFit/>
          </a:bodyPr>
          <a:lstStyle/>
          <a:p>
            <a:r>
              <a:rPr lang="en-GB" sz="2400" dirty="0" smtClean="0">
                <a:hlinkClick r:id="rId3"/>
              </a:rPr>
              <a:t>Let’s see this video</a:t>
            </a:r>
            <a:endParaRPr lang="en-GB" sz="2400" dirty="0"/>
          </a:p>
        </p:txBody>
      </p:sp>
    </p:spTree>
    <p:extLst>
      <p:ext uri="{BB962C8B-B14F-4D97-AF65-F5344CB8AC3E}">
        <p14:creationId xmlns:p14="http://schemas.microsoft.com/office/powerpoint/2010/main" val="312062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14</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3" name="12 Rectángulo"/>
          <p:cNvSpPr/>
          <p:nvPr/>
        </p:nvSpPr>
        <p:spPr>
          <a:xfrm>
            <a:off x="562513" y="-48736"/>
            <a:ext cx="8021748" cy="1077218"/>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Origin</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first</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first</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must</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have</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arisen</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from</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non-living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matter</a:t>
            </a:r>
            <a:endParaRPr lang="es-ES" sz="11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Rectángulo"/>
          <p:cNvSpPr/>
          <p:nvPr/>
        </p:nvSpPr>
        <p:spPr>
          <a:xfrm>
            <a:off x="562512" y="1268760"/>
            <a:ext cx="8113944" cy="2031325"/>
          </a:xfrm>
          <a:prstGeom prst="rect">
            <a:avLst/>
          </a:prstGeom>
        </p:spPr>
        <p:txBody>
          <a:bodyPr wrap="square">
            <a:spAutoFit/>
          </a:bodyPr>
          <a:lstStyle/>
          <a:p>
            <a:r>
              <a:rPr lang="en-GB" b="1" dirty="0" smtClean="0"/>
              <a:t>Step 3 </a:t>
            </a:r>
            <a:r>
              <a:rPr lang="en-GB" b="1" dirty="0"/>
              <a:t>- </a:t>
            </a:r>
            <a:r>
              <a:rPr lang="en-GB" dirty="0"/>
              <a:t> </a:t>
            </a:r>
            <a:r>
              <a:rPr lang="en-GB" b="1" dirty="0" smtClean="0"/>
              <a:t>Formation of membranes</a:t>
            </a:r>
          </a:p>
          <a:p>
            <a:endParaRPr lang="en-GB" b="1" dirty="0"/>
          </a:p>
          <a:p>
            <a:r>
              <a:rPr lang="en-GB" dirty="0" smtClean="0"/>
              <a:t>If phospholipids or other amphipathic carbon compounds were among the first carbon compounds they would have naturally formed a bilayer (you can explain already why!). These membranes can right away form vesicles and would have separated the internal from the external environment of the fist ‘cell’.</a:t>
            </a:r>
            <a:endParaRPr lang="en-GB" dirty="0"/>
          </a:p>
        </p:txBody>
      </p:sp>
      <p:pic>
        <p:nvPicPr>
          <p:cNvPr id="5122" name="Picture 2" descr="https://upload.wikimedia.org/wikipedia/commons/thumb/0/01/Liposome_scheme-en.svg/2000px-Liposome_scheme-e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6832" y="3300083"/>
            <a:ext cx="5025303" cy="355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5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fade">
                                      <p:cBhvr>
                                        <p:cTn id="21" dur="5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15</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3" name="12 Rectángulo"/>
          <p:cNvSpPr/>
          <p:nvPr/>
        </p:nvSpPr>
        <p:spPr>
          <a:xfrm>
            <a:off x="562513" y="-48736"/>
            <a:ext cx="8021748" cy="1077218"/>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Origin</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first</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first</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must</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have</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arisen</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from</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non-living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matter</a:t>
            </a:r>
            <a:endParaRPr lang="es-ES" sz="11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Rectángulo"/>
          <p:cNvSpPr/>
          <p:nvPr/>
        </p:nvSpPr>
        <p:spPr>
          <a:xfrm>
            <a:off x="547436" y="1082591"/>
            <a:ext cx="5680748" cy="3970318"/>
          </a:xfrm>
          <a:prstGeom prst="rect">
            <a:avLst/>
          </a:prstGeom>
        </p:spPr>
        <p:txBody>
          <a:bodyPr wrap="square">
            <a:spAutoFit/>
          </a:bodyPr>
          <a:lstStyle/>
          <a:p>
            <a:r>
              <a:rPr lang="en-GB" b="1" dirty="0" smtClean="0"/>
              <a:t>Step 4 – Development of mechanisms of inheritance</a:t>
            </a:r>
          </a:p>
          <a:p>
            <a:endParaRPr lang="en-GB" b="1" dirty="0" smtClean="0"/>
          </a:p>
          <a:p>
            <a:r>
              <a:rPr lang="en-GB" dirty="0" smtClean="0"/>
              <a:t>All living organisms have genes made of DNA and enzymes to catalyse chemical reactions. To replicate DNA and to pass it on to offspring enzymes are needed, but for enzymes to exist genes are needed…</a:t>
            </a:r>
          </a:p>
          <a:p>
            <a:endParaRPr lang="en-GB" dirty="0"/>
          </a:p>
          <a:p>
            <a:r>
              <a:rPr lang="en-GB" dirty="0" smtClean="0"/>
              <a:t>The answer to this enigma lies probably in the fact that the first organisms used RNA as genetic material. RNA stores information in genes just like DNA but has also the capacity to self-replicate.</a:t>
            </a:r>
            <a:endParaRPr lang="en-GB" dirty="0"/>
          </a:p>
          <a:p>
            <a:endParaRPr lang="en-GB" dirty="0"/>
          </a:p>
        </p:txBody>
      </p:sp>
      <p:pic>
        <p:nvPicPr>
          <p:cNvPr id="6148" name="Picture 4" descr="http://ircamera.as.arizona.edu/NatSci102/NatSci102/movies/DNA_orbit_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13520" y="908720"/>
            <a:ext cx="3764946"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14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218" name="Picture 2" descr="http://learn.genetics.utah.edu/content/cells/organelles/images/endosymbio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876740"/>
            <a:ext cx="3861261" cy="600889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16</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8325" y="1676936"/>
            <a:ext cx="5067731" cy="2031325"/>
          </a:xfrm>
          <a:prstGeom prst="rect">
            <a:avLst/>
          </a:prstGeom>
        </p:spPr>
        <p:txBody>
          <a:bodyPr wrap="square">
            <a:spAutoFit/>
          </a:bodyPr>
          <a:lstStyle/>
          <a:p>
            <a:r>
              <a:rPr lang="en-GB" dirty="0">
                <a:solidFill>
                  <a:prstClr val="black"/>
                </a:solidFill>
              </a:rPr>
              <a:t>Eukaryotes have </a:t>
            </a:r>
            <a:r>
              <a:rPr lang="en-GB" dirty="0" smtClean="0">
                <a:solidFill>
                  <a:prstClr val="black"/>
                </a:solidFill>
              </a:rPr>
              <a:t>a considerably </a:t>
            </a:r>
            <a:r>
              <a:rPr lang="en-GB" b="1" dirty="0">
                <a:solidFill>
                  <a:prstClr val="black"/>
                </a:solidFill>
              </a:rPr>
              <a:t>more complex structure </a:t>
            </a:r>
            <a:r>
              <a:rPr lang="en-GB" dirty="0">
                <a:solidFill>
                  <a:prstClr val="black"/>
                </a:solidFill>
              </a:rPr>
              <a:t>and appear much</a:t>
            </a:r>
          </a:p>
          <a:p>
            <a:r>
              <a:rPr lang="en-GB" dirty="0">
                <a:solidFill>
                  <a:prstClr val="black"/>
                </a:solidFill>
              </a:rPr>
              <a:t>later in the fossil record than prokaryotes. </a:t>
            </a:r>
            <a:r>
              <a:rPr lang="en-GB" dirty="0" smtClean="0">
                <a:solidFill>
                  <a:prstClr val="black"/>
                </a:solidFill>
              </a:rPr>
              <a:t>However, despite </a:t>
            </a:r>
            <a:r>
              <a:rPr lang="en-GB" dirty="0">
                <a:solidFill>
                  <a:prstClr val="black"/>
                </a:solidFill>
              </a:rPr>
              <a:t>structural differences they share many </a:t>
            </a:r>
            <a:r>
              <a:rPr lang="en-GB" dirty="0" smtClean="0">
                <a:solidFill>
                  <a:prstClr val="black"/>
                </a:solidFill>
              </a:rPr>
              <a:t>biochemical pathways</a:t>
            </a:r>
            <a:r>
              <a:rPr lang="en-GB" dirty="0">
                <a:solidFill>
                  <a:prstClr val="black"/>
                </a:solidFill>
              </a:rPr>
              <a:t>, for example</a:t>
            </a:r>
            <a:r>
              <a:rPr lang="en-GB" b="1" dirty="0">
                <a:solidFill>
                  <a:prstClr val="black"/>
                </a:solidFill>
              </a:rPr>
              <a:t>, glycolysis </a:t>
            </a:r>
            <a:r>
              <a:rPr lang="en-GB" b="1" dirty="0" smtClean="0">
                <a:solidFill>
                  <a:prstClr val="black"/>
                </a:solidFill>
              </a:rPr>
              <a:t>and the light </a:t>
            </a:r>
            <a:r>
              <a:rPr lang="en-GB" b="1" dirty="0">
                <a:solidFill>
                  <a:prstClr val="black"/>
                </a:solidFill>
              </a:rPr>
              <a:t>reactions of </a:t>
            </a:r>
            <a:r>
              <a:rPr lang="en-GB" b="1" dirty="0" smtClean="0">
                <a:solidFill>
                  <a:prstClr val="black"/>
                </a:solidFill>
              </a:rPr>
              <a:t>photosynthesis.</a:t>
            </a:r>
            <a:endParaRPr lang="en-GB" b="1" dirty="0">
              <a:solidFill>
                <a:prstClr val="black"/>
              </a:solidFill>
            </a:endParaRPr>
          </a:p>
        </p:txBody>
      </p:sp>
      <p:sp>
        <p:nvSpPr>
          <p:cNvPr id="3" name="Rectangle 2"/>
          <p:cNvSpPr/>
          <p:nvPr/>
        </p:nvSpPr>
        <p:spPr>
          <a:xfrm>
            <a:off x="8325" y="4581128"/>
            <a:ext cx="4929307" cy="2031325"/>
          </a:xfrm>
          <a:prstGeom prst="rect">
            <a:avLst/>
          </a:prstGeom>
        </p:spPr>
        <p:txBody>
          <a:bodyPr wrap="square">
            <a:spAutoFit/>
          </a:bodyPr>
          <a:lstStyle/>
          <a:p>
            <a:r>
              <a:rPr lang="en-GB" b="1" dirty="0">
                <a:solidFill>
                  <a:prstClr val="black"/>
                </a:solidFill>
              </a:rPr>
              <a:t>The </a:t>
            </a:r>
            <a:r>
              <a:rPr lang="en-GB" b="1" dirty="0" err="1">
                <a:solidFill>
                  <a:prstClr val="black"/>
                </a:solidFill>
              </a:rPr>
              <a:t>endosymbiotic</a:t>
            </a:r>
            <a:r>
              <a:rPr lang="en-GB" b="1" dirty="0">
                <a:solidFill>
                  <a:prstClr val="black"/>
                </a:solidFill>
              </a:rPr>
              <a:t> theory </a:t>
            </a:r>
            <a:r>
              <a:rPr lang="en-GB" dirty="0">
                <a:solidFill>
                  <a:prstClr val="black"/>
                </a:solidFill>
              </a:rPr>
              <a:t>suggests that </a:t>
            </a:r>
            <a:r>
              <a:rPr lang="en-GB" b="1" dirty="0">
                <a:solidFill>
                  <a:prstClr val="black"/>
                </a:solidFill>
              </a:rPr>
              <a:t>chloroplasts </a:t>
            </a:r>
            <a:r>
              <a:rPr lang="en-GB" b="1" dirty="0" smtClean="0">
                <a:solidFill>
                  <a:prstClr val="black"/>
                </a:solidFill>
              </a:rPr>
              <a:t>and mitochondria </a:t>
            </a:r>
            <a:r>
              <a:rPr lang="en-GB" b="1" dirty="0">
                <a:solidFill>
                  <a:prstClr val="black"/>
                </a:solidFill>
              </a:rPr>
              <a:t>are derived from free living </a:t>
            </a:r>
            <a:r>
              <a:rPr lang="en-GB" b="1" dirty="0" smtClean="0">
                <a:solidFill>
                  <a:prstClr val="black"/>
                </a:solidFill>
              </a:rPr>
              <a:t>prokaryote ancestors</a:t>
            </a:r>
            <a:r>
              <a:rPr lang="en-GB" dirty="0">
                <a:solidFill>
                  <a:prstClr val="black"/>
                </a:solidFill>
              </a:rPr>
              <a:t>. They were engulfed by larger prokaryotes </a:t>
            </a:r>
            <a:r>
              <a:rPr lang="en-GB" dirty="0" smtClean="0">
                <a:solidFill>
                  <a:prstClr val="black"/>
                </a:solidFill>
              </a:rPr>
              <a:t>but survived </a:t>
            </a:r>
            <a:r>
              <a:rPr lang="en-GB" dirty="0">
                <a:solidFill>
                  <a:prstClr val="black"/>
                </a:solidFill>
              </a:rPr>
              <a:t>inside the cytoplasm and gradually evolved into</a:t>
            </a:r>
          </a:p>
          <a:p>
            <a:r>
              <a:rPr lang="en-GB" dirty="0">
                <a:solidFill>
                  <a:prstClr val="black"/>
                </a:solidFill>
              </a:rPr>
              <a:t>the chloroplast and mitochondrion.</a:t>
            </a:r>
          </a:p>
        </p:txBody>
      </p:sp>
      <p:sp>
        <p:nvSpPr>
          <p:cNvPr id="11" name="10 Rectángulo"/>
          <p:cNvSpPr/>
          <p:nvPr/>
        </p:nvSpPr>
        <p:spPr>
          <a:xfrm>
            <a:off x="142520" y="28208"/>
            <a:ext cx="8861721" cy="923330"/>
          </a:xfrm>
          <a:prstGeom prst="rect">
            <a:avLst/>
          </a:prstGeom>
          <a:noFill/>
        </p:spPr>
        <p:txBody>
          <a:bodyPr wrap="none" lIns="91440" tIns="45720" rIns="91440" bIns="45720" anchor="ctr">
            <a:spAutoFit/>
          </a:bodyPr>
          <a:lstStyle/>
          <a:p>
            <a:pPr algn="ct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Endosymbiosis</a:t>
            </a:r>
            <a:r>
              <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eukaryotic</a:t>
            </a:r>
            <a:r>
              <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a:t>
            </a:r>
            <a:endPar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origin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eukaryotic</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can be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explained</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with</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endosymbiotic</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theory</a:t>
            </a:r>
            <a:endParaRPr lang="es-E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7 CuadroTexto"/>
          <p:cNvSpPr txBox="1"/>
          <p:nvPr/>
        </p:nvSpPr>
        <p:spPr>
          <a:xfrm>
            <a:off x="755576" y="1165394"/>
            <a:ext cx="2653290" cy="369332"/>
          </a:xfrm>
          <a:prstGeom prst="rect">
            <a:avLst/>
          </a:prstGeom>
          <a:noFill/>
        </p:spPr>
        <p:txBody>
          <a:bodyPr wrap="none" rtlCol="0">
            <a:spAutoFit/>
          </a:bodyPr>
          <a:lstStyle/>
          <a:p>
            <a:r>
              <a:rPr lang="en-GB" dirty="0" smtClean="0">
                <a:hlinkClick r:id="rId3"/>
              </a:rPr>
              <a:t>INTRODUCTION VIDEO</a:t>
            </a:r>
            <a:endParaRPr lang="en-GB" dirty="0"/>
          </a:p>
        </p:txBody>
      </p:sp>
    </p:spTree>
    <p:extLst>
      <p:ext uri="{BB962C8B-B14F-4D97-AF65-F5344CB8AC3E}">
        <p14:creationId xmlns:p14="http://schemas.microsoft.com/office/powerpoint/2010/main" val="351872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9218"/>
                                        </p:tgtEl>
                                        <p:attrNameLst>
                                          <p:attrName>style.visibility</p:attrName>
                                        </p:attrNameLst>
                                      </p:cBhvr>
                                      <p:to>
                                        <p:strVal val="visible"/>
                                      </p:to>
                                    </p:set>
                                    <p:animEffect transition="in" filter="fade">
                                      <p:cBhvr>
                                        <p:cTn id="43" dur="3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42" name="Picture 2" descr="http://www.ib.bioninja.com.au/_Media/endosymbiosis_me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5" y="4265325"/>
            <a:ext cx="9127817" cy="257404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17</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395536" y="863967"/>
            <a:ext cx="8280920" cy="646331"/>
          </a:xfrm>
          <a:prstGeom prst="rect">
            <a:avLst/>
          </a:prstGeom>
        </p:spPr>
        <p:txBody>
          <a:bodyPr wrap="square">
            <a:spAutoFit/>
          </a:bodyPr>
          <a:lstStyle/>
          <a:p>
            <a:r>
              <a:rPr lang="en-GB" b="1" dirty="0">
                <a:solidFill>
                  <a:prstClr val="black"/>
                </a:solidFill>
              </a:rPr>
              <a:t>Mitochondria</a:t>
            </a:r>
            <a:r>
              <a:rPr lang="en-GB" dirty="0">
                <a:solidFill>
                  <a:prstClr val="black"/>
                </a:solidFill>
              </a:rPr>
              <a:t> are believed to have evolved </a:t>
            </a:r>
            <a:r>
              <a:rPr lang="en-GB" dirty="0" smtClean="0">
                <a:solidFill>
                  <a:prstClr val="black"/>
                </a:solidFill>
              </a:rPr>
              <a:t>from </a:t>
            </a:r>
            <a:r>
              <a:rPr lang="en-GB" dirty="0" err="1" smtClean="0">
                <a:solidFill>
                  <a:prstClr val="black"/>
                </a:solidFill>
              </a:rPr>
              <a:t>proteobacteria</a:t>
            </a:r>
            <a:r>
              <a:rPr lang="en-GB" dirty="0" smtClean="0">
                <a:solidFill>
                  <a:prstClr val="black"/>
                </a:solidFill>
              </a:rPr>
              <a:t> </a:t>
            </a:r>
            <a:r>
              <a:rPr lang="en-GB" dirty="0">
                <a:solidFill>
                  <a:prstClr val="black"/>
                </a:solidFill>
              </a:rPr>
              <a:t>and </a:t>
            </a:r>
            <a:r>
              <a:rPr lang="en-GB" b="1" dirty="0">
                <a:solidFill>
                  <a:prstClr val="black"/>
                </a:solidFill>
              </a:rPr>
              <a:t>chloroplasts</a:t>
            </a:r>
            <a:r>
              <a:rPr lang="en-GB" dirty="0">
                <a:solidFill>
                  <a:prstClr val="black"/>
                </a:solidFill>
              </a:rPr>
              <a:t> from </a:t>
            </a:r>
            <a:r>
              <a:rPr lang="en-GB" dirty="0" smtClean="0">
                <a:solidFill>
                  <a:prstClr val="black"/>
                </a:solidFill>
              </a:rPr>
              <a:t>cyanobacteria.</a:t>
            </a:r>
            <a:endParaRPr lang="en-GB" dirty="0">
              <a:solidFill>
                <a:prstClr val="black"/>
              </a:solidFill>
            </a:endParaRPr>
          </a:p>
        </p:txBody>
      </p:sp>
      <p:sp>
        <p:nvSpPr>
          <p:cNvPr id="3" name="Rectangle 2"/>
          <p:cNvSpPr/>
          <p:nvPr/>
        </p:nvSpPr>
        <p:spPr>
          <a:xfrm>
            <a:off x="395536" y="1522553"/>
            <a:ext cx="7992888" cy="2862322"/>
          </a:xfrm>
          <a:prstGeom prst="rect">
            <a:avLst/>
          </a:prstGeom>
        </p:spPr>
        <p:txBody>
          <a:bodyPr wrap="square">
            <a:spAutoFit/>
          </a:bodyPr>
          <a:lstStyle/>
          <a:p>
            <a:r>
              <a:rPr lang="en-GB" dirty="0">
                <a:solidFill>
                  <a:prstClr val="black"/>
                </a:solidFill>
              </a:rPr>
              <a:t>Listed below is the main evidence that supports </a:t>
            </a:r>
            <a:r>
              <a:rPr lang="en-GB" dirty="0" smtClean="0">
                <a:solidFill>
                  <a:prstClr val="black"/>
                </a:solidFill>
              </a:rPr>
              <a:t>the </a:t>
            </a:r>
            <a:r>
              <a:rPr lang="en-GB" dirty="0" err="1" smtClean="0">
                <a:solidFill>
                  <a:prstClr val="black"/>
                </a:solidFill>
              </a:rPr>
              <a:t>endosymbiotic</a:t>
            </a:r>
            <a:r>
              <a:rPr lang="en-GB" dirty="0" smtClean="0">
                <a:solidFill>
                  <a:prstClr val="black"/>
                </a:solidFill>
              </a:rPr>
              <a:t> theory </a:t>
            </a:r>
            <a:r>
              <a:rPr lang="en-GB" b="1" dirty="0" smtClean="0">
                <a:solidFill>
                  <a:prstClr val="black"/>
                </a:solidFill>
              </a:rPr>
              <a:t>(½):</a:t>
            </a:r>
            <a:r>
              <a:rPr lang="en-GB" dirty="0" smtClean="0">
                <a:solidFill>
                  <a:prstClr val="black"/>
                </a:solidFill>
              </a:rPr>
              <a:t> </a:t>
            </a:r>
          </a:p>
          <a:p>
            <a:pPr marL="285750" indent="-285750">
              <a:buFont typeface="Arial" panose="020B0604020202020204" pitchFamily="34" charset="0"/>
              <a:buChar char="•"/>
            </a:pPr>
            <a:r>
              <a:rPr lang="en-GB" dirty="0" smtClean="0">
                <a:solidFill>
                  <a:prstClr val="black"/>
                </a:solidFill>
              </a:rPr>
              <a:t>Both </a:t>
            </a:r>
            <a:r>
              <a:rPr lang="en-GB" dirty="0">
                <a:solidFill>
                  <a:prstClr val="black"/>
                </a:solidFill>
              </a:rPr>
              <a:t>organelles contain DNA that is different from </a:t>
            </a:r>
            <a:r>
              <a:rPr lang="en-GB" dirty="0" smtClean="0">
                <a:solidFill>
                  <a:prstClr val="black"/>
                </a:solidFill>
              </a:rPr>
              <a:t>the nucleus </a:t>
            </a:r>
            <a:r>
              <a:rPr lang="en-GB" dirty="0">
                <a:solidFill>
                  <a:prstClr val="black"/>
                </a:solidFill>
              </a:rPr>
              <a:t>and is similar to </a:t>
            </a:r>
            <a:r>
              <a:rPr lang="en-GB" dirty="0" smtClean="0">
                <a:solidFill>
                  <a:prstClr val="black"/>
                </a:solidFill>
              </a:rPr>
              <a:t>bacteria. </a:t>
            </a:r>
          </a:p>
          <a:p>
            <a:pPr marL="285750" indent="-285750">
              <a:buFont typeface="Arial" panose="020B0604020202020204" pitchFamily="34" charset="0"/>
              <a:buChar char="•"/>
            </a:pPr>
            <a:r>
              <a:rPr lang="en-GB" dirty="0" smtClean="0">
                <a:solidFill>
                  <a:prstClr val="black"/>
                </a:solidFill>
              </a:rPr>
              <a:t>Both </a:t>
            </a:r>
            <a:r>
              <a:rPr lang="en-GB" dirty="0">
                <a:solidFill>
                  <a:prstClr val="black"/>
                </a:solidFill>
              </a:rPr>
              <a:t>organelles are surrounded by two </a:t>
            </a:r>
            <a:r>
              <a:rPr lang="en-GB" dirty="0" smtClean="0">
                <a:solidFill>
                  <a:prstClr val="black"/>
                </a:solidFill>
              </a:rPr>
              <a:t>membranes which </a:t>
            </a:r>
            <a:r>
              <a:rPr lang="en-GB" dirty="0">
                <a:solidFill>
                  <a:prstClr val="black"/>
                </a:solidFill>
              </a:rPr>
              <a:t>resemble the composition of a prokaryote cell.</a:t>
            </a:r>
          </a:p>
          <a:p>
            <a:pPr marL="285750" indent="-285750">
              <a:buFont typeface="Arial" panose="020B0604020202020204" pitchFamily="34" charset="0"/>
              <a:buChar char="•"/>
            </a:pPr>
            <a:r>
              <a:rPr lang="en-GB" dirty="0" smtClean="0">
                <a:solidFill>
                  <a:prstClr val="black"/>
                </a:solidFill>
              </a:rPr>
              <a:t>New </a:t>
            </a:r>
            <a:r>
              <a:rPr lang="en-GB" dirty="0">
                <a:solidFill>
                  <a:prstClr val="black"/>
                </a:solidFill>
              </a:rPr>
              <a:t>organelles are formed by a process that </a:t>
            </a:r>
            <a:r>
              <a:rPr lang="en-GB" dirty="0" smtClean="0">
                <a:solidFill>
                  <a:prstClr val="black"/>
                </a:solidFill>
              </a:rPr>
              <a:t>resembles bacterial </a:t>
            </a:r>
            <a:r>
              <a:rPr lang="en-GB" dirty="0">
                <a:solidFill>
                  <a:prstClr val="black"/>
                </a:solidFill>
              </a:rPr>
              <a:t>binary </a:t>
            </a:r>
            <a:r>
              <a:rPr lang="en-GB" dirty="0" smtClean="0">
                <a:solidFill>
                  <a:prstClr val="black"/>
                </a:solidFill>
              </a:rPr>
              <a:t>fission. </a:t>
            </a:r>
          </a:p>
          <a:p>
            <a:pPr marL="285750" indent="-285750">
              <a:buFont typeface="Arial" panose="020B0604020202020204" pitchFamily="34" charset="0"/>
              <a:buChar char="•"/>
            </a:pPr>
            <a:r>
              <a:rPr lang="en-GB" dirty="0" smtClean="0">
                <a:solidFill>
                  <a:prstClr val="black"/>
                </a:solidFill>
              </a:rPr>
              <a:t>The </a:t>
            </a:r>
            <a:r>
              <a:rPr lang="en-GB" dirty="0">
                <a:solidFill>
                  <a:prstClr val="black"/>
                </a:solidFill>
              </a:rPr>
              <a:t>internal structure and biochemistry of </a:t>
            </a:r>
            <a:r>
              <a:rPr lang="en-GB" dirty="0" smtClean="0">
                <a:solidFill>
                  <a:prstClr val="black"/>
                </a:solidFill>
              </a:rPr>
              <a:t>chloroplasts is </a:t>
            </a:r>
            <a:r>
              <a:rPr lang="en-GB" dirty="0">
                <a:solidFill>
                  <a:prstClr val="black"/>
                </a:solidFill>
              </a:rPr>
              <a:t>very similar to that of </a:t>
            </a:r>
            <a:r>
              <a:rPr lang="en-GB" dirty="0" smtClean="0">
                <a:solidFill>
                  <a:prstClr val="black"/>
                </a:solidFill>
              </a:rPr>
              <a:t>cyanobacteria, indicating a common past. (Next page)</a:t>
            </a:r>
            <a:endParaRPr lang="en-GB" dirty="0">
              <a:solidFill>
                <a:prstClr val="black"/>
              </a:solidFill>
            </a:endParaRPr>
          </a:p>
        </p:txBody>
      </p:sp>
      <p:sp>
        <p:nvSpPr>
          <p:cNvPr id="11" name="10 Rectángulo"/>
          <p:cNvSpPr/>
          <p:nvPr/>
        </p:nvSpPr>
        <p:spPr>
          <a:xfrm>
            <a:off x="142520" y="28208"/>
            <a:ext cx="8861721" cy="923330"/>
          </a:xfrm>
          <a:prstGeom prst="rect">
            <a:avLst/>
          </a:prstGeom>
          <a:noFill/>
        </p:spPr>
        <p:txBody>
          <a:bodyPr wrap="none" lIns="91440" tIns="45720" rIns="91440" bIns="45720" anchor="ctr">
            <a:spAutoFit/>
          </a:bodyPr>
          <a:lstStyle/>
          <a:p>
            <a:pPr algn="ct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Endosymbiosis</a:t>
            </a:r>
            <a:r>
              <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eukaryotic</a:t>
            </a:r>
            <a:r>
              <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a:t>
            </a:r>
            <a:endPar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origin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eukaryotic</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can be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explained</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with</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endosymbiotic</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theory</a:t>
            </a:r>
            <a:endParaRPr lang="es-E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578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10242"/>
                                        </p:tgtEl>
                                        <p:attrNameLst>
                                          <p:attrName>style.visibility</p:attrName>
                                        </p:attrNameLst>
                                      </p:cBhvr>
                                      <p:to>
                                        <p:strVal val="visible"/>
                                      </p:to>
                                    </p:set>
                                    <p:animEffect transition="in" filter="fade">
                                      <p:cBhvr>
                                        <p:cTn id="48" dur="3000"/>
                                        <p:tgtEl>
                                          <p:spTgt spid="10242"/>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18</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503548" y="1412776"/>
            <a:ext cx="8136904" cy="3970318"/>
          </a:xfrm>
          <a:prstGeom prst="rect">
            <a:avLst/>
          </a:prstGeom>
        </p:spPr>
        <p:txBody>
          <a:bodyPr wrap="square">
            <a:spAutoFit/>
          </a:bodyPr>
          <a:lstStyle/>
          <a:p>
            <a:r>
              <a:rPr lang="en-GB" dirty="0">
                <a:solidFill>
                  <a:prstClr val="black"/>
                </a:solidFill>
              </a:rPr>
              <a:t>Listed below is the main evidence that supports the </a:t>
            </a:r>
            <a:r>
              <a:rPr lang="en-GB" dirty="0" err="1">
                <a:solidFill>
                  <a:prstClr val="black"/>
                </a:solidFill>
              </a:rPr>
              <a:t>endosymbiotic</a:t>
            </a:r>
            <a:r>
              <a:rPr lang="en-GB" dirty="0">
                <a:solidFill>
                  <a:prstClr val="black"/>
                </a:solidFill>
              </a:rPr>
              <a:t> theory </a:t>
            </a:r>
            <a:r>
              <a:rPr lang="en-GB" b="1" dirty="0" smtClean="0">
                <a:solidFill>
                  <a:prstClr val="black"/>
                </a:solidFill>
              </a:rPr>
              <a:t>(</a:t>
            </a:r>
            <a:r>
              <a:rPr lang="en-GB" b="1" baseline="30000" dirty="0" smtClean="0">
                <a:solidFill>
                  <a:prstClr val="black"/>
                </a:solidFill>
              </a:rPr>
              <a:t>2</a:t>
            </a:r>
            <a:r>
              <a:rPr lang="en-GB" sz="1600" b="1" dirty="0" smtClean="0">
                <a:solidFill>
                  <a:prstClr val="black"/>
                </a:solidFill>
              </a:rPr>
              <a:t>/</a:t>
            </a:r>
            <a:r>
              <a:rPr lang="en-GB" b="1" baseline="-25000" dirty="0" smtClean="0">
                <a:solidFill>
                  <a:prstClr val="black"/>
                </a:solidFill>
              </a:rPr>
              <a:t>2</a:t>
            </a:r>
            <a:r>
              <a:rPr lang="en-GB" b="1" dirty="0" smtClean="0">
                <a:solidFill>
                  <a:prstClr val="black"/>
                </a:solidFill>
              </a:rPr>
              <a:t>): </a:t>
            </a:r>
          </a:p>
          <a:p>
            <a:endParaRPr lang="en-GB" dirty="0" smtClean="0">
              <a:solidFill>
                <a:prstClr val="black"/>
              </a:solidFill>
            </a:endParaRPr>
          </a:p>
          <a:p>
            <a:pPr marL="285750" indent="-285750">
              <a:buFont typeface="Arial" panose="020B0604020202020204" pitchFamily="34" charset="0"/>
              <a:buChar char="•"/>
            </a:pPr>
            <a:r>
              <a:rPr lang="en-GB" dirty="0" smtClean="0">
                <a:solidFill>
                  <a:prstClr val="black"/>
                </a:solidFill>
              </a:rPr>
              <a:t>DNA </a:t>
            </a:r>
            <a:r>
              <a:rPr lang="en-GB" dirty="0">
                <a:solidFill>
                  <a:prstClr val="black"/>
                </a:solidFill>
              </a:rPr>
              <a:t>sequence analysis suggests that plant </a:t>
            </a:r>
            <a:r>
              <a:rPr lang="en-GB" dirty="0" smtClean="0">
                <a:solidFill>
                  <a:prstClr val="black"/>
                </a:solidFill>
              </a:rPr>
              <a:t>nuclear DNA </a:t>
            </a:r>
            <a:r>
              <a:rPr lang="en-GB" dirty="0">
                <a:solidFill>
                  <a:prstClr val="black"/>
                </a:solidFill>
              </a:rPr>
              <a:t>contains genes that had previously been part </a:t>
            </a:r>
            <a:r>
              <a:rPr lang="en-GB" dirty="0" smtClean="0">
                <a:solidFill>
                  <a:prstClr val="black"/>
                </a:solidFill>
              </a:rPr>
              <a:t>of the </a:t>
            </a:r>
            <a:r>
              <a:rPr lang="en-GB" dirty="0">
                <a:solidFill>
                  <a:prstClr val="black"/>
                </a:solidFill>
              </a:rPr>
              <a:t>chloroplast.</a:t>
            </a:r>
          </a:p>
          <a:p>
            <a:pPr marL="285750" indent="-285750">
              <a:buFont typeface="Arial" panose="020B0604020202020204" pitchFamily="34" charset="0"/>
              <a:buChar char="•"/>
            </a:pPr>
            <a:r>
              <a:rPr lang="en-GB" dirty="0">
                <a:solidFill>
                  <a:prstClr val="black"/>
                </a:solidFill>
              </a:rPr>
              <a:t>Some proteins encoded in the nucleus are </a:t>
            </a:r>
            <a:r>
              <a:rPr lang="en-GB" dirty="0" smtClean="0">
                <a:solidFill>
                  <a:prstClr val="black"/>
                </a:solidFill>
              </a:rPr>
              <a:t>transported to </a:t>
            </a:r>
            <a:r>
              <a:rPr lang="en-GB" dirty="0">
                <a:solidFill>
                  <a:prstClr val="black"/>
                </a:solidFill>
              </a:rPr>
              <a:t>the two organelles. The two organelles have </a:t>
            </a:r>
            <a:r>
              <a:rPr lang="en-GB" dirty="0" smtClean="0">
                <a:solidFill>
                  <a:prstClr val="black"/>
                </a:solidFill>
              </a:rPr>
              <a:t>smaller genomes </a:t>
            </a:r>
            <a:r>
              <a:rPr lang="en-GB" dirty="0">
                <a:solidFill>
                  <a:prstClr val="black"/>
                </a:solidFill>
              </a:rPr>
              <a:t>than bacteria. This is consistent with </a:t>
            </a:r>
            <a:r>
              <a:rPr lang="en-GB" dirty="0" smtClean="0">
                <a:solidFill>
                  <a:prstClr val="black"/>
                </a:solidFill>
              </a:rPr>
              <a:t>an increased </a:t>
            </a:r>
            <a:r>
              <a:rPr lang="en-GB" dirty="0">
                <a:solidFill>
                  <a:prstClr val="black"/>
                </a:solidFill>
              </a:rPr>
              <a:t>dependence on the eukaryotic host </a:t>
            </a:r>
            <a:r>
              <a:rPr lang="en-GB" dirty="0" smtClean="0">
                <a:solidFill>
                  <a:prstClr val="black"/>
                </a:solidFill>
              </a:rPr>
              <a:t>after forming </a:t>
            </a:r>
            <a:r>
              <a:rPr lang="en-GB" dirty="0">
                <a:solidFill>
                  <a:prstClr val="black"/>
                </a:solidFill>
              </a:rPr>
              <a:t>an </a:t>
            </a:r>
            <a:r>
              <a:rPr lang="en-GB" dirty="0" smtClean="0">
                <a:solidFill>
                  <a:prstClr val="black"/>
                </a:solidFill>
              </a:rPr>
              <a:t>endosymbiosis. The </a:t>
            </a:r>
            <a:r>
              <a:rPr lang="en-GB" dirty="0">
                <a:solidFill>
                  <a:prstClr val="black"/>
                </a:solidFill>
              </a:rPr>
              <a:t>majority of genes </a:t>
            </a:r>
            <a:r>
              <a:rPr lang="en-GB" dirty="0" smtClean="0">
                <a:solidFill>
                  <a:prstClr val="black"/>
                </a:solidFill>
              </a:rPr>
              <a:t>on the </a:t>
            </a:r>
            <a:r>
              <a:rPr lang="en-GB" dirty="0">
                <a:solidFill>
                  <a:prstClr val="black"/>
                </a:solidFill>
              </a:rPr>
              <a:t>genomes of the chloroplast and mitochondria </a:t>
            </a:r>
            <a:r>
              <a:rPr lang="en-GB" dirty="0" smtClean="0">
                <a:solidFill>
                  <a:prstClr val="black"/>
                </a:solidFill>
              </a:rPr>
              <a:t>have been </a:t>
            </a:r>
            <a:r>
              <a:rPr lang="en-GB" dirty="0">
                <a:solidFill>
                  <a:prstClr val="black"/>
                </a:solidFill>
              </a:rPr>
              <a:t>lost or transferred to the nucleus. Most of </a:t>
            </a:r>
            <a:r>
              <a:rPr lang="en-GB" dirty="0" smtClean="0">
                <a:solidFill>
                  <a:prstClr val="black"/>
                </a:solidFill>
              </a:rPr>
              <a:t>the proteins </a:t>
            </a:r>
            <a:r>
              <a:rPr lang="en-GB" dirty="0">
                <a:solidFill>
                  <a:prstClr val="black"/>
                </a:solidFill>
              </a:rPr>
              <a:t>that comprise these organelles are encoded </a:t>
            </a:r>
            <a:r>
              <a:rPr lang="en-GB" dirty="0" smtClean="0">
                <a:solidFill>
                  <a:prstClr val="black"/>
                </a:solidFill>
              </a:rPr>
              <a:t>by genes </a:t>
            </a:r>
            <a:r>
              <a:rPr lang="en-GB" dirty="0">
                <a:solidFill>
                  <a:prstClr val="black"/>
                </a:solidFill>
              </a:rPr>
              <a:t>in the nucleus.</a:t>
            </a:r>
          </a:p>
          <a:p>
            <a:pPr marL="285750" indent="-285750">
              <a:buFont typeface="Arial" panose="020B0604020202020204" pitchFamily="34" charset="0"/>
              <a:buChar char="•"/>
            </a:pPr>
            <a:r>
              <a:rPr lang="en-GB" dirty="0">
                <a:solidFill>
                  <a:prstClr val="black"/>
                </a:solidFill>
              </a:rPr>
              <a:t>The ribosomes of the organelles closely resemble </a:t>
            </a:r>
            <a:r>
              <a:rPr lang="en-GB" dirty="0" smtClean="0">
                <a:solidFill>
                  <a:prstClr val="black"/>
                </a:solidFill>
              </a:rPr>
              <a:t>those found </a:t>
            </a:r>
            <a:r>
              <a:rPr lang="en-GB" dirty="0">
                <a:solidFill>
                  <a:prstClr val="black"/>
                </a:solidFill>
              </a:rPr>
              <a:t>in bacteria (70S).</a:t>
            </a:r>
          </a:p>
        </p:txBody>
      </p:sp>
      <p:sp>
        <p:nvSpPr>
          <p:cNvPr id="9" name="8 Rectángulo"/>
          <p:cNvSpPr/>
          <p:nvPr/>
        </p:nvSpPr>
        <p:spPr>
          <a:xfrm>
            <a:off x="142520" y="28208"/>
            <a:ext cx="8861721" cy="923330"/>
          </a:xfrm>
          <a:prstGeom prst="rect">
            <a:avLst/>
          </a:prstGeom>
          <a:noFill/>
        </p:spPr>
        <p:txBody>
          <a:bodyPr wrap="none" lIns="91440" tIns="45720" rIns="91440" bIns="45720" anchor="ctr">
            <a:spAutoFit/>
          </a:bodyPr>
          <a:lstStyle/>
          <a:p>
            <a:pPr algn="ct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Endosymbiosis</a:t>
            </a:r>
            <a:r>
              <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eukaryotic</a:t>
            </a:r>
            <a:r>
              <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a:t>
            </a:r>
            <a:endPar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origin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eukaryotic</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can be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explained</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with</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endosymbiotic</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theory</a:t>
            </a:r>
            <a:endParaRPr lang="es-E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12111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19</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3" name="12 Rectángulo"/>
          <p:cNvSpPr/>
          <p:nvPr/>
        </p:nvSpPr>
        <p:spPr>
          <a:xfrm>
            <a:off x="142520" y="28208"/>
            <a:ext cx="8861721" cy="923330"/>
          </a:xfrm>
          <a:prstGeom prst="rect">
            <a:avLst/>
          </a:prstGeom>
          <a:noFill/>
        </p:spPr>
        <p:txBody>
          <a:bodyPr wrap="none" lIns="91440" tIns="45720" rIns="91440" bIns="45720" anchor="ctr">
            <a:spAutoFit/>
          </a:bodyPr>
          <a:lstStyle/>
          <a:p>
            <a:pPr algn="ct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Endosymbiosis</a:t>
            </a:r>
            <a:r>
              <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eukaryotic</a:t>
            </a:r>
            <a:r>
              <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a:t>
            </a:r>
            <a:endPar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origin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eukaryotic</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can be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explained</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with</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endosymbiotic</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theory</a:t>
            </a:r>
            <a:endParaRPr lang="es-E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669" y="930637"/>
            <a:ext cx="4608513" cy="568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16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6 Rectángulo"/>
          <p:cNvSpPr/>
          <p:nvPr/>
        </p:nvSpPr>
        <p:spPr>
          <a:xfrm>
            <a:off x="179512" y="982316"/>
            <a:ext cx="8424936" cy="5909310"/>
          </a:xfrm>
          <a:prstGeom prst="rect">
            <a:avLst/>
          </a:prstGeom>
        </p:spPr>
        <p:txBody>
          <a:bodyPr wrap="square">
            <a:spAutoFit/>
          </a:bodyPr>
          <a:lstStyle/>
          <a:p>
            <a:r>
              <a:rPr lang="en-GB" dirty="0" smtClean="0"/>
              <a:t>Some tips before you start your investigation:</a:t>
            </a:r>
          </a:p>
          <a:p>
            <a:endParaRPr lang="en-GB" dirty="0"/>
          </a:p>
          <a:p>
            <a:pPr marL="285750" indent="-285750">
              <a:buFontTx/>
              <a:buChar char="-"/>
            </a:pPr>
            <a:r>
              <a:rPr lang="en-GB" dirty="0" smtClean="0"/>
              <a:t>Make sure the topic is </a:t>
            </a:r>
            <a:r>
              <a:rPr lang="en-GB" b="1" dirty="0" smtClean="0"/>
              <a:t>related to the content </a:t>
            </a:r>
            <a:r>
              <a:rPr lang="en-GB" dirty="0" smtClean="0"/>
              <a:t>of the course</a:t>
            </a:r>
          </a:p>
          <a:p>
            <a:pPr marL="285750" indent="-285750">
              <a:buFontTx/>
              <a:buChar char="-"/>
            </a:pPr>
            <a:r>
              <a:rPr lang="en-GB" dirty="0"/>
              <a:t>Make sure the experiment can be </a:t>
            </a:r>
            <a:r>
              <a:rPr lang="en-GB" b="1" dirty="0"/>
              <a:t>performed in the school lab </a:t>
            </a:r>
            <a:r>
              <a:rPr lang="en-GB" dirty="0"/>
              <a:t>(check materials)</a:t>
            </a:r>
          </a:p>
          <a:p>
            <a:pPr marL="285750" indent="-285750">
              <a:buFontTx/>
              <a:buChar char="-"/>
            </a:pPr>
            <a:r>
              <a:rPr lang="en-GB" dirty="0" smtClean="0"/>
              <a:t>Make sure you can obtain </a:t>
            </a:r>
            <a:r>
              <a:rPr lang="en-GB" b="1" dirty="0" smtClean="0"/>
              <a:t>quantitative data</a:t>
            </a:r>
            <a:endParaRPr lang="en-GB" b="1" dirty="0"/>
          </a:p>
          <a:p>
            <a:pPr marL="285750" indent="-285750">
              <a:buFontTx/>
              <a:buChar char="-"/>
            </a:pPr>
            <a:r>
              <a:rPr lang="en-GB" dirty="0" smtClean="0"/>
              <a:t>Make </a:t>
            </a:r>
            <a:r>
              <a:rPr lang="en-GB" dirty="0"/>
              <a:t>sure you can obtain </a:t>
            </a:r>
            <a:r>
              <a:rPr lang="en-GB" b="1" dirty="0"/>
              <a:t>sufficient relevant data </a:t>
            </a:r>
            <a:r>
              <a:rPr lang="en-GB" dirty="0"/>
              <a:t>(5x5 of </a:t>
            </a:r>
            <a:r>
              <a:rPr lang="en-GB" dirty="0" smtClean="0"/>
              <a:t>15x2)</a:t>
            </a:r>
          </a:p>
          <a:p>
            <a:pPr marL="285750" indent="-285750">
              <a:buFontTx/>
              <a:buChar char="-"/>
            </a:pPr>
            <a:r>
              <a:rPr lang="en-GB" dirty="0" smtClean="0"/>
              <a:t>Make sure some</a:t>
            </a:r>
            <a:r>
              <a:rPr lang="en-GB" b="1" dirty="0" smtClean="0"/>
              <a:t> statistics </a:t>
            </a:r>
            <a:r>
              <a:rPr lang="en-GB" dirty="0" smtClean="0"/>
              <a:t>can be done with the data</a:t>
            </a:r>
          </a:p>
          <a:p>
            <a:pPr marL="285750" indent="-285750">
              <a:buFontTx/>
              <a:buChar char="-"/>
            </a:pPr>
            <a:r>
              <a:rPr lang="en-GB" dirty="0" smtClean="0"/>
              <a:t>Make sure your experiment is of </a:t>
            </a:r>
            <a:r>
              <a:rPr lang="en-GB" b="1" dirty="0" smtClean="0"/>
              <a:t>good quality </a:t>
            </a:r>
            <a:r>
              <a:rPr lang="en-GB" dirty="0" smtClean="0"/>
              <a:t>(you are in </a:t>
            </a:r>
            <a:r>
              <a:rPr lang="en-GB" dirty="0" err="1" smtClean="0"/>
              <a:t>bachillerato</a:t>
            </a:r>
            <a:r>
              <a:rPr lang="en-GB" dirty="0" smtClean="0"/>
              <a:t>, not in the ESO anymore!)</a:t>
            </a:r>
          </a:p>
          <a:p>
            <a:pPr marL="285750" indent="-285750">
              <a:buFontTx/>
              <a:buChar char="-"/>
            </a:pPr>
            <a:r>
              <a:rPr lang="en-GB" dirty="0" smtClean="0"/>
              <a:t>Make sure you </a:t>
            </a:r>
            <a:r>
              <a:rPr lang="en-GB" b="1" dirty="0" smtClean="0"/>
              <a:t>estimate the time </a:t>
            </a:r>
            <a:r>
              <a:rPr lang="en-GB" dirty="0" smtClean="0"/>
              <a:t>you need for the experiment properly and discuss the possibilities with your teacher</a:t>
            </a:r>
          </a:p>
          <a:p>
            <a:pPr marL="285750" indent="-285750">
              <a:buFontTx/>
              <a:buChar char="-"/>
            </a:pPr>
            <a:r>
              <a:rPr lang="en-GB" dirty="0" smtClean="0"/>
              <a:t>Do some </a:t>
            </a:r>
            <a:r>
              <a:rPr lang="en-GB" b="1" dirty="0" smtClean="0"/>
              <a:t>trials </a:t>
            </a:r>
            <a:r>
              <a:rPr lang="en-GB" dirty="0" smtClean="0"/>
              <a:t>before you really start to see if what you want to do is possible</a:t>
            </a:r>
          </a:p>
          <a:p>
            <a:pPr marL="285750" indent="-285750">
              <a:buFontTx/>
              <a:buChar char="-"/>
            </a:pPr>
            <a:r>
              <a:rPr lang="en-GB" dirty="0" smtClean="0"/>
              <a:t>Do some good </a:t>
            </a:r>
            <a:r>
              <a:rPr lang="en-GB" b="1" dirty="0" smtClean="0"/>
              <a:t>background investigation </a:t>
            </a:r>
            <a:r>
              <a:rPr lang="en-GB" dirty="0" smtClean="0"/>
              <a:t>before starting</a:t>
            </a:r>
          </a:p>
          <a:p>
            <a:pPr marL="285750" indent="-285750">
              <a:buFontTx/>
              <a:buChar char="-"/>
            </a:pPr>
            <a:r>
              <a:rPr lang="en-GB" dirty="0" smtClean="0"/>
              <a:t>Have the </a:t>
            </a:r>
            <a:r>
              <a:rPr lang="en-GB" b="1" dirty="0" smtClean="0"/>
              <a:t>objective very clear </a:t>
            </a:r>
            <a:r>
              <a:rPr lang="en-GB" dirty="0" smtClean="0"/>
              <a:t>before you start</a:t>
            </a:r>
          </a:p>
          <a:p>
            <a:pPr marL="285750" indent="-285750">
              <a:buFontTx/>
              <a:buChar char="-"/>
            </a:pPr>
            <a:r>
              <a:rPr lang="en-GB" dirty="0" smtClean="0"/>
              <a:t>Always </a:t>
            </a:r>
            <a:r>
              <a:rPr lang="en-GB" b="1" dirty="0" smtClean="0"/>
              <a:t>check with your teacher </a:t>
            </a:r>
            <a:r>
              <a:rPr lang="en-GB" dirty="0" smtClean="0"/>
              <a:t>before you invest too much time in vane!</a:t>
            </a:r>
          </a:p>
          <a:p>
            <a:pPr marL="285750" indent="-285750">
              <a:buFontTx/>
              <a:buChar char="-"/>
            </a:pPr>
            <a:endParaRPr lang="en-GB" dirty="0" smtClean="0"/>
          </a:p>
          <a:p>
            <a:pPr marL="285750" indent="-285750">
              <a:buFontTx/>
              <a:buChar char="-"/>
            </a:pPr>
            <a:endParaRPr lang="en-GB" dirty="0" smtClean="0"/>
          </a:p>
          <a:p>
            <a:pPr marL="285750" indent="-285750">
              <a:buFontTx/>
              <a:buChar char="-"/>
            </a:pPr>
            <a:endParaRPr lang="en-GB" dirty="0" smtClean="0"/>
          </a:p>
        </p:txBody>
      </p:sp>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3" name="12 Rectángulo"/>
          <p:cNvSpPr/>
          <p:nvPr/>
        </p:nvSpPr>
        <p:spPr>
          <a:xfrm>
            <a:off x="1602051" y="-2569"/>
            <a:ext cx="5942652" cy="984885"/>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Design</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investigation</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Tomorrow</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will</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do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some</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first</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trials</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if</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possible</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6333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fade">
                                      <p:cBhvr>
                                        <p:cTn id="57" dur="500"/>
                                        <p:tgtEl>
                                          <p:spTgt spid="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11" end="11"/>
                                            </p:txEl>
                                          </p:spTgt>
                                        </p:tgtEl>
                                        <p:attrNameLst>
                                          <p:attrName>style.visibility</p:attrName>
                                        </p:attrNameLst>
                                      </p:cBhvr>
                                      <p:to>
                                        <p:strVal val="visible"/>
                                      </p:to>
                                    </p:set>
                                    <p:animEffect transition="in" filter="fade">
                                      <p:cBhvr>
                                        <p:cTn id="62" dur="500"/>
                                        <p:tgtEl>
                                          <p:spTgt spid="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
                                            <p:txEl>
                                              <p:pRg st="12" end="12"/>
                                            </p:txEl>
                                          </p:spTgt>
                                        </p:tgtEl>
                                        <p:attrNameLst>
                                          <p:attrName>style.visibility</p:attrName>
                                        </p:attrNameLst>
                                      </p:cBhvr>
                                      <p:to>
                                        <p:strVal val="visible"/>
                                      </p:to>
                                    </p:set>
                                    <p:animEffect transition="in" filter="fade">
                                      <p:cBhvr>
                                        <p:cTn id="67"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20</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3" name="12 Rectángulo"/>
          <p:cNvSpPr/>
          <p:nvPr/>
        </p:nvSpPr>
        <p:spPr>
          <a:xfrm>
            <a:off x="142520" y="28208"/>
            <a:ext cx="8861721" cy="923330"/>
          </a:xfrm>
          <a:prstGeom prst="rect">
            <a:avLst/>
          </a:prstGeom>
          <a:noFill/>
        </p:spPr>
        <p:txBody>
          <a:bodyPr wrap="none" lIns="91440" tIns="45720" rIns="91440" bIns="45720" anchor="ctr">
            <a:spAutoFit/>
          </a:bodyPr>
          <a:lstStyle/>
          <a:p>
            <a:pPr algn="ct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Endosymbiosis</a:t>
            </a:r>
            <a:r>
              <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eukaryotic</a:t>
            </a:r>
            <a:r>
              <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a:t>
            </a:r>
            <a:endPar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origin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eukaryotic</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can be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explained</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with</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endosymbiotic</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theory</a:t>
            </a:r>
            <a:endParaRPr lang="es-E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368" y="2060848"/>
            <a:ext cx="8008023" cy="4100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588483" y="1439296"/>
            <a:ext cx="3288080" cy="369332"/>
          </a:xfrm>
          <a:prstGeom prst="rect">
            <a:avLst/>
          </a:prstGeom>
          <a:noFill/>
        </p:spPr>
        <p:txBody>
          <a:bodyPr wrap="none" rtlCol="0">
            <a:spAutoFit/>
          </a:bodyPr>
          <a:lstStyle/>
          <a:p>
            <a:r>
              <a:rPr lang="en-GB" dirty="0" smtClean="0"/>
              <a:t>So in short (from your book):</a:t>
            </a:r>
            <a:endParaRPr lang="en-GB" dirty="0"/>
          </a:p>
        </p:txBody>
      </p:sp>
    </p:spTree>
    <p:extLst>
      <p:ext uri="{BB962C8B-B14F-4D97-AF65-F5344CB8AC3E}">
        <p14:creationId xmlns:p14="http://schemas.microsoft.com/office/powerpoint/2010/main" val="298395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Topic</a:t>
            </a:r>
            <a:r>
              <a:rPr lang="en-GB" dirty="0"/>
              <a:t> </a:t>
            </a:r>
            <a:r>
              <a:rPr lang="en-GB" dirty="0" smtClean="0"/>
              <a:t>1 </a:t>
            </a:r>
            <a:r>
              <a:rPr lang="en-GB" dirty="0" smtClean="0">
                <a:solidFill>
                  <a:schemeClr val="tx1">
                    <a:lumMod val="65000"/>
                    <a:lumOff val="35000"/>
                  </a:schemeClr>
                </a:solidFill>
              </a:rPr>
              <a:t>Cells</a:t>
            </a:r>
            <a:endParaRPr lang="en-GB" dirty="0">
              <a:solidFill>
                <a:schemeClr val="tx1">
                  <a:lumMod val="65000"/>
                  <a:lumOff val="35000"/>
                </a:schemeClr>
              </a:solidFill>
            </a:endParaRPr>
          </a:p>
        </p:txBody>
      </p:sp>
      <p:sp>
        <p:nvSpPr>
          <p:cNvPr id="3" name="Subtitle 2"/>
          <p:cNvSpPr>
            <a:spLocks noGrp="1"/>
          </p:cNvSpPr>
          <p:nvPr>
            <p:ph type="subTitle" idx="1"/>
          </p:nvPr>
        </p:nvSpPr>
        <p:spPr>
          <a:xfrm>
            <a:off x="4716016" y="3933056"/>
            <a:ext cx="3309803" cy="1260629"/>
          </a:xfrm>
        </p:spPr>
        <p:txBody>
          <a:bodyPr>
            <a:noAutofit/>
          </a:bodyPr>
          <a:lstStyle/>
          <a:p>
            <a:pPr algn="ctr"/>
            <a:endParaRPr lang="en-GB" sz="3200" dirty="0" smtClean="0"/>
          </a:p>
          <a:p>
            <a:r>
              <a:rPr lang="en-GB" sz="3200" dirty="0" smtClean="0">
                <a:solidFill>
                  <a:schemeClr val="accent1">
                    <a:lumMod val="50000"/>
                  </a:schemeClr>
                </a:solidFill>
              </a:rPr>
              <a:t>1.5 The origin of cells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smtClean="0"/>
              <a:t>IB Biology SFP - Mark </a:t>
            </a:r>
            <a:r>
              <a:rPr lang="en-US" dirty="0" err="1" smtClean="0"/>
              <a:t>Polko</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s://s-media-cache-ak0.pinimg.com/736x/e2/56/26/e25626e5f5a09f038b0a63826da20e4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506" y="0"/>
            <a:ext cx="3648757" cy="3719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34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3</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3" name="12 Rectángulo"/>
          <p:cNvSpPr/>
          <p:nvPr/>
        </p:nvSpPr>
        <p:spPr>
          <a:xfrm>
            <a:off x="2227223" y="135931"/>
            <a:ext cx="4692310" cy="707886"/>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Revision</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questions</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6590"/>
            <a:ext cx="9144000" cy="6001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743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4</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aphicFrame>
        <p:nvGraphicFramePr>
          <p:cNvPr id="8" name="7 Diagrama"/>
          <p:cNvGraphicFramePr/>
          <p:nvPr>
            <p:extLst>
              <p:ext uri="{D42A27DB-BD31-4B8C-83A1-F6EECF244321}">
                <p14:modId xmlns:p14="http://schemas.microsoft.com/office/powerpoint/2010/main" val="2644769585"/>
              </p:ext>
            </p:extLst>
          </p:nvPr>
        </p:nvGraphicFramePr>
        <p:xfrm>
          <a:off x="539552" y="2775691"/>
          <a:ext cx="8208912"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3729369083"/>
              </p:ext>
            </p:extLst>
          </p:nvPr>
        </p:nvGraphicFramePr>
        <p:xfrm>
          <a:off x="546573" y="838183"/>
          <a:ext cx="8201891" cy="1477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8 CuadroTexto"/>
          <p:cNvSpPr txBox="1"/>
          <p:nvPr/>
        </p:nvSpPr>
        <p:spPr>
          <a:xfrm>
            <a:off x="539552" y="2315511"/>
            <a:ext cx="2927404" cy="523220"/>
          </a:xfrm>
          <a:prstGeom prst="rect">
            <a:avLst/>
          </a:prstGeom>
          <a:noFill/>
        </p:spPr>
        <p:txBody>
          <a:bodyPr wrap="none" rtlCol="0">
            <a:spAutoFit/>
          </a:bodyPr>
          <a:lstStyle/>
          <a:p>
            <a:r>
              <a:rPr lang="es-ES_tradnl"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Understandings</a:t>
            </a:r>
            <a:r>
              <a:rPr lang="es-ES_tradnl" b="1" dirty="0" smtClean="0"/>
              <a:t>:</a:t>
            </a:r>
            <a:endParaRPr lang="es-ES" b="1" dirty="0"/>
          </a:p>
        </p:txBody>
      </p:sp>
      <p:sp>
        <p:nvSpPr>
          <p:cNvPr id="11" name="10 Rectángulo"/>
          <p:cNvSpPr/>
          <p:nvPr/>
        </p:nvSpPr>
        <p:spPr>
          <a:xfrm>
            <a:off x="533318" y="260647"/>
            <a:ext cx="3666388" cy="584775"/>
          </a:xfrm>
          <a:prstGeom prst="rect">
            <a:avLst/>
          </a:prstGeom>
        </p:spPr>
        <p:txBody>
          <a:bodyPr wrap="none">
            <a:spAutoFit/>
          </a:bodyPr>
          <a:lstStyle/>
          <a:p>
            <a:pPr lvl="0"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Nature</a:t>
            </a:r>
            <a:r>
              <a:rPr lang="en-US" sz="2000" b="1" dirty="0"/>
              <a:t>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of science</a:t>
            </a:r>
            <a:endPar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55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DB22A7CC-FE14-4C00-9C45-702241204BEC}"/>
                                            </p:graphicEl>
                                          </p:spTgt>
                                        </p:tgtEl>
                                        <p:attrNameLst>
                                          <p:attrName>style.visibility</p:attrName>
                                        </p:attrNameLst>
                                      </p:cBhvr>
                                      <p:to>
                                        <p:strVal val="visible"/>
                                      </p:to>
                                    </p:set>
                                    <p:animEffect transition="in" filter="fade">
                                      <p:cBhvr>
                                        <p:cTn id="12" dur="500"/>
                                        <p:tgtEl>
                                          <p:spTgt spid="7">
                                            <p:graphicEl>
                                              <a:dgm id="{DB22A7CC-FE14-4C00-9C45-702241204BE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9054F457-EAFB-4197-8C8F-6F1D4EBB42F2}"/>
                                            </p:graphicEl>
                                          </p:spTgt>
                                        </p:tgtEl>
                                        <p:attrNameLst>
                                          <p:attrName>style.visibility</p:attrName>
                                        </p:attrNameLst>
                                      </p:cBhvr>
                                      <p:to>
                                        <p:strVal val="visible"/>
                                      </p:to>
                                    </p:set>
                                    <p:animEffect transition="in" filter="fade">
                                      <p:cBhvr>
                                        <p:cTn id="22" dur="500"/>
                                        <p:tgtEl>
                                          <p:spTgt spid="8">
                                            <p:graphicEl>
                                              <a:dgm id="{9054F457-EAFB-4197-8C8F-6F1D4EBB42F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FD2CC0F1-2A37-4F89-BE33-2EB785295AE4}"/>
                                            </p:graphicEl>
                                          </p:spTgt>
                                        </p:tgtEl>
                                        <p:attrNameLst>
                                          <p:attrName>style.visibility</p:attrName>
                                        </p:attrNameLst>
                                      </p:cBhvr>
                                      <p:to>
                                        <p:strVal val="visible"/>
                                      </p:to>
                                    </p:set>
                                    <p:animEffect transition="in" filter="fade">
                                      <p:cBhvr>
                                        <p:cTn id="27" dur="500"/>
                                        <p:tgtEl>
                                          <p:spTgt spid="8">
                                            <p:graphicEl>
                                              <a:dgm id="{FD2CC0F1-2A37-4F89-BE33-2EB785295AE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2EA888A5-1BE3-42AE-A70A-7F87613320A4}"/>
                                            </p:graphicEl>
                                          </p:spTgt>
                                        </p:tgtEl>
                                        <p:attrNameLst>
                                          <p:attrName>style.visibility</p:attrName>
                                        </p:attrNameLst>
                                      </p:cBhvr>
                                      <p:to>
                                        <p:strVal val="visible"/>
                                      </p:to>
                                    </p:set>
                                    <p:animEffect transition="in" filter="fade">
                                      <p:cBhvr>
                                        <p:cTn id="32" dur="500"/>
                                        <p:tgtEl>
                                          <p:spTgt spid="8">
                                            <p:graphicEl>
                                              <a:dgm id="{2EA888A5-1BE3-42AE-A70A-7F87613320A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7" grpId="0">
        <p:bldSub>
          <a:bldDgm bld="lvlOne"/>
        </p:bldSub>
      </p:bldGraphic>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5</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aphicFrame>
        <p:nvGraphicFramePr>
          <p:cNvPr id="8" name="7 Diagrama"/>
          <p:cNvGraphicFramePr/>
          <p:nvPr>
            <p:extLst>
              <p:ext uri="{D42A27DB-BD31-4B8C-83A1-F6EECF244321}">
                <p14:modId xmlns:p14="http://schemas.microsoft.com/office/powerpoint/2010/main" val="2046371042"/>
              </p:ext>
            </p:extLst>
          </p:nvPr>
        </p:nvGraphicFramePr>
        <p:xfrm>
          <a:off x="432326" y="758803"/>
          <a:ext cx="8172122" cy="1446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466383" y="235583"/>
            <a:ext cx="4392488" cy="523220"/>
          </a:xfrm>
          <a:prstGeom prst="rect">
            <a:avLst/>
          </a:prstGeom>
          <a:noFill/>
        </p:spPr>
        <p:txBody>
          <a:bodyPr wrap="square" rtlCol="0">
            <a:spAutoFit/>
          </a:bodyPr>
          <a:lstStyle/>
          <a:p>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Applications</a:t>
            </a:r>
            <a:r>
              <a:rPr lang="es-ES_tradn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skills</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Rectángulo"/>
          <p:cNvSpPr/>
          <p:nvPr/>
        </p:nvSpPr>
        <p:spPr>
          <a:xfrm>
            <a:off x="466383" y="5229200"/>
            <a:ext cx="8258823" cy="1384995"/>
          </a:xfrm>
          <a:prstGeom prst="rect">
            <a:avLst/>
          </a:prstGeom>
        </p:spPr>
        <p:txBody>
          <a:bodyPr wrap="square">
            <a:spAutoFit/>
          </a:bodyPr>
          <a:lstStyle/>
          <a:p>
            <a: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rPr>
              <a:t>Essential idea:</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There is an unbroken chain of life from the first cells on Earth to all cells in organisms alive today.</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CuadroTexto"/>
          <p:cNvSpPr txBox="1"/>
          <p:nvPr/>
        </p:nvSpPr>
        <p:spPr>
          <a:xfrm>
            <a:off x="466383" y="2240289"/>
            <a:ext cx="4392488" cy="523220"/>
          </a:xfrm>
          <a:prstGeom prst="rect">
            <a:avLst/>
          </a:prstGeom>
          <a:noFill/>
        </p:spPr>
        <p:txBody>
          <a:bodyPr wrap="square" rtlCol="0">
            <a:spAutoFit/>
          </a:bodyPr>
          <a:lstStyle/>
          <a:p>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ToK</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2" name="1 Diagrama"/>
          <p:cNvGraphicFramePr/>
          <p:nvPr>
            <p:extLst>
              <p:ext uri="{D42A27DB-BD31-4B8C-83A1-F6EECF244321}">
                <p14:modId xmlns:p14="http://schemas.microsoft.com/office/powerpoint/2010/main" val="599199925"/>
              </p:ext>
            </p:extLst>
          </p:nvPr>
        </p:nvGraphicFramePr>
        <p:xfrm>
          <a:off x="466383" y="2763509"/>
          <a:ext cx="8208912" cy="24448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8025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3FE89E08-BC60-4CD5-B85C-91CE0FCE53EB}"/>
                                            </p:graphicEl>
                                          </p:spTgt>
                                        </p:tgtEl>
                                        <p:attrNameLst>
                                          <p:attrName>style.visibility</p:attrName>
                                        </p:attrNameLst>
                                      </p:cBhvr>
                                      <p:to>
                                        <p:strVal val="visible"/>
                                      </p:to>
                                    </p:set>
                                    <p:animEffect transition="in" filter="fade">
                                      <p:cBhvr>
                                        <p:cTn id="12" dur="500"/>
                                        <p:tgtEl>
                                          <p:spTgt spid="8">
                                            <p:graphicEl>
                                              <a:dgm id="{3FE89E08-BC60-4CD5-B85C-91CE0FCE53E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9" grpId="0"/>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6</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3" name="12 Rectángulo"/>
          <p:cNvSpPr/>
          <p:nvPr/>
        </p:nvSpPr>
        <p:spPr>
          <a:xfrm>
            <a:off x="249920" y="-2569"/>
            <a:ext cx="8646919" cy="984885"/>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division</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origin</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can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only</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be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formed</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division</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preexisting</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241595" y="1196752"/>
            <a:ext cx="8646919" cy="4247317"/>
          </a:xfrm>
          <a:prstGeom prst="rect">
            <a:avLst/>
          </a:prstGeom>
          <a:noFill/>
        </p:spPr>
        <p:txBody>
          <a:bodyPr wrap="square" rtlCol="0">
            <a:spAutoFit/>
          </a:bodyPr>
          <a:lstStyle/>
          <a:p>
            <a:r>
              <a:rPr lang="en-GB" dirty="0" smtClean="0"/>
              <a:t>The idea that cells can be only produced from pre-existing cells stems from 1880. the implications have been huge. This means that all the diversity we have of life must have started with only one cell. </a:t>
            </a:r>
            <a:endParaRPr lang="en-GB" dirty="0"/>
          </a:p>
          <a:p>
            <a:endParaRPr lang="en-GB" dirty="0" smtClean="0"/>
          </a:p>
          <a:p>
            <a:r>
              <a:rPr lang="en-GB" dirty="0" smtClean="0"/>
              <a:t>Have a look at your own body, an egg cells was fertilized by a sperm cell forming a one-cell zygote. This one cell has become your body with all the different tissues and systems, with a brain and blood flowing through it. </a:t>
            </a:r>
          </a:p>
          <a:p>
            <a:endParaRPr lang="en-GB" dirty="0"/>
          </a:p>
          <a:p>
            <a:r>
              <a:rPr lang="en-GB" dirty="0" smtClean="0"/>
              <a:t>So if cells only come from pre-existing cells, the information for the construction of your entire body </a:t>
            </a:r>
            <a:r>
              <a:rPr lang="en-GB" dirty="0"/>
              <a:t>m</a:t>
            </a:r>
            <a:r>
              <a:rPr lang="en-GB" dirty="0" smtClean="0"/>
              <a:t>ust have all already been present in that first zygote. </a:t>
            </a:r>
          </a:p>
          <a:p>
            <a:endParaRPr lang="en-GB" dirty="0"/>
          </a:p>
          <a:p>
            <a:r>
              <a:rPr lang="en-GB" dirty="0" smtClean="0"/>
              <a:t>But where do humans come from? If cells come from pre-existing cells, species must come from pre-existing species. So there must have been a common ancestor to all life on Earth.</a:t>
            </a:r>
            <a:endParaRPr lang="en-GB" dirty="0"/>
          </a:p>
        </p:txBody>
      </p:sp>
    </p:spTree>
    <p:extLst>
      <p:ext uri="{BB962C8B-B14F-4D97-AF65-F5344CB8AC3E}">
        <p14:creationId xmlns:p14="http://schemas.microsoft.com/office/powerpoint/2010/main" val="69415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7</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3" name="12 Rectángulo"/>
          <p:cNvSpPr/>
          <p:nvPr/>
        </p:nvSpPr>
        <p:spPr>
          <a:xfrm>
            <a:off x="249920" y="-2569"/>
            <a:ext cx="8646919" cy="984885"/>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division</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origin</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can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only</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be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formed</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division</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preexisting</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241595" y="1196752"/>
            <a:ext cx="8646919" cy="923330"/>
          </a:xfrm>
          <a:prstGeom prst="rect">
            <a:avLst/>
          </a:prstGeom>
          <a:noFill/>
        </p:spPr>
        <p:txBody>
          <a:bodyPr wrap="square" rtlCol="0">
            <a:spAutoFit/>
          </a:bodyPr>
          <a:lstStyle/>
          <a:p>
            <a:r>
              <a:rPr lang="en-GB" dirty="0" smtClean="0"/>
              <a:t>Artificial life, future or present?  </a:t>
            </a:r>
            <a:r>
              <a:rPr lang="en-GB" dirty="0" smtClean="0">
                <a:hlinkClick r:id="rId2"/>
              </a:rPr>
              <a:t>LINK</a:t>
            </a:r>
          </a:p>
          <a:p>
            <a:endParaRPr lang="en-GB" dirty="0">
              <a:hlinkClick r:id="rId2"/>
            </a:endParaRPr>
          </a:p>
          <a:p>
            <a:r>
              <a:rPr lang="en-GB" dirty="0" smtClean="0">
                <a:hlinkClick r:id="rId2"/>
              </a:rPr>
              <a:t> </a:t>
            </a:r>
            <a:endParaRPr lang="en-GB" dirty="0"/>
          </a:p>
        </p:txBody>
      </p:sp>
      <p:pic>
        <p:nvPicPr>
          <p:cNvPr id="7170" name="Picture 2" descr="http://resources1.news.com.au/images/2010/05/21/1225869/463265-dnamaking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1" y="1658417"/>
            <a:ext cx="8568163" cy="48245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Diagrama"/>
          <p:cNvGraphicFramePr/>
          <p:nvPr>
            <p:extLst>
              <p:ext uri="{D42A27DB-BD31-4B8C-83A1-F6EECF244321}">
                <p14:modId xmlns:p14="http://schemas.microsoft.com/office/powerpoint/2010/main" val="4093882025"/>
              </p:ext>
            </p:extLst>
          </p:nvPr>
        </p:nvGraphicFramePr>
        <p:xfrm>
          <a:off x="7528687" y="982316"/>
          <a:ext cx="1368152" cy="9233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9134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80">
                                          <p:stCondLst>
                                            <p:cond delay="0"/>
                                          </p:stCondLst>
                                        </p:cTn>
                                        <p:tgtEl>
                                          <p:spTgt spid="4"/>
                                        </p:tgtEl>
                                      </p:cBhvr>
                                    </p:animEffect>
                                    <p:anim calcmode="lin" valueType="num">
                                      <p:cBhvr>
                                        <p:cTn id="1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4" dur="26">
                                          <p:stCondLst>
                                            <p:cond delay="650"/>
                                          </p:stCondLst>
                                        </p:cTn>
                                        <p:tgtEl>
                                          <p:spTgt spid="4"/>
                                        </p:tgtEl>
                                      </p:cBhvr>
                                      <p:to x="100000" y="60000"/>
                                    </p:animScale>
                                    <p:animScale>
                                      <p:cBhvr>
                                        <p:cTn id="25" dur="166" decel="50000">
                                          <p:stCondLst>
                                            <p:cond delay="676"/>
                                          </p:stCondLst>
                                        </p:cTn>
                                        <p:tgtEl>
                                          <p:spTgt spid="4"/>
                                        </p:tgtEl>
                                      </p:cBhvr>
                                      <p:to x="100000" y="100000"/>
                                    </p:animScale>
                                    <p:animScale>
                                      <p:cBhvr>
                                        <p:cTn id="26" dur="26">
                                          <p:stCondLst>
                                            <p:cond delay="1312"/>
                                          </p:stCondLst>
                                        </p:cTn>
                                        <p:tgtEl>
                                          <p:spTgt spid="4"/>
                                        </p:tgtEl>
                                      </p:cBhvr>
                                      <p:to x="100000" y="80000"/>
                                    </p:animScale>
                                    <p:animScale>
                                      <p:cBhvr>
                                        <p:cTn id="27" dur="166" decel="50000">
                                          <p:stCondLst>
                                            <p:cond delay="1338"/>
                                          </p:stCondLst>
                                        </p:cTn>
                                        <p:tgtEl>
                                          <p:spTgt spid="4"/>
                                        </p:tgtEl>
                                      </p:cBhvr>
                                      <p:to x="100000" y="100000"/>
                                    </p:animScale>
                                    <p:animScale>
                                      <p:cBhvr>
                                        <p:cTn id="28" dur="26">
                                          <p:stCondLst>
                                            <p:cond delay="1642"/>
                                          </p:stCondLst>
                                        </p:cTn>
                                        <p:tgtEl>
                                          <p:spTgt spid="4"/>
                                        </p:tgtEl>
                                      </p:cBhvr>
                                      <p:to x="100000" y="90000"/>
                                    </p:animScale>
                                    <p:animScale>
                                      <p:cBhvr>
                                        <p:cTn id="29" dur="166" decel="50000">
                                          <p:stCondLst>
                                            <p:cond delay="1668"/>
                                          </p:stCondLst>
                                        </p:cTn>
                                        <p:tgtEl>
                                          <p:spTgt spid="4"/>
                                        </p:tgtEl>
                                      </p:cBhvr>
                                      <p:to x="100000" y="100000"/>
                                    </p:animScale>
                                    <p:animScale>
                                      <p:cBhvr>
                                        <p:cTn id="30" dur="26">
                                          <p:stCondLst>
                                            <p:cond delay="1808"/>
                                          </p:stCondLst>
                                        </p:cTn>
                                        <p:tgtEl>
                                          <p:spTgt spid="4"/>
                                        </p:tgtEl>
                                      </p:cBhvr>
                                      <p:to x="100000" y="95000"/>
                                    </p:animScale>
                                    <p:animScale>
                                      <p:cBhvr>
                                        <p:cTn id="31" dur="166" decel="50000">
                                          <p:stCondLst>
                                            <p:cond delay="1834"/>
                                          </p:stCondLst>
                                        </p:cTn>
                                        <p:tgtEl>
                                          <p:spTgt spid="4"/>
                                        </p:tgtEl>
                                      </p:cBhvr>
                                      <p:to x="100000" y="100000"/>
                                    </p:animScale>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7170"/>
                                        </p:tgtEl>
                                        <p:attrNameLst>
                                          <p:attrName>style.visibility</p:attrName>
                                        </p:attrNameLst>
                                      </p:cBhvr>
                                      <p:to>
                                        <p:strVal val="visible"/>
                                      </p:to>
                                    </p:set>
                                    <p:animEffect transition="in" filter="fade">
                                      <p:cBhvr>
                                        <p:cTn id="35" dur="1000"/>
                                        <p:tgtEl>
                                          <p:spTgt spid="7170"/>
                                        </p:tgtEl>
                                      </p:cBhvr>
                                    </p:animEffect>
                                    <p:anim calcmode="lin" valueType="num">
                                      <p:cBhvr>
                                        <p:cTn id="36" dur="1000" fill="hold"/>
                                        <p:tgtEl>
                                          <p:spTgt spid="7170"/>
                                        </p:tgtEl>
                                        <p:attrNameLst>
                                          <p:attrName>ppt_x</p:attrName>
                                        </p:attrNameLst>
                                      </p:cBhvr>
                                      <p:tavLst>
                                        <p:tav tm="0">
                                          <p:val>
                                            <p:strVal val="#ppt_x"/>
                                          </p:val>
                                        </p:tav>
                                        <p:tav tm="100000">
                                          <p:val>
                                            <p:strVal val="#ppt_x"/>
                                          </p:val>
                                        </p:tav>
                                      </p:tavLst>
                                    </p:anim>
                                    <p:anim calcmode="lin" valueType="num">
                                      <p:cBhvr>
                                        <p:cTn id="37"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8</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3" name="12 Rectángulo"/>
          <p:cNvSpPr/>
          <p:nvPr/>
        </p:nvSpPr>
        <p:spPr>
          <a:xfrm>
            <a:off x="1361611" y="-118719"/>
            <a:ext cx="6423553" cy="1323439"/>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Spontaneous</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generation</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ct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and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origin</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life</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179512" y="1124744"/>
            <a:ext cx="8964488" cy="2308324"/>
          </a:xfrm>
          <a:prstGeom prst="rect">
            <a:avLst/>
          </a:prstGeom>
          <a:noFill/>
        </p:spPr>
        <p:txBody>
          <a:bodyPr wrap="square" rtlCol="0">
            <a:spAutoFit/>
          </a:bodyPr>
          <a:lstStyle/>
          <a:p>
            <a:r>
              <a:rPr lang="en-GB" dirty="0" smtClean="0"/>
              <a:t>Spontaneous generation is the formation of living organisms from non-living matter. When the cell and microscopic life was not yet discovered, scientist were of pinion that life could originate from non-living matter. Plants could sprout from bare soil, mice could be generated from old pieces of clothes and maggots from rotting meat. They based this on observations, clearly maggots were initially not there but after a few days suddenly appearing, nobody saw them crawling towards the meat so they must have been created from it.</a:t>
            </a:r>
          </a:p>
          <a:p>
            <a:endParaRPr lang="en-GB" dirty="0"/>
          </a:p>
        </p:txBody>
      </p:sp>
      <p:pic>
        <p:nvPicPr>
          <p:cNvPr id="8194" name="Picture 2" descr="http://biotech.gsu.edu/houghton'04/2107'15/Figures/lecture2/maggot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7820" y="3241164"/>
            <a:ext cx="6145035" cy="328418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67169" y="3140968"/>
            <a:ext cx="2676639" cy="3139321"/>
          </a:xfrm>
          <a:prstGeom prst="rect">
            <a:avLst/>
          </a:prstGeom>
        </p:spPr>
        <p:txBody>
          <a:bodyPr wrap="square">
            <a:spAutoFit/>
          </a:bodyPr>
          <a:lstStyle/>
          <a:p>
            <a:endParaRPr lang="en-GB" dirty="0"/>
          </a:p>
          <a:p>
            <a:r>
              <a:rPr lang="en-GB" dirty="0"/>
              <a:t>Soon experiments were carried out to prove these theories false. </a:t>
            </a:r>
            <a:r>
              <a:rPr lang="en-GB" dirty="0" smtClean="0"/>
              <a:t>Francesco </a:t>
            </a:r>
            <a:r>
              <a:rPr lang="en-GB" dirty="0" err="1" smtClean="0"/>
              <a:t>Redi</a:t>
            </a:r>
            <a:r>
              <a:rPr lang="en-GB" dirty="0" smtClean="0"/>
              <a:t> </a:t>
            </a:r>
            <a:r>
              <a:rPr lang="en-GB" dirty="0"/>
              <a:t>for example showed that the maggots on the meat only developed if the meat had been in contact with flies.</a:t>
            </a:r>
          </a:p>
        </p:txBody>
      </p:sp>
      <p:sp>
        <p:nvSpPr>
          <p:cNvPr id="4" name="3 CuadroTexto"/>
          <p:cNvSpPr txBox="1"/>
          <p:nvPr/>
        </p:nvSpPr>
        <p:spPr>
          <a:xfrm>
            <a:off x="7961040" y="569349"/>
            <a:ext cx="1011815" cy="584775"/>
          </a:xfrm>
          <a:prstGeom prst="rect">
            <a:avLst/>
          </a:prstGeom>
          <a:noFill/>
        </p:spPr>
        <p:txBody>
          <a:bodyPr wrap="none" rtlCol="0">
            <a:spAutoFit/>
          </a:bodyPr>
          <a:lstStyle/>
          <a:p>
            <a:r>
              <a:rPr lang="en-GB" sz="3200" dirty="0" smtClean="0">
                <a:hlinkClick r:id="rId3"/>
              </a:rPr>
              <a:t>LINK</a:t>
            </a:r>
            <a:endParaRPr lang="en-GB" sz="3200" dirty="0"/>
          </a:p>
        </p:txBody>
      </p:sp>
      <p:sp>
        <p:nvSpPr>
          <p:cNvPr id="6" name="5 CuadroTexto"/>
          <p:cNvSpPr txBox="1"/>
          <p:nvPr/>
        </p:nvSpPr>
        <p:spPr>
          <a:xfrm>
            <a:off x="602861" y="6254708"/>
            <a:ext cx="805029" cy="461665"/>
          </a:xfrm>
          <a:prstGeom prst="rect">
            <a:avLst/>
          </a:prstGeom>
          <a:noFill/>
        </p:spPr>
        <p:txBody>
          <a:bodyPr wrap="none" rtlCol="0">
            <a:spAutoFit/>
          </a:bodyPr>
          <a:lstStyle/>
          <a:p>
            <a:r>
              <a:rPr lang="en-GB" sz="2400" dirty="0" smtClean="0">
                <a:hlinkClick r:id="rId4"/>
              </a:rPr>
              <a:t>LINK</a:t>
            </a:r>
            <a:endParaRPr lang="en-GB" sz="2400" dirty="0"/>
          </a:p>
        </p:txBody>
      </p:sp>
    </p:spTree>
    <p:extLst>
      <p:ext uri="{BB962C8B-B14F-4D97-AF65-F5344CB8AC3E}">
        <p14:creationId xmlns:p14="http://schemas.microsoft.com/office/powerpoint/2010/main" val="71559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500"/>
                            </p:stCondLst>
                            <p:childTnLst>
                              <p:par>
                                <p:cTn id="19" presetID="26" presetClass="entr" presetSubtype="0" fill="hold" nodeType="after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wipe(down)">
                                      <p:cBhvr>
                                        <p:cTn id="21" dur="580">
                                          <p:stCondLst>
                                            <p:cond delay="0"/>
                                          </p:stCondLst>
                                        </p:cTn>
                                        <p:tgtEl>
                                          <p:spTgt spid="8194"/>
                                        </p:tgtEl>
                                      </p:cBhvr>
                                    </p:animEffect>
                                    <p:anim calcmode="lin" valueType="num">
                                      <p:cBhvr>
                                        <p:cTn id="22"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27" dur="26">
                                          <p:stCondLst>
                                            <p:cond delay="650"/>
                                          </p:stCondLst>
                                        </p:cTn>
                                        <p:tgtEl>
                                          <p:spTgt spid="8194"/>
                                        </p:tgtEl>
                                      </p:cBhvr>
                                      <p:to x="100000" y="60000"/>
                                    </p:animScale>
                                    <p:animScale>
                                      <p:cBhvr>
                                        <p:cTn id="28" dur="166" decel="50000">
                                          <p:stCondLst>
                                            <p:cond delay="676"/>
                                          </p:stCondLst>
                                        </p:cTn>
                                        <p:tgtEl>
                                          <p:spTgt spid="8194"/>
                                        </p:tgtEl>
                                      </p:cBhvr>
                                      <p:to x="100000" y="100000"/>
                                    </p:animScale>
                                    <p:animScale>
                                      <p:cBhvr>
                                        <p:cTn id="29" dur="26">
                                          <p:stCondLst>
                                            <p:cond delay="1312"/>
                                          </p:stCondLst>
                                        </p:cTn>
                                        <p:tgtEl>
                                          <p:spTgt spid="8194"/>
                                        </p:tgtEl>
                                      </p:cBhvr>
                                      <p:to x="100000" y="80000"/>
                                    </p:animScale>
                                    <p:animScale>
                                      <p:cBhvr>
                                        <p:cTn id="30" dur="166" decel="50000">
                                          <p:stCondLst>
                                            <p:cond delay="1338"/>
                                          </p:stCondLst>
                                        </p:cTn>
                                        <p:tgtEl>
                                          <p:spTgt spid="8194"/>
                                        </p:tgtEl>
                                      </p:cBhvr>
                                      <p:to x="100000" y="100000"/>
                                    </p:animScale>
                                    <p:animScale>
                                      <p:cBhvr>
                                        <p:cTn id="31" dur="26">
                                          <p:stCondLst>
                                            <p:cond delay="1642"/>
                                          </p:stCondLst>
                                        </p:cTn>
                                        <p:tgtEl>
                                          <p:spTgt spid="8194"/>
                                        </p:tgtEl>
                                      </p:cBhvr>
                                      <p:to x="100000" y="90000"/>
                                    </p:animScale>
                                    <p:animScale>
                                      <p:cBhvr>
                                        <p:cTn id="32" dur="166" decel="50000">
                                          <p:stCondLst>
                                            <p:cond delay="1668"/>
                                          </p:stCondLst>
                                        </p:cTn>
                                        <p:tgtEl>
                                          <p:spTgt spid="8194"/>
                                        </p:tgtEl>
                                      </p:cBhvr>
                                      <p:to x="100000" y="100000"/>
                                    </p:animScale>
                                    <p:animScale>
                                      <p:cBhvr>
                                        <p:cTn id="33" dur="26">
                                          <p:stCondLst>
                                            <p:cond delay="1808"/>
                                          </p:stCondLst>
                                        </p:cTn>
                                        <p:tgtEl>
                                          <p:spTgt spid="8194"/>
                                        </p:tgtEl>
                                      </p:cBhvr>
                                      <p:to x="100000" y="95000"/>
                                    </p:animScale>
                                    <p:animScale>
                                      <p:cBhvr>
                                        <p:cTn id="34" dur="166" decel="50000">
                                          <p:stCondLst>
                                            <p:cond delay="1834"/>
                                          </p:stCondLst>
                                        </p:cTn>
                                        <p:tgtEl>
                                          <p:spTgt spid="8194"/>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3" grpId="0"/>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8" name="Picture 4" descr="http://www.buzzle.com/images/diagrams/louis-pasteur-experi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4826" y="2325072"/>
            <a:ext cx="5482864" cy="376822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9</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3" name="12 Rectángulo"/>
          <p:cNvSpPr/>
          <p:nvPr/>
        </p:nvSpPr>
        <p:spPr>
          <a:xfrm>
            <a:off x="1361611" y="-118719"/>
            <a:ext cx="6423553" cy="1323439"/>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Spontaneous</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generation</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ct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and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origin</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life</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179512" y="1124744"/>
            <a:ext cx="8964488" cy="1754326"/>
          </a:xfrm>
          <a:prstGeom prst="rect">
            <a:avLst/>
          </a:prstGeom>
          <a:noFill/>
        </p:spPr>
        <p:txBody>
          <a:bodyPr wrap="square" rtlCol="0">
            <a:spAutoFit/>
          </a:bodyPr>
          <a:lstStyle/>
          <a:p>
            <a:r>
              <a:rPr lang="en-GB" dirty="0" smtClean="0"/>
              <a:t>Rafael </a:t>
            </a:r>
            <a:r>
              <a:rPr lang="en-GB" dirty="0" err="1" smtClean="0"/>
              <a:t>Spallanzani</a:t>
            </a:r>
            <a:r>
              <a:rPr lang="en-GB" dirty="0" smtClean="0"/>
              <a:t> boiled four containers with soup, left four open and closed the other four. After boiling the microorganisms died so the eight containers were sterilised, but the four unsealed containers started to rot again soon. Clearly microorganisms came from the air and were not spontaneously generated.</a:t>
            </a:r>
          </a:p>
          <a:p>
            <a:endParaRPr lang="en-GB" dirty="0"/>
          </a:p>
        </p:txBody>
      </p:sp>
      <p:sp>
        <p:nvSpPr>
          <p:cNvPr id="6" name="5 CuadroTexto"/>
          <p:cNvSpPr txBox="1"/>
          <p:nvPr/>
        </p:nvSpPr>
        <p:spPr>
          <a:xfrm>
            <a:off x="179512" y="2731856"/>
            <a:ext cx="4338228" cy="1200329"/>
          </a:xfrm>
          <a:prstGeom prst="rect">
            <a:avLst/>
          </a:prstGeom>
          <a:noFill/>
        </p:spPr>
        <p:txBody>
          <a:bodyPr wrap="square" rtlCol="0">
            <a:spAutoFit/>
          </a:bodyPr>
          <a:lstStyle/>
          <a:p>
            <a:r>
              <a:rPr lang="en-GB" dirty="0" smtClean="0"/>
              <a:t>But the scientific world really became convinced when Louise Pasteur did his experiments and published his findings. </a:t>
            </a:r>
            <a:endParaRPr lang="en-GB" dirty="0"/>
          </a:p>
        </p:txBody>
      </p:sp>
      <p:sp>
        <p:nvSpPr>
          <p:cNvPr id="7" name="6 CuadroTexto"/>
          <p:cNvSpPr txBox="1"/>
          <p:nvPr/>
        </p:nvSpPr>
        <p:spPr>
          <a:xfrm>
            <a:off x="3059832" y="2325072"/>
            <a:ext cx="652743" cy="369332"/>
          </a:xfrm>
          <a:prstGeom prst="rect">
            <a:avLst/>
          </a:prstGeom>
          <a:noFill/>
        </p:spPr>
        <p:txBody>
          <a:bodyPr wrap="none" rtlCol="0">
            <a:spAutoFit/>
          </a:bodyPr>
          <a:lstStyle/>
          <a:p>
            <a:r>
              <a:rPr lang="en-GB" dirty="0" smtClean="0">
                <a:hlinkClick r:id="rId3"/>
              </a:rPr>
              <a:t>LINK</a:t>
            </a:r>
            <a:endParaRPr lang="en-GB" dirty="0"/>
          </a:p>
        </p:txBody>
      </p:sp>
      <p:pic>
        <p:nvPicPr>
          <p:cNvPr id="1030" name="Picture 6" descr="http://www.notablebiographies.com/images/uewb_08_img05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762" y="4209184"/>
            <a:ext cx="2004892" cy="2453355"/>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2312756" y="4392347"/>
            <a:ext cx="1801587"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dirty="0" smtClean="0"/>
              <a:t>Read about Louise Pasteur’s experiments on page 47 and 48 and discuss them in class.</a:t>
            </a:r>
            <a:endParaRPr lang="en-GB" dirty="0"/>
          </a:p>
        </p:txBody>
      </p:sp>
    </p:spTree>
    <p:extLst>
      <p:ext uri="{BB962C8B-B14F-4D97-AF65-F5344CB8AC3E}">
        <p14:creationId xmlns:p14="http://schemas.microsoft.com/office/powerpoint/2010/main" val="403177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500"/>
                                        <p:tgtEl>
                                          <p:spTgt spid="102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30"/>
                                        </p:tgtEl>
                                        <p:attrNameLst>
                                          <p:attrName>style.visibility</p:attrName>
                                        </p:attrNameLst>
                                      </p:cBhvr>
                                      <p:to>
                                        <p:strVal val="visible"/>
                                      </p:to>
                                    </p:set>
                                    <p:animEffect transition="in" filter="fade">
                                      <p:cBhvr>
                                        <p:cTn id="36" dur="1000"/>
                                        <p:tgtEl>
                                          <p:spTgt spid="1030"/>
                                        </p:tgtEl>
                                      </p:cBhvr>
                                    </p:animEffect>
                                    <p:anim calcmode="lin" valueType="num">
                                      <p:cBhvr>
                                        <p:cTn id="37" dur="1000" fill="hold"/>
                                        <p:tgtEl>
                                          <p:spTgt spid="1030"/>
                                        </p:tgtEl>
                                        <p:attrNameLst>
                                          <p:attrName>ppt_x</p:attrName>
                                        </p:attrNameLst>
                                      </p:cBhvr>
                                      <p:tavLst>
                                        <p:tav tm="0">
                                          <p:val>
                                            <p:strVal val="#ppt_x"/>
                                          </p:val>
                                        </p:tav>
                                        <p:tav tm="100000">
                                          <p:val>
                                            <p:strVal val="#ppt_x"/>
                                          </p:val>
                                        </p:tav>
                                      </p:tavLst>
                                    </p:anim>
                                    <p:anim calcmode="lin" valueType="num">
                                      <p:cBhvr>
                                        <p:cTn id="38"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2000"/>
                                        <p:tgtEl>
                                          <p:spTgt spid="8"/>
                                        </p:tgtEl>
                                      </p:cBhvr>
                                    </p:animEffect>
                                    <p:anim calcmode="lin" valueType="num">
                                      <p:cBhvr>
                                        <p:cTn id="44" dur="2000" fill="hold"/>
                                        <p:tgtEl>
                                          <p:spTgt spid="8"/>
                                        </p:tgtEl>
                                        <p:attrNameLst>
                                          <p:attrName>ppt_w</p:attrName>
                                        </p:attrNameLst>
                                      </p:cBhvr>
                                      <p:tavLst>
                                        <p:tav tm="0" fmla="#ppt_w*sin(2.5*pi*$)">
                                          <p:val>
                                            <p:fltVal val="0"/>
                                          </p:val>
                                        </p:tav>
                                        <p:tav tm="100000">
                                          <p:val>
                                            <p:fltVal val="1"/>
                                          </p:val>
                                        </p:tav>
                                      </p:tavLst>
                                    </p:anim>
                                    <p:anim calcmode="lin" valueType="num">
                                      <p:cBhvr>
                                        <p:cTn id="45"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6" grpId="0"/>
      <p:bldP spid="7" grpId="0"/>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19977</TotalTime>
  <Words>1863</Words>
  <Application>Microsoft Office PowerPoint</Application>
  <PresentationFormat>Presentación en pantalla (4:3)</PresentationFormat>
  <Paragraphs>169</Paragraphs>
  <Slides>21</Slides>
  <Notes>0</Notes>
  <HiddenSlides>0</HiddenSlides>
  <MMClips>0</MMClips>
  <ScaleCrop>false</ScaleCrop>
  <HeadingPairs>
    <vt:vector size="4" baseType="variant">
      <vt:variant>
        <vt:lpstr>Tema</vt:lpstr>
      </vt:variant>
      <vt:variant>
        <vt:i4>3</vt:i4>
      </vt:variant>
      <vt:variant>
        <vt:lpstr>Títulos de diapositiva</vt:lpstr>
      </vt:variant>
      <vt:variant>
        <vt:i4>21</vt:i4>
      </vt:variant>
    </vt:vector>
  </HeadingPairs>
  <TitlesOfParts>
    <vt:vector size="24" baseType="lpstr">
      <vt:lpstr>Template MP</vt:lpstr>
      <vt:lpstr>1_Template MP</vt:lpstr>
      <vt:lpstr>2_Template MP</vt:lpstr>
      <vt:lpstr>Topic 1 Cells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Topic 1 Cells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Mark Polko</dc:creator>
  <cp:lastModifiedBy>sfpaula.default</cp:lastModifiedBy>
  <cp:revision>198</cp:revision>
  <dcterms:created xsi:type="dcterms:W3CDTF">2013-08-21T17:54:09Z</dcterms:created>
  <dcterms:modified xsi:type="dcterms:W3CDTF">2015-10-07T13:53:15Z</dcterms:modified>
</cp:coreProperties>
</file>