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46" r:id="rId2"/>
  </p:sldMasterIdLst>
  <p:notesMasterIdLst>
    <p:notesMasterId r:id="rId18"/>
  </p:notesMasterIdLst>
  <p:sldIdLst>
    <p:sldId id="256" r:id="rId3"/>
    <p:sldId id="257" r:id="rId4"/>
    <p:sldId id="284" r:id="rId5"/>
    <p:sldId id="372" r:id="rId6"/>
    <p:sldId id="377" r:id="rId7"/>
    <p:sldId id="378" r:id="rId8"/>
    <p:sldId id="382" r:id="rId9"/>
    <p:sldId id="383" r:id="rId10"/>
    <p:sldId id="379" r:id="rId11"/>
    <p:sldId id="380" r:id="rId12"/>
    <p:sldId id="384" r:id="rId13"/>
    <p:sldId id="386" r:id="rId14"/>
    <p:sldId id="388" r:id="rId15"/>
    <p:sldId id="381" r:id="rId16"/>
    <p:sldId id="38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9" autoAdjust="0"/>
    <p:restoredTop sz="94671" autoAdjust="0"/>
  </p:normalViewPr>
  <p:slideViewPr>
    <p:cSldViewPr>
      <p:cViewPr varScale="1">
        <p:scale>
          <a:sx n="70" d="100"/>
          <a:sy n="70" d="100"/>
        </p:scale>
        <p:origin x="-1296" y="-90"/>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AEEEB534-04EA-44F5-BBF3-EFC989BCCA13}">
      <dgm:prSet/>
      <dgm:spPr/>
      <dgm:t>
        <a:bodyPr/>
        <a:lstStyle/>
        <a:p>
          <a:r>
            <a:rPr lang="en-US"/>
            <a:t>Enzymes have an active site to which specific substrates bind.</a:t>
          </a:r>
          <a:endParaRPr lang="en-GB"/>
        </a:p>
      </dgm:t>
    </dgm:pt>
    <dgm:pt modelId="{2865DCAC-AC88-4EAE-BF17-E6BFEA3AC199}" type="parTrans" cxnId="{5DFC3B95-2E47-4DB7-A4BC-08EBF8E70BC0}">
      <dgm:prSet/>
      <dgm:spPr/>
      <dgm:t>
        <a:bodyPr/>
        <a:lstStyle/>
        <a:p>
          <a:endParaRPr lang="en-GB"/>
        </a:p>
      </dgm:t>
    </dgm:pt>
    <dgm:pt modelId="{584CBB18-B558-43A9-B8D9-C767C48B7137}" type="sibTrans" cxnId="{5DFC3B95-2E47-4DB7-A4BC-08EBF8E70BC0}">
      <dgm:prSet/>
      <dgm:spPr/>
      <dgm:t>
        <a:bodyPr/>
        <a:lstStyle/>
        <a:p>
          <a:endParaRPr lang="en-GB"/>
        </a:p>
      </dgm:t>
    </dgm:pt>
    <dgm:pt modelId="{92EB39B3-BA62-49D6-BD9A-DD762041E54D}">
      <dgm:prSet/>
      <dgm:spPr/>
      <dgm:t>
        <a:bodyPr/>
        <a:lstStyle/>
        <a:p>
          <a:r>
            <a:rPr lang="en-US" dirty="0" smtClean="0"/>
            <a:t>Enzyme </a:t>
          </a:r>
          <a:r>
            <a:rPr lang="en-US" dirty="0"/>
            <a:t>catalysis involves molecular motion and the collision of </a:t>
          </a:r>
          <a:r>
            <a:rPr lang="en-US" dirty="0" smtClean="0"/>
            <a:t>substrates </a:t>
          </a:r>
          <a:r>
            <a:rPr lang="en-GB" dirty="0" smtClean="0"/>
            <a:t>with the active site.</a:t>
          </a:r>
          <a:endParaRPr lang="en-GB" dirty="0"/>
        </a:p>
      </dgm:t>
    </dgm:pt>
    <dgm:pt modelId="{552ABEE8-6998-4A77-9535-26A25AB66DC4}" type="parTrans" cxnId="{D036A405-74F0-413D-9F8A-01E741232DF2}">
      <dgm:prSet/>
      <dgm:spPr/>
      <dgm:t>
        <a:bodyPr/>
        <a:lstStyle/>
        <a:p>
          <a:endParaRPr lang="en-GB"/>
        </a:p>
      </dgm:t>
    </dgm:pt>
    <dgm:pt modelId="{F42E318B-378D-4B6E-853D-96C8C0AF630B}" type="sibTrans" cxnId="{D036A405-74F0-413D-9F8A-01E741232DF2}">
      <dgm:prSet/>
      <dgm:spPr/>
      <dgm:t>
        <a:bodyPr/>
        <a:lstStyle/>
        <a:p>
          <a:endParaRPr lang="en-GB"/>
        </a:p>
      </dgm:t>
    </dgm:pt>
    <dgm:pt modelId="{0441E99D-BDCF-45F5-A918-2974EAB2653A}">
      <dgm:prSet/>
      <dgm:spPr/>
      <dgm:t>
        <a:bodyPr/>
        <a:lstStyle/>
        <a:p>
          <a:r>
            <a:rPr lang="en-US" dirty="0" smtClean="0"/>
            <a:t>Temperature</a:t>
          </a:r>
          <a:r>
            <a:rPr lang="en-US" dirty="0"/>
            <a:t>, pH and substrate concentration affect the rate of activity </a:t>
          </a:r>
          <a:r>
            <a:rPr lang="en-US" dirty="0" smtClean="0"/>
            <a:t>of </a:t>
          </a:r>
          <a:r>
            <a:rPr lang="en-GB" dirty="0" smtClean="0"/>
            <a:t>enzymes.</a:t>
          </a:r>
          <a:endParaRPr lang="en-GB" dirty="0"/>
        </a:p>
      </dgm:t>
    </dgm:pt>
    <dgm:pt modelId="{0B91385A-7572-426C-A288-784BA0D80585}" type="parTrans" cxnId="{AA6F5A70-B2CE-4068-8534-C031FC152CA4}">
      <dgm:prSet/>
      <dgm:spPr/>
      <dgm:t>
        <a:bodyPr/>
        <a:lstStyle/>
        <a:p>
          <a:endParaRPr lang="en-GB"/>
        </a:p>
      </dgm:t>
    </dgm:pt>
    <dgm:pt modelId="{682B29C7-CB7F-4682-AF13-30D3239F134B}" type="sibTrans" cxnId="{AA6F5A70-B2CE-4068-8534-C031FC152CA4}">
      <dgm:prSet/>
      <dgm:spPr/>
      <dgm:t>
        <a:bodyPr/>
        <a:lstStyle/>
        <a:p>
          <a:endParaRPr lang="en-GB"/>
        </a:p>
      </dgm:t>
    </dgm:pt>
    <dgm:pt modelId="{F2C673A8-4753-47E0-AEF7-6B47AF293355}">
      <dgm:prSet/>
      <dgm:spPr/>
      <dgm:t>
        <a:bodyPr/>
        <a:lstStyle/>
        <a:p>
          <a:r>
            <a:rPr lang="en-GB" dirty="0" smtClean="0"/>
            <a:t>Enzymes </a:t>
          </a:r>
          <a:r>
            <a:rPr lang="en-GB" dirty="0"/>
            <a:t>can be denatured.</a:t>
          </a:r>
        </a:p>
      </dgm:t>
    </dgm:pt>
    <dgm:pt modelId="{5ECC2C09-0ABC-4D54-897F-8999530CDAC8}" type="parTrans" cxnId="{97E6739D-7DF1-446A-A88F-32DAE1F03848}">
      <dgm:prSet/>
      <dgm:spPr/>
      <dgm:t>
        <a:bodyPr/>
        <a:lstStyle/>
        <a:p>
          <a:endParaRPr lang="en-GB"/>
        </a:p>
      </dgm:t>
    </dgm:pt>
    <dgm:pt modelId="{AF72ED8E-AE6D-4BC2-B892-8D52253A1E04}" type="sibTrans" cxnId="{97E6739D-7DF1-446A-A88F-32DAE1F03848}">
      <dgm:prSet/>
      <dgm:spPr/>
      <dgm:t>
        <a:bodyPr/>
        <a:lstStyle/>
        <a:p>
          <a:endParaRPr lang="en-GB"/>
        </a:p>
      </dgm:t>
    </dgm:pt>
    <dgm:pt modelId="{1A54D425-9A91-4366-B85B-350A90247126}">
      <dgm:prSet/>
      <dgm:spPr/>
      <dgm:t>
        <a:bodyPr/>
        <a:lstStyle/>
        <a:p>
          <a:r>
            <a:rPr lang="en-US" dirty="0" smtClean="0"/>
            <a:t>Immobilized </a:t>
          </a:r>
          <a:r>
            <a:rPr lang="en-US" dirty="0"/>
            <a:t>enzymes are widely used in industry.</a:t>
          </a:r>
          <a:endParaRPr lang="en-GB" dirty="0"/>
        </a:p>
      </dgm:t>
    </dgm:pt>
    <dgm:pt modelId="{00F8F08D-19FE-4339-84A0-4738E75BD563}" type="parTrans" cxnId="{F097DDCF-282E-4FAF-B154-B55135591164}">
      <dgm:prSet/>
      <dgm:spPr/>
      <dgm:t>
        <a:bodyPr/>
        <a:lstStyle/>
        <a:p>
          <a:endParaRPr lang="en-GB"/>
        </a:p>
      </dgm:t>
    </dgm:pt>
    <dgm:pt modelId="{0C4E1BC0-E581-4DB5-A2E8-8921504044E3}" type="sibTrans" cxnId="{F097DDCF-282E-4FAF-B154-B55135591164}">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50FF4890-9BDA-4F4D-9EF8-6B41B3006A77}" type="pres">
      <dgm:prSet presAssocID="{AEEEB534-04EA-44F5-BBF3-EFC989BCCA13}" presName="parentText" presStyleLbl="node1" presStyleIdx="0" presStyleCnt="5">
        <dgm:presLayoutVars>
          <dgm:chMax val="0"/>
          <dgm:bulletEnabled val="1"/>
        </dgm:presLayoutVars>
      </dgm:prSet>
      <dgm:spPr/>
      <dgm:t>
        <a:bodyPr/>
        <a:lstStyle/>
        <a:p>
          <a:endParaRPr lang="en-GB"/>
        </a:p>
      </dgm:t>
    </dgm:pt>
    <dgm:pt modelId="{46521770-5A4C-4D0F-AE6F-724C56E5EECA}" type="pres">
      <dgm:prSet presAssocID="{584CBB18-B558-43A9-B8D9-C767C48B7137}" presName="spacer" presStyleCnt="0"/>
      <dgm:spPr/>
    </dgm:pt>
    <dgm:pt modelId="{FEF47448-6272-4677-97C8-E5B826492DB1}" type="pres">
      <dgm:prSet presAssocID="{92EB39B3-BA62-49D6-BD9A-DD762041E54D}" presName="parentText" presStyleLbl="node1" presStyleIdx="1" presStyleCnt="5">
        <dgm:presLayoutVars>
          <dgm:chMax val="0"/>
          <dgm:bulletEnabled val="1"/>
        </dgm:presLayoutVars>
      </dgm:prSet>
      <dgm:spPr/>
      <dgm:t>
        <a:bodyPr/>
        <a:lstStyle/>
        <a:p>
          <a:endParaRPr lang="en-GB"/>
        </a:p>
      </dgm:t>
    </dgm:pt>
    <dgm:pt modelId="{645A082A-1921-496D-9F41-477A13A018C6}" type="pres">
      <dgm:prSet presAssocID="{F42E318B-378D-4B6E-853D-96C8C0AF630B}" presName="spacer" presStyleCnt="0"/>
      <dgm:spPr/>
    </dgm:pt>
    <dgm:pt modelId="{8B0020F9-AF30-463E-8B6C-4F6DB65D6433}" type="pres">
      <dgm:prSet presAssocID="{0441E99D-BDCF-45F5-A918-2974EAB2653A}" presName="parentText" presStyleLbl="node1" presStyleIdx="2" presStyleCnt="5">
        <dgm:presLayoutVars>
          <dgm:chMax val="0"/>
          <dgm:bulletEnabled val="1"/>
        </dgm:presLayoutVars>
      </dgm:prSet>
      <dgm:spPr/>
      <dgm:t>
        <a:bodyPr/>
        <a:lstStyle/>
        <a:p>
          <a:endParaRPr lang="en-GB"/>
        </a:p>
      </dgm:t>
    </dgm:pt>
    <dgm:pt modelId="{49251C93-5E43-4B65-8072-0E90F7FE9B5F}" type="pres">
      <dgm:prSet presAssocID="{682B29C7-CB7F-4682-AF13-30D3239F134B}" presName="spacer" presStyleCnt="0"/>
      <dgm:spPr/>
    </dgm:pt>
    <dgm:pt modelId="{6B17B872-E0AE-4837-B2E5-166798519B2A}" type="pres">
      <dgm:prSet presAssocID="{F2C673A8-4753-47E0-AEF7-6B47AF293355}" presName="parentText" presStyleLbl="node1" presStyleIdx="3" presStyleCnt="5">
        <dgm:presLayoutVars>
          <dgm:chMax val="0"/>
          <dgm:bulletEnabled val="1"/>
        </dgm:presLayoutVars>
      </dgm:prSet>
      <dgm:spPr/>
      <dgm:t>
        <a:bodyPr/>
        <a:lstStyle/>
        <a:p>
          <a:endParaRPr lang="en-GB"/>
        </a:p>
      </dgm:t>
    </dgm:pt>
    <dgm:pt modelId="{7B2FF813-FB8D-45D6-B12D-FA9C41D04374}" type="pres">
      <dgm:prSet presAssocID="{AF72ED8E-AE6D-4BC2-B892-8D52253A1E04}" presName="spacer" presStyleCnt="0"/>
      <dgm:spPr/>
    </dgm:pt>
    <dgm:pt modelId="{55191ED7-1477-4B51-B501-47A7F12BD114}" type="pres">
      <dgm:prSet presAssocID="{1A54D425-9A91-4366-B85B-350A90247126}" presName="parentText" presStyleLbl="node1" presStyleIdx="4" presStyleCnt="5">
        <dgm:presLayoutVars>
          <dgm:chMax val="0"/>
          <dgm:bulletEnabled val="1"/>
        </dgm:presLayoutVars>
      </dgm:prSet>
      <dgm:spPr/>
      <dgm:t>
        <a:bodyPr/>
        <a:lstStyle/>
        <a:p>
          <a:endParaRPr lang="en-GB"/>
        </a:p>
      </dgm:t>
    </dgm:pt>
  </dgm:ptLst>
  <dgm:cxnLst>
    <dgm:cxn modelId="{4ED08797-5C9E-4B34-AC76-64F2D128EC5C}" type="presOf" srcId="{AEEEB534-04EA-44F5-BBF3-EFC989BCCA13}" destId="{50FF4890-9BDA-4F4D-9EF8-6B41B3006A77}" srcOrd="0" destOrd="0" presId="urn:microsoft.com/office/officeart/2005/8/layout/vList2"/>
    <dgm:cxn modelId="{AA6F5A70-B2CE-4068-8534-C031FC152CA4}" srcId="{FBAE8630-DC10-4B52-AFE9-52D0B66F20CA}" destId="{0441E99D-BDCF-45F5-A918-2974EAB2653A}" srcOrd="2" destOrd="0" parTransId="{0B91385A-7572-426C-A288-784BA0D80585}" sibTransId="{682B29C7-CB7F-4682-AF13-30D3239F134B}"/>
    <dgm:cxn modelId="{350442DB-0996-43B8-A455-814B67904F54}" type="presOf" srcId="{FBAE8630-DC10-4B52-AFE9-52D0B66F20CA}" destId="{F9EB2F10-2B83-439B-8299-10923EE9C12E}" srcOrd="0" destOrd="0" presId="urn:microsoft.com/office/officeart/2005/8/layout/vList2"/>
    <dgm:cxn modelId="{C1A7E59B-E420-482F-9662-16BD2298D96C}" type="presOf" srcId="{92EB39B3-BA62-49D6-BD9A-DD762041E54D}" destId="{FEF47448-6272-4677-97C8-E5B826492DB1}" srcOrd="0" destOrd="0" presId="urn:microsoft.com/office/officeart/2005/8/layout/vList2"/>
    <dgm:cxn modelId="{97E6739D-7DF1-446A-A88F-32DAE1F03848}" srcId="{FBAE8630-DC10-4B52-AFE9-52D0B66F20CA}" destId="{F2C673A8-4753-47E0-AEF7-6B47AF293355}" srcOrd="3" destOrd="0" parTransId="{5ECC2C09-0ABC-4D54-897F-8999530CDAC8}" sibTransId="{AF72ED8E-AE6D-4BC2-B892-8D52253A1E04}"/>
    <dgm:cxn modelId="{8BAD767D-D0A1-49DB-A3F5-C62B8FE25E84}" type="presOf" srcId="{1A54D425-9A91-4366-B85B-350A90247126}" destId="{55191ED7-1477-4B51-B501-47A7F12BD114}" srcOrd="0" destOrd="0" presId="urn:microsoft.com/office/officeart/2005/8/layout/vList2"/>
    <dgm:cxn modelId="{D036A405-74F0-413D-9F8A-01E741232DF2}" srcId="{FBAE8630-DC10-4B52-AFE9-52D0B66F20CA}" destId="{92EB39B3-BA62-49D6-BD9A-DD762041E54D}" srcOrd="1" destOrd="0" parTransId="{552ABEE8-6998-4A77-9535-26A25AB66DC4}" sibTransId="{F42E318B-378D-4B6E-853D-96C8C0AF630B}"/>
    <dgm:cxn modelId="{5DFC3B95-2E47-4DB7-A4BC-08EBF8E70BC0}" srcId="{FBAE8630-DC10-4B52-AFE9-52D0B66F20CA}" destId="{AEEEB534-04EA-44F5-BBF3-EFC989BCCA13}" srcOrd="0" destOrd="0" parTransId="{2865DCAC-AC88-4EAE-BF17-E6BFEA3AC199}" sibTransId="{584CBB18-B558-43A9-B8D9-C767C48B7137}"/>
    <dgm:cxn modelId="{9805CB07-7852-4E11-974E-2355010AD5C9}" type="presOf" srcId="{F2C673A8-4753-47E0-AEF7-6B47AF293355}" destId="{6B17B872-E0AE-4837-B2E5-166798519B2A}" srcOrd="0" destOrd="0" presId="urn:microsoft.com/office/officeart/2005/8/layout/vList2"/>
    <dgm:cxn modelId="{73BCF4B4-DCC8-4383-8850-3F3DE7F6BDA9}" type="presOf" srcId="{0441E99D-BDCF-45F5-A918-2974EAB2653A}" destId="{8B0020F9-AF30-463E-8B6C-4F6DB65D6433}" srcOrd="0" destOrd="0" presId="urn:microsoft.com/office/officeart/2005/8/layout/vList2"/>
    <dgm:cxn modelId="{F097DDCF-282E-4FAF-B154-B55135591164}" srcId="{FBAE8630-DC10-4B52-AFE9-52D0B66F20CA}" destId="{1A54D425-9A91-4366-B85B-350A90247126}" srcOrd="4" destOrd="0" parTransId="{00F8F08D-19FE-4339-84A0-4738E75BD563}" sibTransId="{0C4E1BC0-E581-4DB5-A2E8-8921504044E3}"/>
    <dgm:cxn modelId="{05880634-9874-4CF5-8A95-72AD06BA1BE9}" type="presParOf" srcId="{F9EB2F10-2B83-439B-8299-10923EE9C12E}" destId="{50FF4890-9BDA-4F4D-9EF8-6B41B3006A77}" srcOrd="0" destOrd="0" presId="urn:microsoft.com/office/officeart/2005/8/layout/vList2"/>
    <dgm:cxn modelId="{29FDA8FC-4315-431C-BCB7-678AA0761FE6}" type="presParOf" srcId="{F9EB2F10-2B83-439B-8299-10923EE9C12E}" destId="{46521770-5A4C-4D0F-AE6F-724C56E5EECA}" srcOrd="1" destOrd="0" presId="urn:microsoft.com/office/officeart/2005/8/layout/vList2"/>
    <dgm:cxn modelId="{DC21AE5E-7C22-42E3-B3B3-FA2AE7072ABA}" type="presParOf" srcId="{F9EB2F10-2B83-439B-8299-10923EE9C12E}" destId="{FEF47448-6272-4677-97C8-E5B826492DB1}" srcOrd="2" destOrd="0" presId="urn:microsoft.com/office/officeart/2005/8/layout/vList2"/>
    <dgm:cxn modelId="{F586FD3B-B4E7-4769-B96F-F8D8D90177FD}" type="presParOf" srcId="{F9EB2F10-2B83-439B-8299-10923EE9C12E}" destId="{645A082A-1921-496D-9F41-477A13A018C6}" srcOrd="3" destOrd="0" presId="urn:microsoft.com/office/officeart/2005/8/layout/vList2"/>
    <dgm:cxn modelId="{8A60293C-7102-405A-9819-EB1D55248BD5}" type="presParOf" srcId="{F9EB2F10-2B83-439B-8299-10923EE9C12E}" destId="{8B0020F9-AF30-463E-8B6C-4F6DB65D6433}" srcOrd="4" destOrd="0" presId="urn:microsoft.com/office/officeart/2005/8/layout/vList2"/>
    <dgm:cxn modelId="{1D6433D6-9233-4D3F-B196-5633CB56BA37}" type="presParOf" srcId="{F9EB2F10-2B83-439B-8299-10923EE9C12E}" destId="{49251C93-5E43-4B65-8072-0E90F7FE9B5F}" srcOrd="5" destOrd="0" presId="urn:microsoft.com/office/officeart/2005/8/layout/vList2"/>
    <dgm:cxn modelId="{B2EB7D4F-ACA4-4CB9-909B-0160ADCC37FD}" type="presParOf" srcId="{F9EB2F10-2B83-439B-8299-10923EE9C12E}" destId="{6B17B872-E0AE-4837-B2E5-166798519B2A}" srcOrd="6" destOrd="0" presId="urn:microsoft.com/office/officeart/2005/8/layout/vList2"/>
    <dgm:cxn modelId="{E5EB350C-073C-4F1C-B27C-C027CF36F20C}" type="presParOf" srcId="{F9EB2F10-2B83-439B-8299-10923EE9C12E}" destId="{7B2FF813-FB8D-45D6-B12D-FA9C41D04374}" srcOrd="7" destOrd="0" presId="urn:microsoft.com/office/officeart/2005/8/layout/vList2"/>
    <dgm:cxn modelId="{B834A71E-5DA3-4AAA-9D9F-0CB578795859}" type="presParOf" srcId="{F9EB2F10-2B83-439B-8299-10923EE9C12E}" destId="{55191ED7-1477-4B51-B501-47A7F12BD11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CC80910E-C6C3-4485-9597-F943D6F137C6}">
      <dgm:prSet/>
      <dgm:spPr/>
      <dgm:t>
        <a:bodyPr/>
        <a:lstStyle/>
        <a:p>
          <a:r>
            <a:rPr lang="en-GB"/>
            <a:t>Experimental design—accurate, quantitative measurements in enzyme experiments require replicates to ensure reliability. (3.2)</a:t>
          </a:r>
        </a:p>
      </dgm:t>
    </dgm:pt>
    <dgm:pt modelId="{DED930FE-ECBE-4B54-AE27-3FE4567628DE}" type="parTrans" cxnId="{C0EFE555-EBC4-448C-9BAE-8367184B7F98}">
      <dgm:prSet/>
      <dgm:spPr/>
      <dgm:t>
        <a:bodyPr/>
        <a:lstStyle/>
        <a:p>
          <a:endParaRPr lang="en-GB"/>
        </a:p>
      </dgm:t>
    </dgm:pt>
    <dgm:pt modelId="{DF027398-4FBB-4BDC-8691-3E4FC1708099}" type="sibTrans" cxnId="{C0EFE555-EBC4-448C-9BAE-8367184B7F9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042ECC4E-82DB-47EC-84F7-8BC219DC0C9B}" type="pres">
      <dgm:prSet presAssocID="{CC80910E-C6C3-4485-9597-F943D6F137C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C0EFE555-EBC4-448C-9BAE-8367184B7F98}" srcId="{FEABFFB5-CC6A-4F3F-B501-DA3644A3949D}" destId="{CC80910E-C6C3-4485-9597-F943D6F137C6}" srcOrd="0" destOrd="0" parTransId="{DED930FE-ECBE-4B54-AE27-3FE4567628DE}" sibTransId="{DF027398-4FBB-4BDC-8691-3E4FC1708099}"/>
    <dgm:cxn modelId="{BE48FE62-B05E-4E4A-B43E-D69DF47D5056}" type="presOf" srcId="{CC80910E-C6C3-4485-9597-F943D6F137C6}" destId="{042ECC4E-82DB-47EC-84F7-8BC219DC0C9B}" srcOrd="0" destOrd="0" presId="urn:microsoft.com/office/officeart/2005/8/layout/vList2"/>
    <dgm:cxn modelId="{A6DD0C89-3EAB-40AE-A60C-55B2B2625A3C}" type="presParOf" srcId="{F0689D10-A944-4645-9C78-13600155B516}" destId="{042ECC4E-82DB-47EC-84F7-8BC219DC0C9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FF5470B9-CF7B-4B04-A8A2-C642D0269478}">
      <dgm:prSet/>
      <dgm:spPr/>
      <dgm:t>
        <a:bodyPr/>
        <a:lstStyle/>
        <a:p>
          <a:r>
            <a:rPr lang="en-US"/>
            <a:t>Application: Methods of production of lactose-free milk and its advantages.</a:t>
          </a:r>
          <a:endParaRPr lang="en-GB"/>
        </a:p>
      </dgm:t>
    </dgm:pt>
    <dgm:pt modelId="{3922CE50-7632-4E45-8A6C-FC76769D86AF}" type="parTrans" cxnId="{5D37572D-1B4C-4806-8FFD-1CD6BAB4D65B}">
      <dgm:prSet/>
      <dgm:spPr/>
      <dgm:t>
        <a:bodyPr/>
        <a:lstStyle/>
        <a:p>
          <a:endParaRPr lang="en-GB"/>
        </a:p>
      </dgm:t>
    </dgm:pt>
    <dgm:pt modelId="{518809A3-1EB5-41D8-A2AB-D214F5092844}" type="sibTrans" cxnId="{5D37572D-1B4C-4806-8FFD-1CD6BAB4D65B}">
      <dgm:prSet/>
      <dgm:spPr/>
      <dgm:t>
        <a:bodyPr/>
        <a:lstStyle/>
        <a:p>
          <a:endParaRPr lang="en-GB"/>
        </a:p>
      </dgm:t>
    </dgm:pt>
    <dgm:pt modelId="{57E88513-D01C-4F72-9FB9-FAB2A7109E61}">
      <dgm:prSet/>
      <dgm:spPr/>
      <dgm:t>
        <a:bodyPr/>
        <a:lstStyle/>
        <a:p>
          <a:r>
            <a:rPr lang="en-US" dirty="0" smtClean="0"/>
            <a:t>Skill</a:t>
          </a:r>
          <a:r>
            <a:rPr lang="en-US" dirty="0"/>
            <a:t>: Design of experiments to test the effect of temperature, pH </a:t>
          </a:r>
          <a:r>
            <a:rPr lang="en-US" dirty="0" smtClean="0"/>
            <a:t>and substrate concentration on the activity of enzymes.</a:t>
          </a:r>
          <a:endParaRPr lang="en-GB" dirty="0"/>
        </a:p>
      </dgm:t>
    </dgm:pt>
    <dgm:pt modelId="{C8FA465B-3EB0-41EE-ACA6-BF78B7C34025}" type="parTrans" cxnId="{98ACBF1A-671F-4168-8A61-FA77693CE37C}">
      <dgm:prSet/>
      <dgm:spPr/>
      <dgm:t>
        <a:bodyPr/>
        <a:lstStyle/>
        <a:p>
          <a:endParaRPr lang="en-GB"/>
        </a:p>
      </dgm:t>
    </dgm:pt>
    <dgm:pt modelId="{FDA500E6-8857-40B8-8F03-BAE5598B2DCA}" type="sibTrans" cxnId="{98ACBF1A-671F-4168-8A61-FA77693CE37C}">
      <dgm:prSet/>
      <dgm:spPr/>
      <dgm:t>
        <a:bodyPr/>
        <a:lstStyle/>
        <a:p>
          <a:endParaRPr lang="en-GB"/>
        </a:p>
      </dgm:t>
    </dgm:pt>
    <dgm:pt modelId="{767F5929-6706-482C-B854-E882186E46CE}">
      <dgm:prSet/>
      <dgm:spPr/>
      <dgm:t>
        <a:bodyPr/>
        <a:lstStyle/>
        <a:p>
          <a:r>
            <a:rPr lang="en-US" dirty="0" smtClean="0"/>
            <a:t>Skill</a:t>
          </a:r>
          <a:r>
            <a:rPr lang="en-US" dirty="0"/>
            <a:t>: Experimental investigation of a factor affecting enzyme </a:t>
          </a:r>
          <a:r>
            <a:rPr lang="en-US" dirty="0" smtClean="0"/>
            <a:t>activity. </a:t>
          </a:r>
          <a:r>
            <a:rPr lang="en-GB" dirty="0" smtClean="0"/>
            <a:t>(Practical 3)</a:t>
          </a:r>
          <a:endParaRPr lang="en-GB" dirty="0"/>
        </a:p>
      </dgm:t>
    </dgm:pt>
    <dgm:pt modelId="{400E61B8-44AB-4DB9-9D16-2ED27EFD2C7A}" type="parTrans" cxnId="{EA4BBDE9-8405-45FB-9852-8A78702F8F32}">
      <dgm:prSet/>
      <dgm:spPr/>
      <dgm:t>
        <a:bodyPr/>
        <a:lstStyle/>
        <a:p>
          <a:endParaRPr lang="en-GB"/>
        </a:p>
      </dgm:t>
    </dgm:pt>
    <dgm:pt modelId="{081B0638-C125-46B5-B48D-E857C194E986}" type="sibTrans" cxnId="{EA4BBDE9-8405-45FB-9852-8A78702F8F32}">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61B5EE85-5BF2-4D54-B3C1-944AD35992DE}" type="pres">
      <dgm:prSet presAssocID="{FF5470B9-CF7B-4B04-A8A2-C642D0269478}" presName="parentText" presStyleLbl="node1" presStyleIdx="0" presStyleCnt="3">
        <dgm:presLayoutVars>
          <dgm:chMax val="0"/>
          <dgm:bulletEnabled val="1"/>
        </dgm:presLayoutVars>
      </dgm:prSet>
      <dgm:spPr/>
      <dgm:t>
        <a:bodyPr/>
        <a:lstStyle/>
        <a:p>
          <a:endParaRPr lang="en-GB"/>
        </a:p>
      </dgm:t>
    </dgm:pt>
    <dgm:pt modelId="{AEB9200A-4FD2-4035-B5F2-BF3EA60934CC}" type="pres">
      <dgm:prSet presAssocID="{518809A3-1EB5-41D8-A2AB-D214F5092844}" presName="spacer" presStyleCnt="0"/>
      <dgm:spPr/>
    </dgm:pt>
    <dgm:pt modelId="{D2DFBD33-91D4-4C50-BD30-757C49A561DE}" type="pres">
      <dgm:prSet presAssocID="{57E88513-D01C-4F72-9FB9-FAB2A7109E61}" presName="parentText" presStyleLbl="node1" presStyleIdx="1" presStyleCnt="3">
        <dgm:presLayoutVars>
          <dgm:chMax val="0"/>
          <dgm:bulletEnabled val="1"/>
        </dgm:presLayoutVars>
      </dgm:prSet>
      <dgm:spPr/>
      <dgm:t>
        <a:bodyPr/>
        <a:lstStyle/>
        <a:p>
          <a:endParaRPr lang="en-GB"/>
        </a:p>
      </dgm:t>
    </dgm:pt>
    <dgm:pt modelId="{486261B5-EEC9-459D-B5DE-72CA5C0ED982}" type="pres">
      <dgm:prSet presAssocID="{FDA500E6-8857-40B8-8F03-BAE5598B2DCA}" presName="spacer" presStyleCnt="0"/>
      <dgm:spPr/>
    </dgm:pt>
    <dgm:pt modelId="{512D3D54-406F-4CFD-97C4-4109EC9C8623}" type="pres">
      <dgm:prSet presAssocID="{767F5929-6706-482C-B854-E882186E46CE}" presName="parentText" presStyleLbl="node1" presStyleIdx="2" presStyleCnt="3">
        <dgm:presLayoutVars>
          <dgm:chMax val="0"/>
          <dgm:bulletEnabled val="1"/>
        </dgm:presLayoutVars>
      </dgm:prSet>
      <dgm:spPr/>
      <dgm:t>
        <a:bodyPr/>
        <a:lstStyle/>
        <a:p>
          <a:endParaRPr lang="en-GB"/>
        </a:p>
      </dgm:t>
    </dgm:pt>
  </dgm:ptLst>
  <dgm:cxnLst>
    <dgm:cxn modelId="{2AC658F7-0F75-428F-ABD3-2643FB20C4AD}" type="presOf" srcId="{FF5470B9-CF7B-4B04-A8A2-C642D0269478}" destId="{61B5EE85-5BF2-4D54-B3C1-944AD35992DE}" srcOrd="0" destOrd="0" presId="urn:microsoft.com/office/officeart/2005/8/layout/vList2"/>
    <dgm:cxn modelId="{98ACBF1A-671F-4168-8A61-FA77693CE37C}" srcId="{FBAE8630-DC10-4B52-AFE9-52D0B66F20CA}" destId="{57E88513-D01C-4F72-9FB9-FAB2A7109E61}" srcOrd="1" destOrd="0" parTransId="{C8FA465B-3EB0-41EE-ACA6-BF78B7C34025}" sibTransId="{FDA500E6-8857-40B8-8F03-BAE5598B2DCA}"/>
    <dgm:cxn modelId="{5D37572D-1B4C-4806-8FFD-1CD6BAB4D65B}" srcId="{FBAE8630-DC10-4B52-AFE9-52D0B66F20CA}" destId="{FF5470B9-CF7B-4B04-A8A2-C642D0269478}" srcOrd="0" destOrd="0" parTransId="{3922CE50-7632-4E45-8A6C-FC76769D86AF}" sibTransId="{518809A3-1EB5-41D8-A2AB-D214F5092844}"/>
    <dgm:cxn modelId="{C483A273-2B6C-4985-A670-00040543E8D8}" type="presOf" srcId="{57E88513-D01C-4F72-9FB9-FAB2A7109E61}" destId="{D2DFBD33-91D4-4C50-BD30-757C49A561DE}" srcOrd="0" destOrd="0" presId="urn:microsoft.com/office/officeart/2005/8/layout/vList2"/>
    <dgm:cxn modelId="{B37E8932-84A8-4A16-80FB-9936EABFCB2C}" type="presOf" srcId="{767F5929-6706-482C-B854-E882186E46CE}" destId="{512D3D54-406F-4CFD-97C4-4109EC9C8623}" srcOrd="0" destOrd="0" presId="urn:microsoft.com/office/officeart/2005/8/layout/vList2"/>
    <dgm:cxn modelId="{EA4BBDE9-8405-45FB-9852-8A78702F8F32}" srcId="{FBAE8630-DC10-4B52-AFE9-52D0B66F20CA}" destId="{767F5929-6706-482C-B854-E882186E46CE}" srcOrd="2" destOrd="0" parTransId="{400E61B8-44AB-4DB9-9D16-2ED27EFD2C7A}" sibTransId="{081B0638-C125-46B5-B48D-E857C194E986}"/>
    <dgm:cxn modelId="{720BD40B-F660-46C8-B916-6EDAE0B5959E}" type="presOf" srcId="{FBAE8630-DC10-4B52-AFE9-52D0B66F20CA}" destId="{F9EB2F10-2B83-439B-8299-10923EE9C12E}" srcOrd="0" destOrd="0" presId="urn:microsoft.com/office/officeart/2005/8/layout/vList2"/>
    <dgm:cxn modelId="{E96333B8-CEB4-4D63-AD00-0683ED6F0B29}" type="presParOf" srcId="{F9EB2F10-2B83-439B-8299-10923EE9C12E}" destId="{61B5EE85-5BF2-4D54-B3C1-944AD35992DE}" srcOrd="0" destOrd="0" presId="urn:microsoft.com/office/officeart/2005/8/layout/vList2"/>
    <dgm:cxn modelId="{BDF1143D-E7DD-4ED0-96F8-75DCB0493FD7}" type="presParOf" srcId="{F9EB2F10-2B83-439B-8299-10923EE9C12E}" destId="{AEB9200A-4FD2-4035-B5F2-BF3EA60934CC}" srcOrd="1" destOrd="0" presId="urn:microsoft.com/office/officeart/2005/8/layout/vList2"/>
    <dgm:cxn modelId="{0F8F32A9-894F-4203-A699-341CFDE78F55}" type="presParOf" srcId="{F9EB2F10-2B83-439B-8299-10923EE9C12E}" destId="{D2DFBD33-91D4-4C50-BD30-757C49A561DE}" srcOrd="2" destOrd="0" presId="urn:microsoft.com/office/officeart/2005/8/layout/vList2"/>
    <dgm:cxn modelId="{6346682F-4F3B-4507-B991-9FC92E54CD7D}" type="presParOf" srcId="{F9EB2F10-2B83-439B-8299-10923EE9C12E}" destId="{486261B5-EEC9-459D-B5DE-72CA5C0ED982}" srcOrd="3" destOrd="0" presId="urn:microsoft.com/office/officeart/2005/8/layout/vList2"/>
    <dgm:cxn modelId="{B9037C30-C399-4943-B938-522064A1E527}" type="presParOf" srcId="{F9EB2F10-2B83-439B-8299-10923EE9C12E}" destId="{512D3D54-406F-4CFD-97C4-4109EC9C862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smtClean="0"/>
            <a:t>Development of some techniques benefits particular human populations more than others. For example, the development of lactose-free milk available in Europe and North America would have greater benefit in Africa/Asia where lactose intolerance is more prevalent. The development of techniques requires financial investment. Should knowledge be shared </a:t>
          </a:r>
          <a:r>
            <a:rPr lang="en-GB" dirty="0" smtClean="0"/>
            <a:t>when tech</a:t>
          </a:r>
          <a:r>
            <a:rPr lang="en-US" dirty="0" err="1" smtClean="0"/>
            <a:t>niques</a:t>
          </a:r>
          <a:r>
            <a:rPr lang="en-US" dirty="0" smtClean="0"/>
            <a:t> developed in one part of the world are more applicable in </a:t>
          </a:r>
          <a:r>
            <a:rPr lang="en-GB" dirty="0" smtClean="0"/>
            <a:t>another?</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74FE7-A888-49E9-8D20-F61CB535A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0C447DB-37F2-413D-A66B-9783F35DDC20}">
      <dgm:prSet/>
      <dgm:spPr/>
      <dgm:t>
        <a:bodyPr/>
        <a:lstStyle/>
        <a:p>
          <a:r>
            <a:rPr lang="en-US" dirty="0"/>
            <a:t>Lactase can be immobilized in alginate beads and experiments can then </a:t>
          </a:r>
          <a:r>
            <a:rPr lang="en-US" dirty="0" smtClean="0"/>
            <a:t>be carried out in which the lactose in milk is </a:t>
          </a:r>
          <a:r>
            <a:rPr lang="en-US" dirty="0" err="1" smtClean="0"/>
            <a:t>hydrolysed</a:t>
          </a:r>
          <a:r>
            <a:rPr lang="en-US" dirty="0" smtClean="0"/>
            <a:t>.</a:t>
          </a:r>
          <a:endParaRPr lang="en-GB" dirty="0"/>
        </a:p>
      </dgm:t>
    </dgm:pt>
    <dgm:pt modelId="{9CB99B25-7261-46CF-9A07-4A90C168571F}" type="parTrans" cxnId="{67A8AD0D-6B9F-4215-9546-6B645E1E4F29}">
      <dgm:prSet/>
      <dgm:spPr/>
      <dgm:t>
        <a:bodyPr/>
        <a:lstStyle/>
        <a:p>
          <a:endParaRPr lang="en-GB"/>
        </a:p>
      </dgm:t>
    </dgm:pt>
    <dgm:pt modelId="{8EA098EB-E4C2-40F5-B564-77E5E39C7D75}" type="sibTrans" cxnId="{67A8AD0D-6B9F-4215-9546-6B645E1E4F29}">
      <dgm:prSet/>
      <dgm:spPr/>
      <dgm:t>
        <a:bodyPr/>
        <a:lstStyle/>
        <a:p>
          <a:endParaRPr lang="en-GB"/>
        </a:p>
      </dgm:t>
    </dgm:pt>
    <dgm:pt modelId="{F6C06D56-5D38-4ED4-AAA3-87361B1303FC}">
      <dgm:prSet/>
      <dgm:spPr/>
      <dgm:t>
        <a:bodyPr/>
        <a:lstStyle/>
        <a:p>
          <a:r>
            <a:rPr lang="en-US" dirty="0" smtClean="0"/>
            <a:t>Students </a:t>
          </a:r>
          <a:r>
            <a:rPr lang="en-US" dirty="0"/>
            <a:t>should be able to sketch graphs to show the expected effects </a:t>
          </a:r>
          <a:r>
            <a:rPr lang="en-US" dirty="0" smtClean="0"/>
            <a:t>of temperature, pH and substrate concentration on the activity of enzymes.</a:t>
          </a:r>
          <a:endParaRPr lang="en-GB" dirty="0"/>
        </a:p>
      </dgm:t>
    </dgm:pt>
    <dgm:pt modelId="{99210A20-F67A-4A00-89F0-41EE873C428D}" type="parTrans" cxnId="{41FEF1E5-E7BE-4E0B-BD35-EA730669CF15}">
      <dgm:prSet/>
      <dgm:spPr/>
      <dgm:t>
        <a:bodyPr/>
        <a:lstStyle/>
        <a:p>
          <a:endParaRPr lang="en-GB"/>
        </a:p>
      </dgm:t>
    </dgm:pt>
    <dgm:pt modelId="{571D7568-9586-4966-A36A-6ADAE5E5706C}" type="sibTrans" cxnId="{41FEF1E5-E7BE-4E0B-BD35-EA730669CF15}">
      <dgm:prSet/>
      <dgm:spPr/>
      <dgm:t>
        <a:bodyPr/>
        <a:lstStyle/>
        <a:p>
          <a:endParaRPr lang="en-GB"/>
        </a:p>
      </dgm:t>
    </dgm:pt>
    <dgm:pt modelId="{A1B7D82B-0A66-4C64-BAD3-08F26FF99CEA}">
      <dgm:prSet/>
      <dgm:spPr/>
      <dgm:t>
        <a:bodyPr/>
        <a:lstStyle/>
        <a:p>
          <a:r>
            <a:rPr lang="en-US" dirty="0"/>
            <a:t>They should be able to explain the patterns or trends apparent in </a:t>
          </a:r>
          <a:r>
            <a:rPr lang="en-US" dirty="0" smtClean="0"/>
            <a:t>these </a:t>
          </a:r>
          <a:r>
            <a:rPr lang="en-GB" dirty="0" smtClean="0"/>
            <a:t>graphs.</a:t>
          </a:r>
          <a:endParaRPr lang="en-GB" dirty="0"/>
        </a:p>
      </dgm:t>
    </dgm:pt>
    <dgm:pt modelId="{CAADBAC9-A011-4AA2-BCF1-DE3C298FA028}" type="parTrans" cxnId="{442ADBFC-C649-4E2C-AA62-422E6FE90CB5}">
      <dgm:prSet/>
      <dgm:spPr/>
      <dgm:t>
        <a:bodyPr/>
        <a:lstStyle/>
        <a:p>
          <a:endParaRPr lang="en-GB"/>
        </a:p>
      </dgm:t>
    </dgm:pt>
    <dgm:pt modelId="{A7015A4B-08AB-47DF-878B-399639C97340}" type="sibTrans" cxnId="{442ADBFC-C649-4E2C-AA62-422E6FE90CB5}">
      <dgm:prSet/>
      <dgm:spPr/>
      <dgm:t>
        <a:bodyPr/>
        <a:lstStyle/>
        <a:p>
          <a:endParaRPr lang="en-GB"/>
        </a:p>
      </dgm:t>
    </dgm:pt>
    <dgm:pt modelId="{2DD8E0AB-A7A4-4B4A-A387-16195C35FA41}" type="pres">
      <dgm:prSet presAssocID="{C7C74FE7-A888-49E9-8D20-F61CB535A409}" presName="linear" presStyleCnt="0">
        <dgm:presLayoutVars>
          <dgm:animLvl val="lvl"/>
          <dgm:resizeHandles val="exact"/>
        </dgm:presLayoutVars>
      </dgm:prSet>
      <dgm:spPr/>
      <dgm:t>
        <a:bodyPr/>
        <a:lstStyle/>
        <a:p>
          <a:endParaRPr lang="en-GB"/>
        </a:p>
      </dgm:t>
    </dgm:pt>
    <dgm:pt modelId="{A8D4A0BD-8698-4963-A6E9-2A902ED7979B}" type="pres">
      <dgm:prSet presAssocID="{90C447DB-37F2-413D-A66B-9783F35DDC20}" presName="parentText" presStyleLbl="node1" presStyleIdx="0" presStyleCnt="3">
        <dgm:presLayoutVars>
          <dgm:chMax val="0"/>
          <dgm:bulletEnabled val="1"/>
        </dgm:presLayoutVars>
      </dgm:prSet>
      <dgm:spPr/>
      <dgm:t>
        <a:bodyPr/>
        <a:lstStyle/>
        <a:p>
          <a:endParaRPr lang="en-GB"/>
        </a:p>
      </dgm:t>
    </dgm:pt>
    <dgm:pt modelId="{41A95DB9-46B9-457A-9ACF-86846120D0E5}" type="pres">
      <dgm:prSet presAssocID="{8EA098EB-E4C2-40F5-B564-77E5E39C7D75}" presName="spacer" presStyleCnt="0"/>
      <dgm:spPr/>
    </dgm:pt>
    <dgm:pt modelId="{30B85DB7-03CA-4F6C-B18E-4CB5BE920AAF}" type="pres">
      <dgm:prSet presAssocID="{F6C06D56-5D38-4ED4-AAA3-87361B1303FC}" presName="parentText" presStyleLbl="node1" presStyleIdx="1" presStyleCnt="3">
        <dgm:presLayoutVars>
          <dgm:chMax val="0"/>
          <dgm:bulletEnabled val="1"/>
        </dgm:presLayoutVars>
      </dgm:prSet>
      <dgm:spPr/>
      <dgm:t>
        <a:bodyPr/>
        <a:lstStyle/>
        <a:p>
          <a:endParaRPr lang="en-GB"/>
        </a:p>
      </dgm:t>
    </dgm:pt>
    <dgm:pt modelId="{4688B1C2-D16E-4AE5-84E2-11F84467C7C6}" type="pres">
      <dgm:prSet presAssocID="{571D7568-9586-4966-A36A-6ADAE5E5706C}" presName="spacer" presStyleCnt="0"/>
      <dgm:spPr/>
    </dgm:pt>
    <dgm:pt modelId="{7FA7485B-BD44-4F9D-9142-62E821DA9D5A}" type="pres">
      <dgm:prSet presAssocID="{A1B7D82B-0A66-4C64-BAD3-08F26FF99CEA}" presName="parentText" presStyleLbl="node1" presStyleIdx="2" presStyleCnt="3">
        <dgm:presLayoutVars>
          <dgm:chMax val="0"/>
          <dgm:bulletEnabled val="1"/>
        </dgm:presLayoutVars>
      </dgm:prSet>
      <dgm:spPr/>
      <dgm:t>
        <a:bodyPr/>
        <a:lstStyle/>
        <a:p>
          <a:endParaRPr lang="en-GB"/>
        </a:p>
      </dgm:t>
    </dgm:pt>
  </dgm:ptLst>
  <dgm:cxnLst>
    <dgm:cxn modelId="{3347302A-C2C4-499C-936F-DB40620100B9}" type="presOf" srcId="{F6C06D56-5D38-4ED4-AAA3-87361B1303FC}" destId="{30B85DB7-03CA-4F6C-B18E-4CB5BE920AAF}" srcOrd="0" destOrd="0" presId="urn:microsoft.com/office/officeart/2005/8/layout/vList2"/>
    <dgm:cxn modelId="{56A0A545-10D6-4CE8-861D-DEB471321A9D}" type="presOf" srcId="{90C447DB-37F2-413D-A66B-9783F35DDC20}" destId="{A8D4A0BD-8698-4963-A6E9-2A902ED7979B}" srcOrd="0" destOrd="0" presId="urn:microsoft.com/office/officeart/2005/8/layout/vList2"/>
    <dgm:cxn modelId="{41FEF1E5-E7BE-4E0B-BD35-EA730669CF15}" srcId="{C7C74FE7-A888-49E9-8D20-F61CB535A409}" destId="{F6C06D56-5D38-4ED4-AAA3-87361B1303FC}" srcOrd="1" destOrd="0" parTransId="{99210A20-F67A-4A00-89F0-41EE873C428D}" sibTransId="{571D7568-9586-4966-A36A-6ADAE5E5706C}"/>
    <dgm:cxn modelId="{42788C28-6A55-473B-A4E5-35BD2E900F81}" type="presOf" srcId="{A1B7D82B-0A66-4C64-BAD3-08F26FF99CEA}" destId="{7FA7485B-BD44-4F9D-9142-62E821DA9D5A}" srcOrd="0" destOrd="0" presId="urn:microsoft.com/office/officeart/2005/8/layout/vList2"/>
    <dgm:cxn modelId="{67A8AD0D-6B9F-4215-9546-6B645E1E4F29}" srcId="{C7C74FE7-A888-49E9-8D20-F61CB535A409}" destId="{90C447DB-37F2-413D-A66B-9783F35DDC20}" srcOrd="0" destOrd="0" parTransId="{9CB99B25-7261-46CF-9A07-4A90C168571F}" sibTransId="{8EA098EB-E4C2-40F5-B564-77E5E39C7D75}"/>
    <dgm:cxn modelId="{87933B37-EEEB-436D-9717-452FA8426C76}" type="presOf" srcId="{C7C74FE7-A888-49E9-8D20-F61CB535A409}" destId="{2DD8E0AB-A7A4-4B4A-A387-16195C35FA41}" srcOrd="0" destOrd="0" presId="urn:microsoft.com/office/officeart/2005/8/layout/vList2"/>
    <dgm:cxn modelId="{442ADBFC-C649-4E2C-AA62-422E6FE90CB5}" srcId="{C7C74FE7-A888-49E9-8D20-F61CB535A409}" destId="{A1B7D82B-0A66-4C64-BAD3-08F26FF99CEA}" srcOrd="2" destOrd="0" parTransId="{CAADBAC9-A011-4AA2-BCF1-DE3C298FA028}" sibTransId="{A7015A4B-08AB-47DF-878B-399639C97340}"/>
    <dgm:cxn modelId="{489E5020-201E-44D8-9251-163C4E246A23}" type="presParOf" srcId="{2DD8E0AB-A7A4-4B4A-A387-16195C35FA41}" destId="{A8D4A0BD-8698-4963-A6E9-2A902ED7979B}" srcOrd="0" destOrd="0" presId="urn:microsoft.com/office/officeart/2005/8/layout/vList2"/>
    <dgm:cxn modelId="{D529B2FE-7A36-4717-AF8C-21E5EA411CC9}" type="presParOf" srcId="{2DD8E0AB-A7A4-4B4A-A387-16195C35FA41}" destId="{41A95DB9-46B9-457A-9ACF-86846120D0E5}" srcOrd="1" destOrd="0" presId="urn:microsoft.com/office/officeart/2005/8/layout/vList2"/>
    <dgm:cxn modelId="{77781318-F1B1-431C-8C78-0F85C62C3A74}" type="presParOf" srcId="{2DD8E0AB-A7A4-4B4A-A387-16195C35FA41}" destId="{30B85DB7-03CA-4F6C-B18E-4CB5BE920AAF}" srcOrd="2" destOrd="0" presId="urn:microsoft.com/office/officeart/2005/8/layout/vList2"/>
    <dgm:cxn modelId="{B104CF4F-9F75-4E83-9E79-A102DB7794A3}" type="presParOf" srcId="{2DD8E0AB-A7A4-4B4A-A387-16195C35FA41}" destId="{4688B1C2-D16E-4AE5-84E2-11F84467C7C6}" srcOrd="3" destOrd="0" presId="urn:microsoft.com/office/officeart/2005/8/layout/vList2"/>
    <dgm:cxn modelId="{48758563-F870-40E6-BEC3-047F4E742470}" type="presParOf" srcId="{2DD8E0AB-A7A4-4B4A-A387-16195C35FA41}" destId="{7FA7485B-BD44-4F9D-9142-62E821DA9D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F4890-9BDA-4F4D-9EF8-6B41B3006A77}">
      <dsp:nvSpPr>
        <dsp:cNvPr id="0" name=""/>
        <dsp:cNvSpPr/>
      </dsp:nvSpPr>
      <dsp:spPr>
        <a:xfrm>
          <a:off x="0" y="44984"/>
          <a:ext cx="820891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t>Enzymes have an active site to which specific substrates bind.</a:t>
          </a:r>
          <a:endParaRPr lang="en-GB" sz="1600" kern="1200"/>
        </a:p>
      </dsp:txBody>
      <dsp:txXfrm>
        <a:off x="31028" y="76012"/>
        <a:ext cx="8146856" cy="573546"/>
      </dsp:txXfrm>
    </dsp:sp>
    <dsp:sp modelId="{FEF47448-6272-4677-97C8-E5B826492DB1}">
      <dsp:nvSpPr>
        <dsp:cNvPr id="0" name=""/>
        <dsp:cNvSpPr/>
      </dsp:nvSpPr>
      <dsp:spPr>
        <a:xfrm>
          <a:off x="0" y="726667"/>
          <a:ext cx="820891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Enzyme </a:t>
          </a:r>
          <a:r>
            <a:rPr lang="en-US" sz="1600" kern="1200" dirty="0"/>
            <a:t>catalysis involves molecular motion and the collision of </a:t>
          </a:r>
          <a:r>
            <a:rPr lang="en-US" sz="1600" kern="1200" dirty="0" smtClean="0"/>
            <a:t>substrates </a:t>
          </a:r>
          <a:r>
            <a:rPr lang="en-GB" sz="1600" kern="1200" dirty="0" smtClean="0"/>
            <a:t>with the active site.</a:t>
          </a:r>
          <a:endParaRPr lang="en-GB" sz="1600" kern="1200" dirty="0"/>
        </a:p>
      </dsp:txBody>
      <dsp:txXfrm>
        <a:off x="31028" y="757695"/>
        <a:ext cx="8146856" cy="573546"/>
      </dsp:txXfrm>
    </dsp:sp>
    <dsp:sp modelId="{8B0020F9-AF30-463E-8B6C-4F6DB65D6433}">
      <dsp:nvSpPr>
        <dsp:cNvPr id="0" name=""/>
        <dsp:cNvSpPr/>
      </dsp:nvSpPr>
      <dsp:spPr>
        <a:xfrm>
          <a:off x="0" y="1408349"/>
          <a:ext cx="820891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Temperature</a:t>
          </a:r>
          <a:r>
            <a:rPr lang="en-US" sz="1600" kern="1200" dirty="0"/>
            <a:t>, pH and substrate concentration affect the rate of activity </a:t>
          </a:r>
          <a:r>
            <a:rPr lang="en-US" sz="1600" kern="1200" dirty="0" smtClean="0"/>
            <a:t>of </a:t>
          </a:r>
          <a:r>
            <a:rPr lang="en-GB" sz="1600" kern="1200" dirty="0" smtClean="0"/>
            <a:t>enzymes.</a:t>
          </a:r>
          <a:endParaRPr lang="en-GB" sz="1600" kern="1200" dirty="0"/>
        </a:p>
      </dsp:txBody>
      <dsp:txXfrm>
        <a:off x="31028" y="1439377"/>
        <a:ext cx="8146856" cy="573546"/>
      </dsp:txXfrm>
    </dsp:sp>
    <dsp:sp modelId="{6B17B872-E0AE-4837-B2E5-166798519B2A}">
      <dsp:nvSpPr>
        <dsp:cNvPr id="0" name=""/>
        <dsp:cNvSpPr/>
      </dsp:nvSpPr>
      <dsp:spPr>
        <a:xfrm>
          <a:off x="0" y="2090032"/>
          <a:ext cx="820891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Enzymes </a:t>
          </a:r>
          <a:r>
            <a:rPr lang="en-GB" sz="1600" kern="1200" dirty="0"/>
            <a:t>can be denatured.</a:t>
          </a:r>
        </a:p>
      </dsp:txBody>
      <dsp:txXfrm>
        <a:off x="31028" y="2121060"/>
        <a:ext cx="8146856" cy="573546"/>
      </dsp:txXfrm>
    </dsp:sp>
    <dsp:sp modelId="{55191ED7-1477-4B51-B501-47A7F12BD114}">
      <dsp:nvSpPr>
        <dsp:cNvPr id="0" name=""/>
        <dsp:cNvSpPr/>
      </dsp:nvSpPr>
      <dsp:spPr>
        <a:xfrm>
          <a:off x="0" y="2771714"/>
          <a:ext cx="8208912" cy="635602"/>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Immobilized </a:t>
          </a:r>
          <a:r>
            <a:rPr lang="en-US" sz="1600" kern="1200" dirty="0"/>
            <a:t>enzymes are widely used in industry.</a:t>
          </a:r>
          <a:endParaRPr lang="en-GB" sz="1600" kern="1200" dirty="0"/>
        </a:p>
      </dsp:txBody>
      <dsp:txXfrm>
        <a:off x="31028" y="2802742"/>
        <a:ext cx="8146856" cy="573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ECC4E-82DB-47EC-84F7-8BC219DC0C9B}">
      <dsp:nvSpPr>
        <dsp:cNvPr id="0" name=""/>
        <dsp:cNvSpPr/>
      </dsp:nvSpPr>
      <dsp:spPr>
        <a:xfrm>
          <a:off x="0" y="8583"/>
          <a:ext cx="8201891" cy="14601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a:t>Experimental design—accurate, quantitative measurements in enzyme experiments require replicates to ensure reliability. (3.2)</a:t>
          </a:r>
        </a:p>
      </dsp:txBody>
      <dsp:txXfrm>
        <a:off x="71279" y="79862"/>
        <a:ext cx="8059333" cy="13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5EE85-5BF2-4D54-B3C1-944AD35992DE}">
      <dsp:nvSpPr>
        <dsp:cNvPr id="0" name=""/>
        <dsp:cNvSpPr/>
      </dsp:nvSpPr>
      <dsp:spPr>
        <a:xfrm>
          <a:off x="0" y="453597"/>
          <a:ext cx="817212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a:t>Application: Methods of production of lactose-free milk and its advantages.</a:t>
          </a:r>
          <a:endParaRPr lang="en-GB" sz="2100" kern="1200"/>
        </a:p>
      </dsp:txBody>
      <dsp:txXfrm>
        <a:off x="40780" y="494377"/>
        <a:ext cx="8090562" cy="753819"/>
      </dsp:txXfrm>
    </dsp:sp>
    <dsp:sp modelId="{D2DFBD33-91D4-4C50-BD30-757C49A561DE}">
      <dsp:nvSpPr>
        <dsp:cNvPr id="0" name=""/>
        <dsp:cNvSpPr/>
      </dsp:nvSpPr>
      <dsp:spPr>
        <a:xfrm>
          <a:off x="0" y="1349457"/>
          <a:ext cx="817212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Skill</a:t>
          </a:r>
          <a:r>
            <a:rPr lang="en-US" sz="2100" kern="1200" dirty="0"/>
            <a:t>: Design of experiments to test the effect of temperature, pH </a:t>
          </a:r>
          <a:r>
            <a:rPr lang="en-US" sz="2100" kern="1200" dirty="0" smtClean="0"/>
            <a:t>and substrate concentration on the activity of enzymes.</a:t>
          </a:r>
          <a:endParaRPr lang="en-GB" sz="2100" kern="1200" dirty="0"/>
        </a:p>
      </dsp:txBody>
      <dsp:txXfrm>
        <a:off x="40780" y="1390237"/>
        <a:ext cx="8090562" cy="753819"/>
      </dsp:txXfrm>
    </dsp:sp>
    <dsp:sp modelId="{512D3D54-406F-4CFD-97C4-4109EC9C8623}">
      <dsp:nvSpPr>
        <dsp:cNvPr id="0" name=""/>
        <dsp:cNvSpPr/>
      </dsp:nvSpPr>
      <dsp:spPr>
        <a:xfrm>
          <a:off x="0" y="2245317"/>
          <a:ext cx="8172122" cy="8353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Skill</a:t>
          </a:r>
          <a:r>
            <a:rPr lang="en-US" sz="2100" kern="1200" dirty="0"/>
            <a:t>: Experimental investigation of a factor affecting enzyme </a:t>
          </a:r>
          <a:r>
            <a:rPr lang="en-US" sz="2100" kern="1200" dirty="0" smtClean="0"/>
            <a:t>activity. </a:t>
          </a:r>
          <a:r>
            <a:rPr lang="en-GB" sz="2100" kern="1200" dirty="0" smtClean="0"/>
            <a:t>(Practical 3)</a:t>
          </a:r>
          <a:endParaRPr lang="en-GB" sz="2100" kern="1200" dirty="0"/>
        </a:p>
      </dsp:txBody>
      <dsp:txXfrm>
        <a:off x="40780" y="2286097"/>
        <a:ext cx="8090562" cy="753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73893"/>
          <a:ext cx="8208912" cy="131055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Development of some techniques benefits particular human populations more than others. For example, the development of lactose-free milk available in Europe and North America would have greater benefit in Africa/Asia where lactose intolerance is more prevalent. The development of techniques requires financial investment. Should knowledge be shared </a:t>
          </a:r>
          <a:r>
            <a:rPr lang="en-GB" sz="1400" kern="1200" dirty="0" smtClean="0"/>
            <a:t>when tech</a:t>
          </a:r>
          <a:r>
            <a:rPr lang="en-US" sz="1400" kern="1200" dirty="0" err="1" smtClean="0"/>
            <a:t>niques</a:t>
          </a:r>
          <a:r>
            <a:rPr lang="en-US" sz="1400" kern="1200" dirty="0" smtClean="0"/>
            <a:t> developed in one part of the world are more applicable in </a:t>
          </a:r>
          <a:r>
            <a:rPr lang="en-GB" sz="1400" kern="1200" dirty="0" smtClean="0"/>
            <a:t>another?</a:t>
          </a:r>
          <a:endParaRPr lang="en-GB" sz="1400" b="1" kern="1200" dirty="0"/>
        </a:p>
      </dsp:txBody>
      <dsp:txXfrm>
        <a:off x="63976" y="137869"/>
        <a:ext cx="8080960" cy="11825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4A0BD-8698-4963-A6E9-2A902ED7979B}">
      <dsp:nvSpPr>
        <dsp:cNvPr id="0" name=""/>
        <dsp:cNvSpPr/>
      </dsp:nvSpPr>
      <dsp:spPr>
        <a:xfrm>
          <a:off x="0" y="378283"/>
          <a:ext cx="8280920" cy="1404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Lactase can be immobilized in alginate beads and experiments can then </a:t>
          </a:r>
          <a:r>
            <a:rPr lang="en-US" sz="2500" kern="1200" dirty="0" smtClean="0"/>
            <a:t>be carried out in which the lactose in milk is </a:t>
          </a:r>
          <a:r>
            <a:rPr lang="en-US" sz="2500" kern="1200" dirty="0" err="1" smtClean="0"/>
            <a:t>hydrolysed</a:t>
          </a:r>
          <a:r>
            <a:rPr lang="en-US" sz="2500" kern="1200" dirty="0" smtClean="0"/>
            <a:t>.</a:t>
          </a:r>
          <a:endParaRPr lang="en-GB" sz="2500" kern="1200" dirty="0"/>
        </a:p>
      </dsp:txBody>
      <dsp:txXfrm>
        <a:off x="68538" y="446821"/>
        <a:ext cx="8143844" cy="1266924"/>
      </dsp:txXfrm>
    </dsp:sp>
    <dsp:sp modelId="{30B85DB7-03CA-4F6C-B18E-4CB5BE920AAF}">
      <dsp:nvSpPr>
        <dsp:cNvPr id="0" name=""/>
        <dsp:cNvSpPr/>
      </dsp:nvSpPr>
      <dsp:spPr>
        <a:xfrm>
          <a:off x="0" y="1854284"/>
          <a:ext cx="8280920" cy="1404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Students </a:t>
          </a:r>
          <a:r>
            <a:rPr lang="en-US" sz="2500" kern="1200" dirty="0"/>
            <a:t>should be able to sketch graphs to show the expected effects </a:t>
          </a:r>
          <a:r>
            <a:rPr lang="en-US" sz="2500" kern="1200" dirty="0" smtClean="0"/>
            <a:t>of temperature, pH and substrate concentration on the activity of enzymes.</a:t>
          </a:r>
          <a:endParaRPr lang="en-GB" sz="2500" kern="1200" dirty="0"/>
        </a:p>
      </dsp:txBody>
      <dsp:txXfrm>
        <a:off x="68538" y="1922822"/>
        <a:ext cx="8143844" cy="1266924"/>
      </dsp:txXfrm>
    </dsp:sp>
    <dsp:sp modelId="{7FA7485B-BD44-4F9D-9142-62E821DA9D5A}">
      <dsp:nvSpPr>
        <dsp:cNvPr id="0" name=""/>
        <dsp:cNvSpPr/>
      </dsp:nvSpPr>
      <dsp:spPr>
        <a:xfrm>
          <a:off x="0" y="3330284"/>
          <a:ext cx="8280920" cy="1404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They should be able to explain the patterns or trends apparent in </a:t>
          </a:r>
          <a:r>
            <a:rPr lang="en-US" sz="2500" kern="1200" dirty="0" smtClean="0"/>
            <a:t>these </a:t>
          </a:r>
          <a:r>
            <a:rPr lang="en-GB" sz="2500" kern="1200" dirty="0" smtClean="0"/>
            <a:t>graphs.</a:t>
          </a:r>
          <a:endParaRPr lang="en-GB" sz="2500" kern="1200" dirty="0"/>
        </a:p>
      </dsp:txBody>
      <dsp:txXfrm>
        <a:off x="68538" y="3398822"/>
        <a:ext cx="8143844" cy="1266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04/12/2015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12/4/2015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12/4/2015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12/4/2015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12/4/2015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2990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12/4/2015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84637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12/4/2015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76628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12/4/2015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198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12/4/2015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159558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12/4/2015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319264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12/4/2015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23624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12/4/2015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177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12/4/2015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12/4/2015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236269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12/4/2015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28636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12/4/2015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9438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12/4/2015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12/4/2015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12/4/2015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12/4/2015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12/4/2015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12/4/2015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12/4/2015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12/4/2015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12/4/2015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196933570"/>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dnatube.com/video/6365/Enzyme-Immobilization-Nanobiotechnology-Putting-Molecular"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MA9boI1qTuk"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myORDWVzNhc"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highered.mcgraw-hill.com/sites/dl/free/0072829532/291136/enzymes.sw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kLaZgd6eXKY"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61555" y="4221088"/>
            <a:ext cx="3309803" cy="1260629"/>
          </a:xfrm>
        </p:spPr>
        <p:txBody>
          <a:bodyPr>
            <a:noAutofit/>
          </a:bodyPr>
          <a:lstStyle/>
          <a:p>
            <a:pPr algn="ctr"/>
            <a:endParaRPr lang="en-GB" sz="3200" dirty="0" smtClean="0"/>
          </a:p>
          <a:p>
            <a:r>
              <a:rPr lang="en-GB" sz="3200" dirty="0" smtClean="0">
                <a:solidFill>
                  <a:schemeClr val="accent1">
                    <a:lumMod val="50000"/>
                  </a:schemeClr>
                </a:solidFill>
              </a:rPr>
              <a:t>2.5 Enzymes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1281" y="0"/>
            <a:ext cx="3613845" cy="2400246"/>
          </a:xfrm>
          <a:prstGeom prst="rect">
            <a:avLst/>
          </a:prstGeom>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71776" y="1269326"/>
            <a:ext cx="8504679" cy="2862322"/>
          </a:xfrm>
          <a:prstGeom prst="rect">
            <a:avLst/>
          </a:prstGeom>
        </p:spPr>
        <p:txBody>
          <a:bodyPr wrap="square">
            <a:spAutoFit/>
          </a:bodyPr>
          <a:lstStyle/>
          <a:p>
            <a:r>
              <a:rPr lang="en-GB" dirty="0">
                <a:solidFill>
                  <a:prstClr val="black"/>
                </a:solidFill>
              </a:rPr>
              <a:t>Denaturation refers to a structural change in a </a:t>
            </a:r>
            <a:r>
              <a:rPr lang="en-GB" dirty="0" smtClean="0">
                <a:solidFill>
                  <a:prstClr val="black"/>
                </a:solidFill>
              </a:rPr>
              <a:t>protein that </a:t>
            </a:r>
            <a:r>
              <a:rPr lang="en-GB" dirty="0">
                <a:solidFill>
                  <a:prstClr val="black"/>
                </a:solidFill>
              </a:rPr>
              <a:t>results in a loss (usually permanent) of its </a:t>
            </a:r>
            <a:r>
              <a:rPr lang="en-GB" dirty="0" smtClean="0">
                <a:solidFill>
                  <a:prstClr val="black"/>
                </a:solidFill>
              </a:rPr>
              <a:t>biological properties.</a:t>
            </a:r>
          </a:p>
          <a:p>
            <a:endParaRPr lang="en-GB" dirty="0">
              <a:solidFill>
                <a:prstClr val="black"/>
              </a:solidFill>
            </a:endParaRPr>
          </a:p>
          <a:p>
            <a:r>
              <a:rPr lang="en-GB" dirty="0">
                <a:solidFill>
                  <a:prstClr val="black"/>
                </a:solidFill>
              </a:rPr>
              <a:t>High </a:t>
            </a:r>
            <a:r>
              <a:rPr lang="en-GB" b="1" dirty="0">
                <a:solidFill>
                  <a:prstClr val="black"/>
                </a:solidFill>
              </a:rPr>
              <a:t>temperatures and extreme pH </a:t>
            </a:r>
            <a:r>
              <a:rPr lang="en-GB" dirty="0">
                <a:solidFill>
                  <a:prstClr val="black"/>
                </a:solidFill>
              </a:rPr>
              <a:t>can denature a protein</a:t>
            </a:r>
            <a:r>
              <a:rPr lang="en-GB" dirty="0" smtClean="0">
                <a:solidFill>
                  <a:prstClr val="black"/>
                </a:solidFill>
              </a:rPr>
              <a:t>.</a:t>
            </a:r>
          </a:p>
          <a:p>
            <a:endParaRPr lang="en-GB" dirty="0">
              <a:solidFill>
                <a:prstClr val="black"/>
              </a:solidFill>
            </a:endParaRPr>
          </a:p>
          <a:p>
            <a:r>
              <a:rPr lang="en-GB" dirty="0">
                <a:solidFill>
                  <a:prstClr val="black"/>
                </a:solidFill>
              </a:rPr>
              <a:t>If you think of a raw egg as an example of several </a:t>
            </a:r>
            <a:r>
              <a:rPr lang="en-GB" dirty="0" smtClean="0">
                <a:solidFill>
                  <a:prstClr val="black"/>
                </a:solidFill>
              </a:rPr>
              <a:t>proteins, you </a:t>
            </a:r>
            <a:r>
              <a:rPr lang="en-GB" dirty="0">
                <a:solidFill>
                  <a:prstClr val="black"/>
                </a:solidFill>
              </a:rPr>
              <a:t>can think of a boiled egg as an example of </a:t>
            </a:r>
            <a:r>
              <a:rPr lang="en-GB" dirty="0" smtClean="0">
                <a:solidFill>
                  <a:prstClr val="black"/>
                </a:solidFill>
              </a:rPr>
              <a:t>denatured proteins. </a:t>
            </a:r>
            <a:r>
              <a:rPr lang="en-GB" dirty="0">
                <a:solidFill>
                  <a:prstClr val="black"/>
                </a:solidFill>
              </a:rPr>
              <a:t>The fact that </a:t>
            </a:r>
            <a:r>
              <a:rPr lang="en-GB" b="1" dirty="0">
                <a:solidFill>
                  <a:prstClr val="black"/>
                </a:solidFill>
              </a:rPr>
              <a:t>denaturation is permanent </a:t>
            </a:r>
            <a:r>
              <a:rPr lang="en-GB" dirty="0">
                <a:solidFill>
                  <a:prstClr val="black"/>
                </a:solidFill>
              </a:rPr>
              <a:t>is </a:t>
            </a:r>
            <a:r>
              <a:rPr lang="en-GB" dirty="0" smtClean="0">
                <a:solidFill>
                  <a:prstClr val="black"/>
                </a:solidFill>
              </a:rPr>
              <a:t>shown by </a:t>
            </a:r>
            <a:r>
              <a:rPr lang="en-GB" dirty="0">
                <a:solidFill>
                  <a:prstClr val="black"/>
                </a:solidFill>
              </a:rPr>
              <a:t>cooling down a boiled egg: it becomes a cold, boiled </a:t>
            </a:r>
            <a:r>
              <a:rPr lang="en-GB" dirty="0" smtClean="0">
                <a:solidFill>
                  <a:prstClr val="black"/>
                </a:solidFill>
              </a:rPr>
              <a:t>egg but </a:t>
            </a:r>
            <a:r>
              <a:rPr lang="en-GB" dirty="0">
                <a:solidFill>
                  <a:prstClr val="black"/>
                </a:solidFill>
              </a:rPr>
              <a:t>does not change back to being a raw egg.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4131648"/>
            <a:ext cx="4394324" cy="2465704"/>
          </a:xfrm>
          <a:prstGeom prst="rect">
            <a:avLst/>
          </a:prstGeom>
        </p:spPr>
      </p:pic>
      <p:sp>
        <p:nvSpPr>
          <p:cNvPr id="9" name="8 Rectángulo"/>
          <p:cNvSpPr/>
          <p:nvPr/>
        </p:nvSpPr>
        <p:spPr>
          <a:xfrm>
            <a:off x="0" y="168726"/>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Denaturation</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denatured</a:t>
            </a:r>
            <a:endParaRPr lang="es-ES"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9443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172" y="1484784"/>
            <a:ext cx="594360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51377" y="1277626"/>
            <a:ext cx="3752152" cy="5632311"/>
          </a:xfrm>
          <a:prstGeom prst="rect">
            <a:avLst/>
          </a:prstGeom>
        </p:spPr>
        <p:txBody>
          <a:bodyPr wrap="square">
            <a:spAutoFit/>
          </a:bodyPr>
          <a:lstStyle/>
          <a:p>
            <a:r>
              <a:rPr lang="en-GB" dirty="0" smtClean="0">
                <a:solidFill>
                  <a:prstClr val="black"/>
                </a:solidFill>
              </a:rPr>
              <a:t>Since 1897 when the Buchner brother first showed that with an extract from yeast they were able to convert sucrose into alcohol enzymes started to be used in the industry.</a:t>
            </a:r>
          </a:p>
          <a:p>
            <a:endParaRPr lang="en-GB" dirty="0">
              <a:solidFill>
                <a:prstClr val="black"/>
              </a:solidFill>
            </a:endParaRPr>
          </a:p>
          <a:p>
            <a:r>
              <a:rPr lang="en-GB" dirty="0" smtClean="0">
                <a:solidFill>
                  <a:prstClr val="black"/>
                </a:solidFill>
              </a:rPr>
              <a:t>Before this happened scientist, like Louise Pasteur, thought that organic molecules like alcohol could only be synthesis inside a living cell (hence: </a:t>
            </a:r>
            <a:r>
              <a:rPr lang="en-GB" b="1" dirty="0" smtClean="0">
                <a:solidFill>
                  <a:prstClr val="black"/>
                </a:solidFill>
              </a:rPr>
              <a:t>vitalism</a:t>
            </a:r>
            <a:r>
              <a:rPr lang="en-GB" dirty="0" smtClean="0">
                <a:solidFill>
                  <a:prstClr val="black"/>
                </a:solidFill>
              </a:rPr>
              <a:t>). So apart from the synthesising of Urea also the alcohol creation of the Buchner brothers helped to falsify the theory of vitalism. </a:t>
            </a:r>
          </a:p>
          <a:p>
            <a:endParaRPr lang="en-GB" dirty="0" smtClean="0">
              <a:solidFill>
                <a:prstClr val="black"/>
              </a:solidFill>
            </a:endParaRPr>
          </a:p>
          <a:p>
            <a:r>
              <a:rPr lang="en-GB" dirty="0" smtClean="0">
                <a:solidFill>
                  <a:prstClr val="black"/>
                </a:solidFill>
              </a:rPr>
              <a:t>More than 500 enzymes are now used in industry. </a:t>
            </a:r>
            <a:endParaRPr lang="en-GB" dirty="0">
              <a:solidFill>
                <a:prstClr val="black"/>
              </a:solidFill>
            </a:endParaRPr>
          </a:p>
          <a:p>
            <a:endParaRPr lang="en-GB" dirty="0">
              <a:solidFill>
                <a:prstClr val="black"/>
              </a:solidFill>
            </a:endParaRPr>
          </a:p>
        </p:txBody>
      </p:sp>
      <p:sp>
        <p:nvSpPr>
          <p:cNvPr id="9" name="8 Rectángulo"/>
          <p:cNvSpPr/>
          <p:nvPr/>
        </p:nvSpPr>
        <p:spPr>
          <a:xfrm>
            <a:off x="0" y="168726"/>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Inmobilized</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Inmobilized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widely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industry</a:t>
            </a:r>
            <a:endParaRPr lang="es-ES"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1336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down)">
                                      <p:cBhvr>
                                        <p:cTn id="33" dur="580">
                                          <p:stCondLst>
                                            <p:cond delay="0"/>
                                          </p:stCondLst>
                                        </p:cTn>
                                        <p:tgtEl>
                                          <p:spTgt spid="1026"/>
                                        </p:tgtEl>
                                      </p:cBhvr>
                                    </p:animEffect>
                                    <p:anim calcmode="lin" valueType="num">
                                      <p:cBhvr>
                                        <p:cTn id="3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9" dur="26">
                                          <p:stCondLst>
                                            <p:cond delay="650"/>
                                          </p:stCondLst>
                                        </p:cTn>
                                        <p:tgtEl>
                                          <p:spTgt spid="1026"/>
                                        </p:tgtEl>
                                      </p:cBhvr>
                                      <p:to x="100000" y="60000"/>
                                    </p:animScale>
                                    <p:animScale>
                                      <p:cBhvr>
                                        <p:cTn id="40" dur="166" decel="50000">
                                          <p:stCondLst>
                                            <p:cond delay="676"/>
                                          </p:stCondLst>
                                        </p:cTn>
                                        <p:tgtEl>
                                          <p:spTgt spid="1026"/>
                                        </p:tgtEl>
                                      </p:cBhvr>
                                      <p:to x="100000" y="100000"/>
                                    </p:animScale>
                                    <p:animScale>
                                      <p:cBhvr>
                                        <p:cTn id="41" dur="26">
                                          <p:stCondLst>
                                            <p:cond delay="1312"/>
                                          </p:stCondLst>
                                        </p:cTn>
                                        <p:tgtEl>
                                          <p:spTgt spid="1026"/>
                                        </p:tgtEl>
                                      </p:cBhvr>
                                      <p:to x="100000" y="80000"/>
                                    </p:animScale>
                                    <p:animScale>
                                      <p:cBhvr>
                                        <p:cTn id="42" dur="166" decel="50000">
                                          <p:stCondLst>
                                            <p:cond delay="1338"/>
                                          </p:stCondLst>
                                        </p:cTn>
                                        <p:tgtEl>
                                          <p:spTgt spid="1026"/>
                                        </p:tgtEl>
                                      </p:cBhvr>
                                      <p:to x="100000" y="100000"/>
                                    </p:animScale>
                                    <p:animScale>
                                      <p:cBhvr>
                                        <p:cTn id="43" dur="26">
                                          <p:stCondLst>
                                            <p:cond delay="1642"/>
                                          </p:stCondLst>
                                        </p:cTn>
                                        <p:tgtEl>
                                          <p:spTgt spid="1026"/>
                                        </p:tgtEl>
                                      </p:cBhvr>
                                      <p:to x="100000" y="90000"/>
                                    </p:animScale>
                                    <p:animScale>
                                      <p:cBhvr>
                                        <p:cTn id="44" dur="166" decel="50000">
                                          <p:stCondLst>
                                            <p:cond delay="1668"/>
                                          </p:stCondLst>
                                        </p:cTn>
                                        <p:tgtEl>
                                          <p:spTgt spid="1026"/>
                                        </p:tgtEl>
                                      </p:cBhvr>
                                      <p:to x="100000" y="100000"/>
                                    </p:animScale>
                                    <p:animScale>
                                      <p:cBhvr>
                                        <p:cTn id="45" dur="26">
                                          <p:stCondLst>
                                            <p:cond delay="1808"/>
                                          </p:stCondLst>
                                        </p:cTn>
                                        <p:tgtEl>
                                          <p:spTgt spid="1026"/>
                                        </p:tgtEl>
                                      </p:cBhvr>
                                      <p:to x="100000" y="95000"/>
                                    </p:animScale>
                                    <p:animScale>
                                      <p:cBhvr>
                                        <p:cTn id="46"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151376" y="1083310"/>
            <a:ext cx="8669095" cy="4524315"/>
          </a:xfrm>
          <a:prstGeom prst="rect">
            <a:avLst/>
          </a:prstGeom>
        </p:spPr>
        <p:txBody>
          <a:bodyPr wrap="square">
            <a:spAutoFit/>
          </a:bodyPr>
          <a:lstStyle/>
          <a:p>
            <a:r>
              <a:rPr lang="en-GB" dirty="0" smtClean="0">
                <a:solidFill>
                  <a:prstClr val="black"/>
                </a:solidFill>
              </a:rPr>
              <a:t>The enzymes used in industry are usually immobilized. Tis is done by attaching the enzymes to other materials or into aggregations so that the movement is minimized. Then can be stuck to glass, trapped in a gel or bound together in aggregates.</a:t>
            </a:r>
          </a:p>
          <a:p>
            <a:endParaRPr lang="en-GB" dirty="0">
              <a:solidFill>
                <a:prstClr val="black"/>
              </a:solidFill>
            </a:endParaRPr>
          </a:p>
          <a:p>
            <a:r>
              <a:rPr lang="en-GB" dirty="0" smtClean="0">
                <a:solidFill>
                  <a:prstClr val="black"/>
                </a:solidFill>
              </a:rPr>
              <a:t>There are several advantages:</a:t>
            </a:r>
          </a:p>
          <a:p>
            <a:pPr marL="285750" indent="-285750">
              <a:buFontTx/>
              <a:buChar char="-"/>
            </a:pPr>
            <a:r>
              <a:rPr lang="en-GB" dirty="0" smtClean="0">
                <a:solidFill>
                  <a:prstClr val="black"/>
                </a:solidFill>
              </a:rPr>
              <a:t>The enzyme can be easily separated from the product of the reaction stopping the reaction at the ideal time and preventing contamination.</a:t>
            </a:r>
          </a:p>
          <a:p>
            <a:pPr marL="285750" indent="-285750">
              <a:buFontTx/>
              <a:buChar char="-"/>
            </a:pPr>
            <a:r>
              <a:rPr lang="en-GB" dirty="0" smtClean="0">
                <a:solidFill>
                  <a:prstClr val="black"/>
                </a:solidFill>
              </a:rPr>
              <a:t>The enzyme can be recycled after having been retrieved. Which is very cost saving, as enzymes are usually rather expensive. </a:t>
            </a:r>
          </a:p>
          <a:p>
            <a:pPr marL="285750" indent="-285750">
              <a:buFontTx/>
              <a:buChar char="-"/>
            </a:pPr>
            <a:r>
              <a:rPr lang="en-GB" dirty="0" smtClean="0">
                <a:solidFill>
                  <a:prstClr val="black"/>
                </a:solidFill>
              </a:rPr>
              <a:t>Immobilization increases the stability of enzymes to changes in temperature and pH reducing the rate at which they are degraded and need to be replaced. </a:t>
            </a:r>
          </a:p>
          <a:p>
            <a:pPr marL="285750" indent="-285750">
              <a:buFontTx/>
              <a:buChar char="-"/>
            </a:pPr>
            <a:r>
              <a:rPr lang="en-GB" dirty="0" smtClean="0">
                <a:solidFill>
                  <a:prstClr val="black"/>
                </a:solidFill>
              </a:rPr>
              <a:t>Substrates can be exposed to higher substrate concentrations than dissolved enzymes, speeding up the reaction rates.</a:t>
            </a:r>
          </a:p>
          <a:p>
            <a:pPr marL="285750" indent="-285750">
              <a:buFontTx/>
              <a:buChar char="-"/>
            </a:pPr>
            <a:endParaRPr lang="en-GB" dirty="0">
              <a:solidFill>
                <a:prstClr val="black"/>
              </a:solidFill>
            </a:endParaRPr>
          </a:p>
        </p:txBody>
      </p:sp>
      <p:sp>
        <p:nvSpPr>
          <p:cNvPr id="9" name="8 Rectángulo"/>
          <p:cNvSpPr/>
          <p:nvPr/>
        </p:nvSpPr>
        <p:spPr>
          <a:xfrm>
            <a:off x="0" y="168726"/>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Immobilized</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Immobilized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widely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industry</a:t>
            </a:r>
            <a:endParaRPr lang="es-ES"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5446120" y="2108623"/>
            <a:ext cx="3567002" cy="369332"/>
          </a:xfrm>
          <a:prstGeom prst="rect">
            <a:avLst/>
          </a:prstGeom>
          <a:noFill/>
        </p:spPr>
        <p:txBody>
          <a:bodyPr wrap="none" rtlCol="0">
            <a:spAutoFit/>
          </a:bodyPr>
          <a:lstStyle/>
          <a:p>
            <a:r>
              <a:rPr lang="en-GB" dirty="0" smtClean="0">
                <a:hlinkClick r:id="rId2"/>
              </a:rPr>
              <a:t>Example of uses in the industry</a:t>
            </a:r>
            <a:endParaRPr lang="en-GB" dirty="0"/>
          </a:p>
        </p:txBody>
      </p:sp>
    </p:spTree>
    <p:extLst>
      <p:ext uri="{BB962C8B-B14F-4D97-AF65-F5344CB8AC3E}">
        <p14:creationId xmlns:p14="http://schemas.microsoft.com/office/powerpoint/2010/main" val="17312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9" name="8 Rectángulo"/>
          <p:cNvSpPr/>
          <p:nvPr/>
        </p:nvSpPr>
        <p:spPr>
          <a:xfrm>
            <a:off x="0" y="168726"/>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Immobilized</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Immobilized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widely</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industry</a:t>
            </a:r>
            <a:endParaRPr lang="es-ES" sz="1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2" descr="http://www.abpischools.org.uk/cnt/txt/177/1/mil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79374"/>
            <a:ext cx="5590969" cy="554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23528" y="1124744"/>
            <a:ext cx="8424936" cy="5078313"/>
          </a:xfrm>
          <a:prstGeom prst="rect">
            <a:avLst/>
          </a:prstGeom>
        </p:spPr>
        <p:txBody>
          <a:bodyPr wrap="square">
            <a:spAutoFit/>
          </a:bodyPr>
          <a:lstStyle/>
          <a:p>
            <a:r>
              <a:rPr lang="en-GB" dirty="0">
                <a:solidFill>
                  <a:prstClr val="black"/>
                </a:solidFill>
              </a:rPr>
              <a:t>Overall, around </a:t>
            </a:r>
            <a:r>
              <a:rPr lang="en-GB" b="1" dirty="0">
                <a:solidFill>
                  <a:prstClr val="black"/>
                </a:solidFill>
              </a:rPr>
              <a:t>70% of adult humans </a:t>
            </a:r>
            <a:r>
              <a:rPr lang="en-GB" dirty="0">
                <a:solidFill>
                  <a:prstClr val="black"/>
                </a:solidFill>
              </a:rPr>
              <a:t>in the world </a:t>
            </a:r>
            <a:r>
              <a:rPr lang="en-GB" dirty="0" smtClean="0">
                <a:solidFill>
                  <a:prstClr val="black"/>
                </a:solidFill>
              </a:rPr>
              <a:t>are </a:t>
            </a:r>
            <a:r>
              <a:rPr lang="en-GB" b="1" dirty="0" smtClean="0">
                <a:solidFill>
                  <a:prstClr val="black"/>
                </a:solidFill>
              </a:rPr>
              <a:t>lactose intolerant</a:t>
            </a:r>
            <a:r>
              <a:rPr lang="en-GB" dirty="0">
                <a:solidFill>
                  <a:prstClr val="black"/>
                </a:solidFill>
              </a:rPr>
              <a:t>. This means that they have </a:t>
            </a:r>
            <a:r>
              <a:rPr lang="en-GB" b="1" dirty="0">
                <a:solidFill>
                  <a:prstClr val="black"/>
                </a:solidFill>
              </a:rPr>
              <a:t>lost the </a:t>
            </a:r>
            <a:r>
              <a:rPr lang="en-GB" b="1" dirty="0" smtClean="0">
                <a:solidFill>
                  <a:prstClr val="black"/>
                </a:solidFill>
              </a:rPr>
              <a:t>ability to produce lactase </a:t>
            </a:r>
            <a:r>
              <a:rPr lang="en-GB" dirty="0">
                <a:solidFill>
                  <a:prstClr val="black"/>
                </a:solidFill>
              </a:rPr>
              <a:t>after early childhood. This </a:t>
            </a:r>
            <a:r>
              <a:rPr lang="en-GB" dirty="0" smtClean="0">
                <a:solidFill>
                  <a:prstClr val="black"/>
                </a:solidFill>
              </a:rPr>
              <a:t>commonly happens </a:t>
            </a:r>
            <a:r>
              <a:rPr lang="en-GB" dirty="0">
                <a:solidFill>
                  <a:prstClr val="black"/>
                </a:solidFill>
              </a:rPr>
              <a:t>to mammals after weaning. The incidence </a:t>
            </a:r>
            <a:r>
              <a:rPr lang="en-GB" dirty="0" smtClean="0">
                <a:solidFill>
                  <a:prstClr val="black"/>
                </a:solidFill>
              </a:rPr>
              <a:t>of lactose </a:t>
            </a:r>
            <a:r>
              <a:rPr lang="en-GB" dirty="0">
                <a:solidFill>
                  <a:prstClr val="black"/>
                </a:solidFill>
              </a:rPr>
              <a:t>intolerance is not evenly distributed: only 2% </a:t>
            </a:r>
            <a:r>
              <a:rPr lang="en-GB" dirty="0" smtClean="0">
                <a:solidFill>
                  <a:prstClr val="black"/>
                </a:solidFill>
              </a:rPr>
              <a:t>of Swedes </a:t>
            </a:r>
            <a:r>
              <a:rPr lang="en-GB" dirty="0">
                <a:solidFill>
                  <a:prstClr val="black"/>
                </a:solidFill>
              </a:rPr>
              <a:t>but 75% of African Americans and nearly 100% </a:t>
            </a:r>
            <a:r>
              <a:rPr lang="en-GB" dirty="0" smtClean="0">
                <a:solidFill>
                  <a:prstClr val="black"/>
                </a:solidFill>
              </a:rPr>
              <a:t>of American </a:t>
            </a:r>
            <a:r>
              <a:rPr lang="en-GB" dirty="0">
                <a:solidFill>
                  <a:prstClr val="black"/>
                </a:solidFill>
              </a:rPr>
              <a:t>Indians are lactose intolerant</a:t>
            </a:r>
            <a:r>
              <a:rPr lang="en-GB" dirty="0" smtClean="0">
                <a:solidFill>
                  <a:prstClr val="black"/>
                </a:solidFill>
              </a:rPr>
              <a:t>.</a:t>
            </a:r>
          </a:p>
          <a:p>
            <a:endParaRPr lang="en-GB" dirty="0">
              <a:solidFill>
                <a:prstClr val="black"/>
              </a:solidFill>
            </a:endParaRPr>
          </a:p>
          <a:p>
            <a:r>
              <a:rPr lang="en-GB" dirty="0">
                <a:solidFill>
                  <a:prstClr val="black"/>
                </a:solidFill>
              </a:rPr>
              <a:t>When a lactose intolerant person consumes a </a:t>
            </a:r>
            <a:r>
              <a:rPr lang="en-GB" dirty="0" smtClean="0">
                <a:solidFill>
                  <a:prstClr val="black"/>
                </a:solidFill>
              </a:rPr>
              <a:t>reasonable amount </a:t>
            </a:r>
            <a:r>
              <a:rPr lang="en-GB" dirty="0">
                <a:solidFill>
                  <a:prstClr val="black"/>
                </a:solidFill>
              </a:rPr>
              <a:t>of milk (or ice cream), s/he will suffer from </a:t>
            </a:r>
            <a:r>
              <a:rPr lang="en-GB" dirty="0" smtClean="0">
                <a:solidFill>
                  <a:prstClr val="black"/>
                </a:solidFill>
              </a:rPr>
              <a:t>excess gas </a:t>
            </a:r>
            <a:r>
              <a:rPr lang="en-GB" dirty="0">
                <a:solidFill>
                  <a:prstClr val="black"/>
                </a:solidFill>
              </a:rPr>
              <a:t>production and </a:t>
            </a:r>
            <a:r>
              <a:rPr lang="en-GB" dirty="0" smtClean="0">
                <a:solidFill>
                  <a:prstClr val="black"/>
                </a:solidFill>
              </a:rPr>
              <a:t>diarrhoea.</a:t>
            </a:r>
          </a:p>
          <a:p>
            <a:endParaRPr lang="en-GB" dirty="0">
              <a:solidFill>
                <a:prstClr val="black"/>
              </a:solidFill>
            </a:endParaRPr>
          </a:p>
          <a:p>
            <a:r>
              <a:rPr lang="en-GB" dirty="0">
                <a:solidFill>
                  <a:prstClr val="black"/>
                </a:solidFill>
              </a:rPr>
              <a:t>The food industry has found that it is possible to </a:t>
            </a:r>
            <a:r>
              <a:rPr lang="en-GB" dirty="0" smtClean="0">
                <a:solidFill>
                  <a:prstClr val="black"/>
                </a:solidFill>
              </a:rPr>
              <a:t>produce milk </a:t>
            </a:r>
            <a:r>
              <a:rPr lang="en-GB" dirty="0">
                <a:solidFill>
                  <a:prstClr val="black"/>
                </a:solidFill>
              </a:rPr>
              <a:t>and milk products that contain (almost) no </a:t>
            </a:r>
            <a:r>
              <a:rPr lang="en-GB" dirty="0" smtClean="0">
                <a:solidFill>
                  <a:prstClr val="black"/>
                </a:solidFill>
              </a:rPr>
              <a:t>lactose. They </a:t>
            </a:r>
            <a:r>
              <a:rPr lang="en-GB" dirty="0">
                <a:solidFill>
                  <a:prstClr val="black"/>
                </a:solidFill>
              </a:rPr>
              <a:t>do this by attaching the enzyme lactase to a </a:t>
            </a:r>
            <a:r>
              <a:rPr lang="en-GB" dirty="0" smtClean="0">
                <a:solidFill>
                  <a:prstClr val="black"/>
                </a:solidFill>
              </a:rPr>
              <a:t>large molecule </a:t>
            </a:r>
            <a:r>
              <a:rPr lang="en-GB" dirty="0">
                <a:solidFill>
                  <a:prstClr val="black"/>
                </a:solidFill>
              </a:rPr>
              <a:t>and then bringing it into contact with milk</a:t>
            </a:r>
            <a:r>
              <a:rPr lang="en-GB" dirty="0" smtClean="0">
                <a:solidFill>
                  <a:prstClr val="black"/>
                </a:solidFill>
              </a:rPr>
              <a:t>.</a:t>
            </a:r>
          </a:p>
          <a:p>
            <a:pPr algn="ctr"/>
            <a:r>
              <a:rPr lang="en-GB" dirty="0" smtClean="0">
                <a:solidFill>
                  <a:prstClr val="black"/>
                </a:solidFill>
                <a:hlinkClick r:id="rId2"/>
              </a:rPr>
              <a:t>LINK</a:t>
            </a:r>
            <a:endParaRPr lang="en-GB" dirty="0">
              <a:solidFill>
                <a:prstClr val="black"/>
              </a:solidFill>
            </a:endParaRPr>
          </a:p>
          <a:p>
            <a:r>
              <a:rPr lang="en-GB" dirty="0">
                <a:solidFill>
                  <a:prstClr val="black"/>
                </a:solidFill>
              </a:rPr>
              <a:t>Any lactose present will be broken down into </a:t>
            </a:r>
            <a:r>
              <a:rPr lang="en-GB" dirty="0" smtClean="0">
                <a:solidFill>
                  <a:prstClr val="black"/>
                </a:solidFill>
              </a:rPr>
              <a:t>glucose and </a:t>
            </a:r>
            <a:r>
              <a:rPr lang="en-GB" dirty="0">
                <a:solidFill>
                  <a:prstClr val="black"/>
                </a:solidFill>
              </a:rPr>
              <a:t>galactose by the lactase</a:t>
            </a:r>
            <a:r>
              <a:rPr lang="en-GB" dirty="0" smtClean="0">
                <a:solidFill>
                  <a:prstClr val="black"/>
                </a:solidFill>
              </a:rPr>
              <a:t>. </a:t>
            </a:r>
            <a:r>
              <a:rPr lang="en-GB" dirty="0">
                <a:solidFill>
                  <a:prstClr val="black"/>
                </a:solidFill>
              </a:rPr>
              <a:t>It allows lactose intolerant </a:t>
            </a:r>
            <a:r>
              <a:rPr lang="en-GB" dirty="0" smtClean="0">
                <a:solidFill>
                  <a:prstClr val="black"/>
                </a:solidFill>
              </a:rPr>
              <a:t>people to </a:t>
            </a:r>
            <a:r>
              <a:rPr lang="en-GB" dirty="0">
                <a:solidFill>
                  <a:prstClr val="black"/>
                </a:solidFill>
              </a:rPr>
              <a:t>drink milk and consume products that contain </a:t>
            </a:r>
            <a:r>
              <a:rPr lang="en-GB" dirty="0" smtClean="0">
                <a:solidFill>
                  <a:prstClr val="black"/>
                </a:solidFill>
              </a:rPr>
              <a:t>milk, such </a:t>
            </a:r>
            <a:r>
              <a:rPr lang="en-GB" dirty="0">
                <a:solidFill>
                  <a:prstClr val="black"/>
                </a:solidFill>
              </a:rPr>
              <a:t>as cheese and ice-cream</a:t>
            </a:r>
            <a:r>
              <a:rPr lang="en-GB" dirty="0" smtClean="0">
                <a:solidFill>
                  <a:prstClr val="black"/>
                </a:solidFill>
              </a:rPr>
              <a:t>.</a:t>
            </a:r>
            <a:endParaRPr lang="en-GB" dirty="0">
              <a:solidFill>
                <a:prstClr val="black"/>
              </a:solidFill>
            </a:endParaRPr>
          </a:p>
        </p:txBody>
      </p:sp>
      <p:sp>
        <p:nvSpPr>
          <p:cNvPr id="9" name="8 Rectángulo"/>
          <p:cNvSpPr/>
          <p:nvPr/>
        </p:nvSpPr>
        <p:spPr>
          <a:xfrm>
            <a:off x="0" y="168727"/>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Lactose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free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milk</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Methods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production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lactose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free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milk</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058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61555" y="4221088"/>
            <a:ext cx="3309803" cy="1260629"/>
          </a:xfrm>
        </p:spPr>
        <p:txBody>
          <a:bodyPr>
            <a:noAutofit/>
          </a:bodyPr>
          <a:lstStyle/>
          <a:p>
            <a:pPr algn="ctr"/>
            <a:endParaRPr lang="en-GB" sz="3200" dirty="0" smtClean="0"/>
          </a:p>
          <a:p>
            <a:r>
              <a:rPr lang="en-GB" sz="3200" dirty="0" smtClean="0">
                <a:solidFill>
                  <a:schemeClr val="accent1">
                    <a:lumMod val="50000"/>
                  </a:schemeClr>
                </a:solidFill>
              </a:rPr>
              <a:t>2.5 Enzymes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1281" y="0"/>
            <a:ext cx="3613845" cy="2400246"/>
          </a:xfrm>
          <a:prstGeom prst="rect">
            <a:avLst/>
          </a:prstGeom>
        </p:spPr>
      </p:pic>
    </p:spTree>
    <p:extLst>
      <p:ext uri="{BB962C8B-B14F-4D97-AF65-F5344CB8AC3E}">
        <p14:creationId xmlns:p14="http://schemas.microsoft.com/office/powerpoint/2010/main" val="32730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250537319"/>
              </p:ext>
            </p:extLst>
          </p:nvPr>
        </p:nvGraphicFramePr>
        <p:xfrm>
          <a:off x="539552" y="3073042"/>
          <a:ext cx="8208912" cy="3452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3260748642"/>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042ECC4E-82DB-47EC-84F7-8BC219DC0C9B}"/>
                                            </p:graphicEl>
                                          </p:spTgt>
                                        </p:tgtEl>
                                        <p:attrNameLst>
                                          <p:attrName>style.visibility</p:attrName>
                                        </p:attrNameLst>
                                      </p:cBhvr>
                                      <p:to>
                                        <p:strVal val="visible"/>
                                      </p:to>
                                    </p:set>
                                    <p:animEffect transition="in" filter="fade">
                                      <p:cBhvr>
                                        <p:cTn id="12" dur="500"/>
                                        <p:tgtEl>
                                          <p:spTgt spid="7">
                                            <p:graphicEl>
                                              <a:dgm id="{042ECC4E-82DB-47EC-84F7-8BC219DC0C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50FF4890-9BDA-4F4D-9EF8-6B41B3006A77}"/>
                                            </p:graphicEl>
                                          </p:spTgt>
                                        </p:tgtEl>
                                        <p:attrNameLst>
                                          <p:attrName>style.visibility</p:attrName>
                                        </p:attrNameLst>
                                      </p:cBhvr>
                                      <p:to>
                                        <p:strVal val="visible"/>
                                      </p:to>
                                    </p:set>
                                    <p:animEffect transition="in" filter="fade">
                                      <p:cBhvr>
                                        <p:cTn id="22" dur="500"/>
                                        <p:tgtEl>
                                          <p:spTgt spid="8">
                                            <p:graphicEl>
                                              <a:dgm id="{50FF4890-9BDA-4F4D-9EF8-6B41B3006A7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FEF47448-6272-4677-97C8-E5B826492DB1}"/>
                                            </p:graphicEl>
                                          </p:spTgt>
                                        </p:tgtEl>
                                        <p:attrNameLst>
                                          <p:attrName>style.visibility</p:attrName>
                                        </p:attrNameLst>
                                      </p:cBhvr>
                                      <p:to>
                                        <p:strVal val="visible"/>
                                      </p:to>
                                    </p:set>
                                    <p:animEffect transition="in" filter="fade">
                                      <p:cBhvr>
                                        <p:cTn id="27" dur="500"/>
                                        <p:tgtEl>
                                          <p:spTgt spid="8">
                                            <p:graphicEl>
                                              <a:dgm id="{FEF47448-6272-4677-97C8-E5B826492DB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8B0020F9-AF30-463E-8B6C-4F6DB65D6433}"/>
                                            </p:graphicEl>
                                          </p:spTgt>
                                        </p:tgtEl>
                                        <p:attrNameLst>
                                          <p:attrName>style.visibility</p:attrName>
                                        </p:attrNameLst>
                                      </p:cBhvr>
                                      <p:to>
                                        <p:strVal val="visible"/>
                                      </p:to>
                                    </p:set>
                                    <p:animEffect transition="in" filter="fade">
                                      <p:cBhvr>
                                        <p:cTn id="32" dur="500"/>
                                        <p:tgtEl>
                                          <p:spTgt spid="8">
                                            <p:graphicEl>
                                              <a:dgm id="{8B0020F9-AF30-463E-8B6C-4F6DB65D643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6B17B872-E0AE-4837-B2E5-166798519B2A}"/>
                                            </p:graphicEl>
                                          </p:spTgt>
                                        </p:tgtEl>
                                        <p:attrNameLst>
                                          <p:attrName>style.visibility</p:attrName>
                                        </p:attrNameLst>
                                      </p:cBhvr>
                                      <p:to>
                                        <p:strVal val="visible"/>
                                      </p:to>
                                    </p:set>
                                    <p:animEffect transition="in" filter="fade">
                                      <p:cBhvr>
                                        <p:cTn id="37" dur="500"/>
                                        <p:tgtEl>
                                          <p:spTgt spid="8">
                                            <p:graphicEl>
                                              <a:dgm id="{6B17B872-E0AE-4837-B2E5-166798519B2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55191ED7-1477-4B51-B501-47A7F12BD114}"/>
                                            </p:graphicEl>
                                          </p:spTgt>
                                        </p:tgtEl>
                                        <p:attrNameLst>
                                          <p:attrName>style.visibility</p:attrName>
                                        </p:attrNameLst>
                                      </p:cBhvr>
                                      <p:to>
                                        <p:strVal val="visible"/>
                                      </p:to>
                                    </p:set>
                                    <p:animEffect transition="in" filter="fade">
                                      <p:cBhvr>
                                        <p:cTn id="42" dur="500"/>
                                        <p:tgtEl>
                                          <p:spTgt spid="8">
                                            <p:graphicEl>
                                              <a:dgm id="{55191ED7-1477-4B51-B501-47A7F12BD1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325818403"/>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830997"/>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Enzymes control the metabolism of the cell.</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66383" y="3777575"/>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1848578106"/>
              </p:ext>
            </p:extLst>
          </p:nvPr>
        </p:nvGraphicFramePr>
        <p:xfrm>
          <a:off x="441428" y="4300795"/>
          <a:ext cx="8208912" cy="14583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61B5EE85-5BF2-4D54-B3C1-944AD35992DE}"/>
                                            </p:graphicEl>
                                          </p:spTgt>
                                        </p:tgtEl>
                                        <p:attrNameLst>
                                          <p:attrName>style.visibility</p:attrName>
                                        </p:attrNameLst>
                                      </p:cBhvr>
                                      <p:to>
                                        <p:strVal val="visible"/>
                                      </p:to>
                                    </p:set>
                                    <p:animEffect transition="in" filter="fade">
                                      <p:cBhvr>
                                        <p:cTn id="12" dur="500"/>
                                        <p:tgtEl>
                                          <p:spTgt spid="8">
                                            <p:graphicEl>
                                              <a:dgm id="{61B5EE85-5BF2-4D54-B3C1-944AD35992D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D2DFBD33-91D4-4C50-BD30-757C49A561DE}"/>
                                            </p:graphicEl>
                                          </p:spTgt>
                                        </p:tgtEl>
                                        <p:attrNameLst>
                                          <p:attrName>style.visibility</p:attrName>
                                        </p:attrNameLst>
                                      </p:cBhvr>
                                      <p:to>
                                        <p:strVal val="visible"/>
                                      </p:to>
                                    </p:set>
                                    <p:animEffect transition="in" filter="fade">
                                      <p:cBhvr>
                                        <p:cTn id="17" dur="500"/>
                                        <p:tgtEl>
                                          <p:spTgt spid="8">
                                            <p:graphicEl>
                                              <a:dgm id="{D2DFBD33-91D4-4C50-BD30-757C49A561D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512D3D54-406F-4CFD-97C4-4109EC9C8623}"/>
                                            </p:graphicEl>
                                          </p:spTgt>
                                        </p:tgtEl>
                                        <p:attrNameLst>
                                          <p:attrName>style.visibility</p:attrName>
                                        </p:attrNameLst>
                                      </p:cBhvr>
                                      <p:to>
                                        <p:strVal val="visible"/>
                                      </p:to>
                                    </p:set>
                                    <p:animEffect transition="in" filter="fade">
                                      <p:cBhvr>
                                        <p:cTn id="22" dur="500"/>
                                        <p:tgtEl>
                                          <p:spTgt spid="8">
                                            <p:graphicEl>
                                              <a:dgm id="{512D3D54-406F-4CFD-97C4-4109EC9C862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80">
                                          <p:stCondLst>
                                            <p:cond delay="0"/>
                                          </p:stCondLst>
                                        </p:cTn>
                                        <p:tgtEl>
                                          <p:spTgt spid="4"/>
                                        </p:tgtEl>
                                      </p:cBhvr>
                                    </p:animEffect>
                                    <p:anim calcmode="lin" valueType="num">
                                      <p:cBhvr>
                                        <p:cTn id="3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gtEl>
                                      </p:cBhvr>
                                      <p:to x="100000" y="60000"/>
                                    </p:animScale>
                                    <p:animScale>
                                      <p:cBhvr>
                                        <p:cTn id="44" dur="166" decel="50000">
                                          <p:stCondLst>
                                            <p:cond delay="676"/>
                                          </p:stCondLst>
                                        </p:cTn>
                                        <p:tgtEl>
                                          <p:spTgt spid="4"/>
                                        </p:tgtEl>
                                      </p:cBhvr>
                                      <p:to x="100000" y="100000"/>
                                    </p:animScale>
                                    <p:animScale>
                                      <p:cBhvr>
                                        <p:cTn id="45" dur="26">
                                          <p:stCondLst>
                                            <p:cond delay="1312"/>
                                          </p:stCondLst>
                                        </p:cTn>
                                        <p:tgtEl>
                                          <p:spTgt spid="4"/>
                                        </p:tgtEl>
                                      </p:cBhvr>
                                      <p:to x="100000" y="80000"/>
                                    </p:animScale>
                                    <p:animScale>
                                      <p:cBhvr>
                                        <p:cTn id="46" dur="166" decel="50000">
                                          <p:stCondLst>
                                            <p:cond delay="1338"/>
                                          </p:stCondLst>
                                        </p:cTn>
                                        <p:tgtEl>
                                          <p:spTgt spid="4"/>
                                        </p:tgtEl>
                                      </p:cBhvr>
                                      <p:to x="100000" y="100000"/>
                                    </p:animScale>
                                    <p:animScale>
                                      <p:cBhvr>
                                        <p:cTn id="47" dur="26">
                                          <p:stCondLst>
                                            <p:cond delay="1642"/>
                                          </p:stCondLst>
                                        </p:cTn>
                                        <p:tgtEl>
                                          <p:spTgt spid="4"/>
                                        </p:tgtEl>
                                      </p:cBhvr>
                                      <p:to x="100000" y="90000"/>
                                    </p:animScale>
                                    <p:animScale>
                                      <p:cBhvr>
                                        <p:cTn id="48" dur="166" decel="50000">
                                          <p:stCondLst>
                                            <p:cond delay="1668"/>
                                          </p:stCondLst>
                                        </p:cTn>
                                        <p:tgtEl>
                                          <p:spTgt spid="4"/>
                                        </p:tgtEl>
                                      </p:cBhvr>
                                      <p:to x="100000" y="100000"/>
                                    </p:animScale>
                                    <p:animScale>
                                      <p:cBhvr>
                                        <p:cTn id="49" dur="26">
                                          <p:stCondLst>
                                            <p:cond delay="1808"/>
                                          </p:stCondLst>
                                        </p:cTn>
                                        <p:tgtEl>
                                          <p:spTgt spid="4"/>
                                        </p:tgtEl>
                                      </p:cBhvr>
                                      <p:to x="100000" y="95000"/>
                                    </p:animScale>
                                    <p:animScale>
                                      <p:cBhvr>
                                        <p:cTn id="5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9" name="8 CuadroTexto"/>
          <p:cNvSpPr txBox="1"/>
          <p:nvPr/>
        </p:nvSpPr>
        <p:spPr>
          <a:xfrm>
            <a:off x="466382" y="332656"/>
            <a:ext cx="6481881" cy="707886"/>
          </a:xfrm>
          <a:prstGeom prst="rect">
            <a:avLst/>
          </a:prstGeom>
          <a:noFill/>
        </p:spPr>
        <p:txBody>
          <a:bodyPr wrap="square" rtlCol="0">
            <a:spAutoFit/>
          </a:bodyPr>
          <a:lstStyle/>
          <a:p>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notes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5 Diagrama"/>
          <p:cNvGraphicFramePr/>
          <p:nvPr>
            <p:extLst>
              <p:ext uri="{D42A27DB-BD31-4B8C-83A1-F6EECF244321}">
                <p14:modId xmlns:p14="http://schemas.microsoft.com/office/powerpoint/2010/main" val="776659715"/>
              </p:ext>
            </p:extLst>
          </p:nvPr>
        </p:nvGraphicFramePr>
        <p:xfrm>
          <a:off x="495624" y="1071125"/>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6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8D4A0BD-8698-4963-A6E9-2A902ED7979B}"/>
                                            </p:graphicEl>
                                          </p:spTgt>
                                        </p:tgtEl>
                                        <p:attrNameLst>
                                          <p:attrName>style.visibility</p:attrName>
                                        </p:attrNameLst>
                                      </p:cBhvr>
                                      <p:to>
                                        <p:strVal val="visible"/>
                                      </p:to>
                                    </p:set>
                                    <p:animEffect transition="in" filter="fade">
                                      <p:cBhvr>
                                        <p:cTn id="12" dur="500"/>
                                        <p:tgtEl>
                                          <p:spTgt spid="6">
                                            <p:graphicEl>
                                              <a:dgm id="{A8D4A0BD-8698-4963-A6E9-2A902ED797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30B85DB7-03CA-4F6C-B18E-4CB5BE920AAF}"/>
                                            </p:graphicEl>
                                          </p:spTgt>
                                        </p:tgtEl>
                                        <p:attrNameLst>
                                          <p:attrName>style.visibility</p:attrName>
                                        </p:attrNameLst>
                                      </p:cBhvr>
                                      <p:to>
                                        <p:strVal val="visible"/>
                                      </p:to>
                                    </p:set>
                                    <p:animEffect transition="in" filter="fade">
                                      <p:cBhvr>
                                        <p:cTn id="17" dur="500"/>
                                        <p:tgtEl>
                                          <p:spTgt spid="6">
                                            <p:graphicEl>
                                              <a:dgm id="{30B85DB7-03CA-4F6C-B18E-4CB5BE920AA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7FA7485B-BD44-4F9D-9142-62E821DA9D5A}"/>
                                            </p:graphicEl>
                                          </p:spTgt>
                                        </p:tgtEl>
                                        <p:attrNameLst>
                                          <p:attrName>style.visibility</p:attrName>
                                        </p:attrNameLst>
                                      </p:cBhvr>
                                      <p:to>
                                        <p:strVal val="visible"/>
                                      </p:to>
                                    </p:set>
                                    <p:animEffect transition="in" filter="fade">
                                      <p:cBhvr>
                                        <p:cTn id="22" dur="500"/>
                                        <p:tgtEl>
                                          <p:spTgt spid="6">
                                            <p:graphicEl>
                                              <a:dgm id="{7FA7485B-BD44-4F9D-9142-62E821DA9D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6"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1026" name="Picture 2" descr="http://upload.wikimedia.org/wikipedia/commons/thumb/2/24/Induced_fit_diagram.svg/648px-Induced_fit_diagram.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379" y="3916112"/>
            <a:ext cx="7062055" cy="27572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4059" y="1340768"/>
            <a:ext cx="8550696" cy="2585323"/>
          </a:xfrm>
          <a:prstGeom prst="rect">
            <a:avLst/>
          </a:prstGeom>
        </p:spPr>
        <p:txBody>
          <a:bodyPr wrap="square">
            <a:spAutoFit/>
          </a:bodyPr>
          <a:lstStyle/>
          <a:p>
            <a:r>
              <a:rPr lang="en-GB" dirty="0">
                <a:solidFill>
                  <a:prstClr val="black"/>
                </a:solidFill>
              </a:rPr>
              <a:t>An enzyme is defined as a globular protein molecule </a:t>
            </a:r>
            <a:r>
              <a:rPr lang="en-GB" dirty="0" smtClean="0">
                <a:solidFill>
                  <a:prstClr val="black"/>
                </a:solidFill>
              </a:rPr>
              <a:t>that </a:t>
            </a:r>
            <a:r>
              <a:rPr lang="en-GB" b="1" dirty="0" smtClean="0">
                <a:solidFill>
                  <a:prstClr val="black"/>
                </a:solidFill>
              </a:rPr>
              <a:t>accelerates </a:t>
            </a:r>
            <a:r>
              <a:rPr lang="en-GB" b="1" dirty="0">
                <a:solidFill>
                  <a:prstClr val="black"/>
                </a:solidFill>
              </a:rPr>
              <a:t>a specific chemical </a:t>
            </a:r>
            <a:r>
              <a:rPr lang="en-GB" b="1" dirty="0" smtClean="0">
                <a:solidFill>
                  <a:prstClr val="black"/>
                </a:solidFill>
              </a:rPr>
              <a:t>reaction</a:t>
            </a:r>
            <a:r>
              <a:rPr lang="en-GB" dirty="0" smtClean="0">
                <a:solidFill>
                  <a:prstClr val="black"/>
                </a:solidFill>
              </a:rPr>
              <a:t>. Enzymes </a:t>
            </a:r>
            <a:r>
              <a:rPr lang="en-GB" dirty="0">
                <a:solidFill>
                  <a:prstClr val="black"/>
                </a:solidFill>
              </a:rPr>
              <a:t>are biological catalysts. A catalyst </a:t>
            </a:r>
            <a:r>
              <a:rPr lang="en-GB" b="1" dirty="0">
                <a:solidFill>
                  <a:prstClr val="black"/>
                </a:solidFill>
              </a:rPr>
              <a:t>speeds up </a:t>
            </a:r>
            <a:r>
              <a:rPr lang="en-GB" b="1" dirty="0" smtClean="0">
                <a:solidFill>
                  <a:prstClr val="black"/>
                </a:solidFill>
              </a:rPr>
              <a:t>a reaction</a:t>
            </a:r>
            <a:r>
              <a:rPr lang="en-GB" dirty="0" smtClean="0">
                <a:solidFill>
                  <a:prstClr val="black"/>
                </a:solidFill>
              </a:rPr>
              <a:t> </a:t>
            </a:r>
            <a:r>
              <a:rPr lang="en-GB" dirty="0">
                <a:solidFill>
                  <a:prstClr val="black"/>
                </a:solidFill>
              </a:rPr>
              <a:t>without changing it in any other way. Adding </a:t>
            </a:r>
            <a:r>
              <a:rPr lang="en-GB" dirty="0" smtClean="0">
                <a:solidFill>
                  <a:prstClr val="black"/>
                </a:solidFill>
              </a:rPr>
              <a:t>an enzyme </a:t>
            </a:r>
            <a:r>
              <a:rPr lang="en-GB" dirty="0">
                <a:solidFill>
                  <a:prstClr val="black"/>
                </a:solidFill>
              </a:rPr>
              <a:t>to a reaction does not create different </a:t>
            </a:r>
            <a:r>
              <a:rPr lang="en-GB" dirty="0" smtClean="0">
                <a:solidFill>
                  <a:prstClr val="black"/>
                </a:solidFill>
              </a:rPr>
              <a:t>products and </a:t>
            </a:r>
            <a:r>
              <a:rPr lang="en-GB" dirty="0">
                <a:solidFill>
                  <a:prstClr val="black"/>
                </a:solidFill>
              </a:rPr>
              <a:t>does not alter the reaction’s equilibrium. It only </a:t>
            </a:r>
            <a:r>
              <a:rPr lang="en-GB" dirty="0" smtClean="0">
                <a:solidFill>
                  <a:prstClr val="black"/>
                </a:solidFill>
              </a:rPr>
              <a:t>helps to </a:t>
            </a:r>
            <a:r>
              <a:rPr lang="en-GB" dirty="0">
                <a:solidFill>
                  <a:prstClr val="black"/>
                </a:solidFill>
              </a:rPr>
              <a:t>reach this equilibrium faster</a:t>
            </a:r>
            <a:r>
              <a:rPr lang="en-GB" dirty="0" smtClean="0">
                <a:solidFill>
                  <a:prstClr val="black"/>
                </a:solidFill>
              </a:rPr>
              <a:t>. </a:t>
            </a:r>
          </a:p>
          <a:p>
            <a:r>
              <a:rPr lang="en-GB" dirty="0" smtClean="0">
                <a:solidFill>
                  <a:prstClr val="black"/>
                </a:solidFill>
              </a:rPr>
              <a:t>Enzymes are also </a:t>
            </a:r>
            <a:r>
              <a:rPr lang="en-GB" b="1" dirty="0" smtClean="0">
                <a:solidFill>
                  <a:prstClr val="black"/>
                </a:solidFill>
              </a:rPr>
              <a:t>not used up </a:t>
            </a:r>
            <a:r>
              <a:rPr lang="en-GB" dirty="0" smtClean="0">
                <a:solidFill>
                  <a:prstClr val="black"/>
                </a:solidFill>
              </a:rPr>
              <a:t>in the reactions they catalyse. </a:t>
            </a:r>
            <a:r>
              <a:rPr lang="en-GB" dirty="0">
                <a:solidFill>
                  <a:prstClr val="black"/>
                </a:solidFill>
              </a:rPr>
              <a:t>After the product has formed, the enzyme may be </a:t>
            </a:r>
            <a:r>
              <a:rPr lang="en-GB" dirty="0" smtClean="0">
                <a:solidFill>
                  <a:prstClr val="black"/>
                </a:solidFill>
              </a:rPr>
              <a:t>used again </a:t>
            </a:r>
            <a:r>
              <a:rPr lang="en-GB" dirty="0">
                <a:solidFill>
                  <a:prstClr val="black"/>
                </a:solidFill>
              </a:rPr>
              <a:t>and again.</a:t>
            </a:r>
          </a:p>
          <a:p>
            <a:r>
              <a:rPr lang="en-GB" dirty="0">
                <a:solidFill>
                  <a:prstClr val="black"/>
                </a:solidFill>
              </a:rPr>
              <a:t>The </a:t>
            </a:r>
            <a:r>
              <a:rPr lang="en-GB" b="1" dirty="0">
                <a:solidFill>
                  <a:prstClr val="black"/>
                </a:solidFill>
              </a:rPr>
              <a:t>active site </a:t>
            </a:r>
            <a:r>
              <a:rPr lang="en-GB" dirty="0">
                <a:solidFill>
                  <a:prstClr val="black"/>
                </a:solidFill>
              </a:rPr>
              <a:t>is the region of an enzyme’s surface </a:t>
            </a:r>
            <a:r>
              <a:rPr lang="en-GB" dirty="0" smtClean="0">
                <a:solidFill>
                  <a:prstClr val="black"/>
                </a:solidFill>
              </a:rPr>
              <a:t>that binds </a:t>
            </a:r>
            <a:r>
              <a:rPr lang="en-GB" dirty="0">
                <a:solidFill>
                  <a:prstClr val="black"/>
                </a:solidFill>
              </a:rPr>
              <a:t>the substrate (reacting substance) during </a:t>
            </a:r>
            <a:r>
              <a:rPr lang="en-GB" dirty="0" smtClean="0">
                <a:solidFill>
                  <a:prstClr val="black"/>
                </a:solidFill>
              </a:rPr>
              <a:t>the reaction </a:t>
            </a:r>
            <a:r>
              <a:rPr lang="en-GB" dirty="0">
                <a:solidFill>
                  <a:prstClr val="black"/>
                </a:solidFill>
              </a:rPr>
              <a:t>catalysed by the enzyme.</a:t>
            </a:r>
          </a:p>
        </p:txBody>
      </p:sp>
      <p:cxnSp>
        <p:nvCxnSpPr>
          <p:cNvPr id="4" name="Curved Connector 3"/>
          <p:cNvCxnSpPr/>
          <p:nvPr/>
        </p:nvCxnSpPr>
        <p:spPr>
          <a:xfrm>
            <a:off x="1115616" y="3573016"/>
            <a:ext cx="1512168" cy="936104"/>
          </a:xfrm>
          <a:prstGeom prst="curvedConnector3">
            <a:avLst>
              <a:gd name="adj1" fmla="val 131228"/>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79008" y="5589240"/>
            <a:ext cx="716863" cy="369332"/>
          </a:xfrm>
          <a:prstGeom prst="rect">
            <a:avLst/>
          </a:prstGeom>
          <a:noFill/>
        </p:spPr>
        <p:txBody>
          <a:bodyPr wrap="none" rtlCol="0">
            <a:spAutoFit/>
          </a:bodyPr>
          <a:lstStyle/>
          <a:p>
            <a:r>
              <a:rPr lang="en-GB" dirty="0" smtClean="0">
                <a:solidFill>
                  <a:prstClr val="black"/>
                </a:solidFill>
                <a:hlinkClick r:id="rId3"/>
              </a:rPr>
              <a:t>LINK </a:t>
            </a:r>
            <a:endParaRPr lang="en-GB" dirty="0">
              <a:solidFill>
                <a:prstClr val="black"/>
              </a:solidFill>
            </a:endParaRPr>
          </a:p>
        </p:txBody>
      </p:sp>
      <p:sp>
        <p:nvSpPr>
          <p:cNvPr id="11" name="10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Active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active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which</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bind</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2427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down)">
                                      <p:cBhvr>
                                        <p:cTn id="33" dur="580">
                                          <p:stCondLst>
                                            <p:cond delay="0"/>
                                          </p:stCondLst>
                                        </p:cTn>
                                        <p:tgtEl>
                                          <p:spTgt spid="1026"/>
                                        </p:tgtEl>
                                      </p:cBhvr>
                                    </p:animEffect>
                                    <p:anim calcmode="lin" valueType="num">
                                      <p:cBhvr>
                                        <p:cTn id="3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9" dur="26">
                                          <p:stCondLst>
                                            <p:cond delay="650"/>
                                          </p:stCondLst>
                                        </p:cTn>
                                        <p:tgtEl>
                                          <p:spTgt spid="1026"/>
                                        </p:tgtEl>
                                      </p:cBhvr>
                                      <p:to x="100000" y="60000"/>
                                    </p:animScale>
                                    <p:animScale>
                                      <p:cBhvr>
                                        <p:cTn id="40" dur="166" decel="50000">
                                          <p:stCondLst>
                                            <p:cond delay="676"/>
                                          </p:stCondLst>
                                        </p:cTn>
                                        <p:tgtEl>
                                          <p:spTgt spid="1026"/>
                                        </p:tgtEl>
                                      </p:cBhvr>
                                      <p:to x="100000" y="100000"/>
                                    </p:animScale>
                                    <p:animScale>
                                      <p:cBhvr>
                                        <p:cTn id="41" dur="26">
                                          <p:stCondLst>
                                            <p:cond delay="1312"/>
                                          </p:stCondLst>
                                        </p:cTn>
                                        <p:tgtEl>
                                          <p:spTgt spid="1026"/>
                                        </p:tgtEl>
                                      </p:cBhvr>
                                      <p:to x="100000" y="80000"/>
                                    </p:animScale>
                                    <p:animScale>
                                      <p:cBhvr>
                                        <p:cTn id="42" dur="166" decel="50000">
                                          <p:stCondLst>
                                            <p:cond delay="1338"/>
                                          </p:stCondLst>
                                        </p:cTn>
                                        <p:tgtEl>
                                          <p:spTgt spid="1026"/>
                                        </p:tgtEl>
                                      </p:cBhvr>
                                      <p:to x="100000" y="100000"/>
                                    </p:animScale>
                                    <p:animScale>
                                      <p:cBhvr>
                                        <p:cTn id="43" dur="26">
                                          <p:stCondLst>
                                            <p:cond delay="1642"/>
                                          </p:stCondLst>
                                        </p:cTn>
                                        <p:tgtEl>
                                          <p:spTgt spid="1026"/>
                                        </p:tgtEl>
                                      </p:cBhvr>
                                      <p:to x="100000" y="90000"/>
                                    </p:animScale>
                                    <p:animScale>
                                      <p:cBhvr>
                                        <p:cTn id="44" dur="166" decel="50000">
                                          <p:stCondLst>
                                            <p:cond delay="1668"/>
                                          </p:stCondLst>
                                        </p:cTn>
                                        <p:tgtEl>
                                          <p:spTgt spid="1026"/>
                                        </p:tgtEl>
                                      </p:cBhvr>
                                      <p:to x="100000" y="100000"/>
                                    </p:animScale>
                                    <p:animScale>
                                      <p:cBhvr>
                                        <p:cTn id="45" dur="26">
                                          <p:stCondLst>
                                            <p:cond delay="1808"/>
                                          </p:stCondLst>
                                        </p:cTn>
                                        <p:tgtEl>
                                          <p:spTgt spid="1026"/>
                                        </p:tgtEl>
                                      </p:cBhvr>
                                      <p:to x="100000" y="95000"/>
                                    </p:animScale>
                                    <p:animScale>
                                      <p:cBhvr>
                                        <p:cTn id="46" dur="166" decel="50000">
                                          <p:stCondLst>
                                            <p:cond delay="1834"/>
                                          </p:stCondLst>
                                        </p:cTn>
                                        <p:tgtEl>
                                          <p:spTgt spid="1026"/>
                                        </p:tgtEl>
                                      </p:cBhvr>
                                      <p:to x="100000" y="100000"/>
                                    </p:animScale>
                                  </p:childTnLst>
                                </p:cTn>
                              </p:par>
                            </p:childTnLst>
                          </p:cTn>
                        </p:par>
                        <p:par>
                          <p:cTn id="47" fill="hold">
                            <p:stCondLst>
                              <p:cond delay="2000"/>
                            </p:stCondLst>
                            <p:childTnLst>
                              <p:par>
                                <p:cTn id="48" presetID="2" presetClass="entr" presetSubtype="4"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80">
                                          <p:stCondLst>
                                            <p:cond delay="0"/>
                                          </p:stCondLst>
                                        </p:cTn>
                                        <p:tgtEl>
                                          <p:spTgt spid="16"/>
                                        </p:tgtEl>
                                      </p:cBhvr>
                                    </p:animEffect>
                                    <p:anim calcmode="lin" valueType="num">
                                      <p:cBhvr>
                                        <p:cTn id="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2" dur="26">
                                          <p:stCondLst>
                                            <p:cond delay="650"/>
                                          </p:stCondLst>
                                        </p:cTn>
                                        <p:tgtEl>
                                          <p:spTgt spid="16"/>
                                        </p:tgtEl>
                                      </p:cBhvr>
                                      <p:to x="100000" y="60000"/>
                                    </p:animScale>
                                    <p:animScale>
                                      <p:cBhvr>
                                        <p:cTn id="63" dur="166" decel="50000">
                                          <p:stCondLst>
                                            <p:cond delay="676"/>
                                          </p:stCondLst>
                                        </p:cTn>
                                        <p:tgtEl>
                                          <p:spTgt spid="16"/>
                                        </p:tgtEl>
                                      </p:cBhvr>
                                      <p:to x="100000" y="100000"/>
                                    </p:animScale>
                                    <p:animScale>
                                      <p:cBhvr>
                                        <p:cTn id="64" dur="26">
                                          <p:stCondLst>
                                            <p:cond delay="1312"/>
                                          </p:stCondLst>
                                        </p:cTn>
                                        <p:tgtEl>
                                          <p:spTgt spid="16"/>
                                        </p:tgtEl>
                                      </p:cBhvr>
                                      <p:to x="100000" y="80000"/>
                                    </p:animScale>
                                    <p:animScale>
                                      <p:cBhvr>
                                        <p:cTn id="65" dur="166" decel="50000">
                                          <p:stCondLst>
                                            <p:cond delay="1338"/>
                                          </p:stCondLst>
                                        </p:cTn>
                                        <p:tgtEl>
                                          <p:spTgt spid="16"/>
                                        </p:tgtEl>
                                      </p:cBhvr>
                                      <p:to x="100000" y="100000"/>
                                    </p:animScale>
                                    <p:animScale>
                                      <p:cBhvr>
                                        <p:cTn id="66" dur="26">
                                          <p:stCondLst>
                                            <p:cond delay="1642"/>
                                          </p:stCondLst>
                                        </p:cTn>
                                        <p:tgtEl>
                                          <p:spTgt spid="16"/>
                                        </p:tgtEl>
                                      </p:cBhvr>
                                      <p:to x="100000" y="90000"/>
                                    </p:animScale>
                                    <p:animScale>
                                      <p:cBhvr>
                                        <p:cTn id="67" dur="166" decel="50000">
                                          <p:stCondLst>
                                            <p:cond delay="1668"/>
                                          </p:stCondLst>
                                        </p:cTn>
                                        <p:tgtEl>
                                          <p:spTgt spid="16"/>
                                        </p:tgtEl>
                                      </p:cBhvr>
                                      <p:to x="100000" y="100000"/>
                                    </p:animScale>
                                    <p:animScale>
                                      <p:cBhvr>
                                        <p:cTn id="68" dur="26">
                                          <p:stCondLst>
                                            <p:cond delay="1808"/>
                                          </p:stCondLst>
                                        </p:cTn>
                                        <p:tgtEl>
                                          <p:spTgt spid="16"/>
                                        </p:tgtEl>
                                      </p:cBhvr>
                                      <p:to x="100000" y="95000"/>
                                    </p:animScale>
                                    <p:animScale>
                                      <p:cBhvr>
                                        <p:cTn id="6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17918" y="1556792"/>
            <a:ext cx="8458538" cy="646331"/>
          </a:xfrm>
          <a:prstGeom prst="rect">
            <a:avLst/>
          </a:prstGeom>
        </p:spPr>
        <p:txBody>
          <a:bodyPr wrap="square">
            <a:spAutoFit/>
          </a:bodyPr>
          <a:lstStyle/>
          <a:p>
            <a:r>
              <a:rPr lang="en-GB" dirty="0">
                <a:solidFill>
                  <a:prstClr val="black"/>
                </a:solidFill>
              </a:rPr>
              <a:t>The substrate will bind to a special area of the </a:t>
            </a:r>
            <a:r>
              <a:rPr lang="en-GB" dirty="0" smtClean="0">
                <a:solidFill>
                  <a:prstClr val="black"/>
                </a:solidFill>
              </a:rPr>
              <a:t>enzyme called </a:t>
            </a:r>
            <a:r>
              <a:rPr lang="en-GB" dirty="0">
                <a:solidFill>
                  <a:prstClr val="black"/>
                </a:solidFill>
              </a:rPr>
              <a:t>the active site.</a:t>
            </a:r>
          </a:p>
        </p:txBody>
      </p:sp>
      <p:sp>
        <p:nvSpPr>
          <p:cNvPr id="3" name="TextBox 2"/>
          <p:cNvSpPr txBox="1"/>
          <p:nvPr/>
        </p:nvSpPr>
        <p:spPr>
          <a:xfrm>
            <a:off x="7706683" y="2387789"/>
            <a:ext cx="652743" cy="369332"/>
          </a:xfrm>
          <a:prstGeom prst="rect">
            <a:avLst/>
          </a:prstGeom>
          <a:noFill/>
        </p:spPr>
        <p:txBody>
          <a:bodyPr wrap="none" rtlCol="0">
            <a:spAutoFit/>
          </a:bodyPr>
          <a:lstStyle/>
          <a:p>
            <a:r>
              <a:rPr lang="en-GB" dirty="0" smtClean="0">
                <a:solidFill>
                  <a:prstClr val="black"/>
                </a:solidFill>
                <a:hlinkClick r:id="rId2"/>
              </a:rPr>
              <a:t>LINK</a:t>
            </a:r>
            <a:endParaRPr lang="en-GB" dirty="0">
              <a:solidFill>
                <a:prstClr val="black"/>
              </a:solidFill>
            </a:endParaRPr>
          </a:p>
        </p:txBody>
      </p:sp>
      <p:sp>
        <p:nvSpPr>
          <p:cNvPr id="8" name="Rectangle 7"/>
          <p:cNvSpPr/>
          <p:nvPr/>
        </p:nvSpPr>
        <p:spPr>
          <a:xfrm>
            <a:off x="217918" y="2295456"/>
            <a:ext cx="6912768" cy="923330"/>
          </a:xfrm>
          <a:prstGeom prst="rect">
            <a:avLst/>
          </a:prstGeom>
        </p:spPr>
        <p:txBody>
          <a:bodyPr wrap="square">
            <a:spAutoFit/>
          </a:bodyPr>
          <a:lstStyle/>
          <a:p>
            <a:r>
              <a:rPr lang="en-GB" dirty="0">
                <a:solidFill>
                  <a:prstClr val="black"/>
                </a:solidFill>
              </a:rPr>
              <a:t>T</a:t>
            </a:r>
            <a:r>
              <a:rPr lang="en-GB" dirty="0" smtClean="0">
                <a:solidFill>
                  <a:prstClr val="black"/>
                </a:solidFill>
              </a:rPr>
              <a:t>he </a:t>
            </a:r>
            <a:r>
              <a:rPr lang="en-GB" dirty="0">
                <a:solidFill>
                  <a:prstClr val="black"/>
                </a:solidFill>
              </a:rPr>
              <a:t>substrate fits into the </a:t>
            </a:r>
            <a:r>
              <a:rPr lang="en-GB" dirty="0" smtClean="0">
                <a:solidFill>
                  <a:prstClr val="black"/>
                </a:solidFill>
              </a:rPr>
              <a:t>active site </a:t>
            </a:r>
            <a:r>
              <a:rPr lang="en-GB" dirty="0">
                <a:solidFill>
                  <a:prstClr val="black"/>
                </a:solidFill>
              </a:rPr>
              <a:t>of the enzyme as a key fits into a lock. This is called </a:t>
            </a:r>
            <a:r>
              <a:rPr lang="en-GB" dirty="0" smtClean="0">
                <a:solidFill>
                  <a:prstClr val="black"/>
                </a:solidFill>
              </a:rPr>
              <a:t>the lock </a:t>
            </a:r>
            <a:r>
              <a:rPr lang="en-GB" dirty="0">
                <a:solidFill>
                  <a:prstClr val="black"/>
                </a:solidFill>
              </a:rPr>
              <a:t>and key model </a:t>
            </a:r>
            <a:r>
              <a:rPr lang="en-GB" dirty="0" smtClean="0">
                <a:solidFill>
                  <a:prstClr val="black"/>
                </a:solidFill>
              </a:rPr>
              <a:t>of enzyme action.</a:t>
            </a:r>
            <a:endParaRPr lang="en-GB" dirty="0">
              <a:solidFill>
                <a:prstClr val="black"/>
              </a:solidFill>
            </a:endParaRPr>
          </a:p>
        </p:txBody>
      </p:sp>
      <p:pic>
        <p:nvPicPr>
          <p:cNvPr id="1026" name="Picture 2" descr="http://www.sciencegeek.net/Biology/review/graphics/Unit2/enzyme2.gif"/>
          <p:cNvPicPr>
            <a:picLocks noChangeAspect="1" noChangeArrowheads="1"/>
          </p:cNvPicPr>
          <p:nvPr/>
        </p:nvPicPr>
        <p:blipFill rotWithShape="1">
          <a:blip r:embed="rId3">
            <a:extLst>
              <a:ext uri="{28A0092B-C50C-407E-A947-70E740481C1C}">
                <a14:useLocalDpi xmlns:a14="http://schemas.microsoft.com/office/drawing/2010/main" val="0"/>
              </a:ext>
            </a:extLst>
          </a:blip>
          <a:srcRect t="8000" b="26738"/>
          <a:stretch/>
        </p:blipFill>
        <p:spPr bwMode="auto">
          <a:xfrm>
            <a:off x="2123728" y="3068960"/>
            <a:ext cx="4286250" cy="18151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552" y="4984573"/>
            <a:ext cx="8653904" cy="1754326"/>
          </a:xfrm>
          <a:prstGeom prst="rect">
            <a:avLst/>
          </a:prstGeom>
        </p:spPr>
        <p:txBody>
          <a:bodyPr wrap="square">
            <a:spAutoFit/>
          </a:bodyPr>
          <a:lstStyle/>
          <a:p>
            <a:r>
              <a:rPr lang="en-GB" dirty="0">
                <a:solidFill>
                  <a:prstClr val="black"/>
                </a:solidFill>
              </a:rPr>
              <a:t>The three dimensional structure of the protein </a:t>
            </a:r>
            <a:r>
              <a:rPr lang="en-GB" dirty="0" smtClean="0">
                <a:solidFill>
                  <a:prstClr val="black"/>
                </a:solidFill>
              </a:rPr>
              <a:t>(</a:t>
            </a:r>
            <a:r>
              <a:rPr lang="en-GB" i="1" dirty="0" smtClean="0">
                <a:solidFill>
                  <a:prstClr val="black"/>
                </a:solidFill>
              </a:rPr>
              <a:t>remember, enzymes are proteins</a:t>
            </a:r>
            <a:r>
              <a:rPr lang="en-GB" dirty="0" smtClean="0">
                <a:solidFill>
                  <a:prstClr val="black"/>
                </a:solidFill>
              </a:rPr>
              <a:t>) determines </a:t>
            </a:r>
            <a:r>
              <a:rPr lang="en-GB" dirty="0">
                <a:solidFill>
                  <a:prstClr val="black"/>
                </a:solidFill>
              </a:rPr>
              <a:t>the shape of the </a:t>
            </a:r>
            <a:r>
              <a:rPr lang="en-GB" dirty="0" smtClean="0">
                <a:solidFill>
                  <a:prstClr val="black"/>
                </a:solidFill>
              </a:rPr>
              <a:t>active site</a:t>
            </a:r>
            <a:r>
              <a:rPr lang="en-GB" dirty="0">
                <a:solidFill>
                  <a:prstClr val="black"/>
                </a:solidFill>
              </a:rPr>
              <a:t>. The substrate fits into the active site and the </a:t>
            </a:r>
            <a:r>
              <a:rPr lang="en-GB" dirty="0" smtClean="0">
                <a:solidFill>
                  <a:prstClr val="black"/>
                </a:solidFill>
              </a:rPr>
              <a:t>reaction proceeds. </a:t>
            </a:r>
            <a:r>
              <a:rPr lang="en-GB" dirty="0">
                <a:solidFill>
                  <a:prstClr val="black"/>
                </a:solidFill>
              </a:rPr>
              <a:t>Another molecules with a different shape </a:t>
            </a:r>
            <a:r>
              <a:rPr lang="en-GB" dirty="0" smtClean="0">
                <a:solidFill>
                  <a:prstClr val="black"/>
                </a:solidFill>
              </a:rPr>
              <a:t>will not </a:t>
            </a:r>
            <a:r>
              <a:rPr lang="en-GB" dirty="0">
                <a:solidFill>
                  <a:prstClr val="black"/>
                </a:solidFill>
              </a:rPr>
              <a:t>fit into the active site will not react with the enzyme.</a:t>
            </a:r>
          </a:p>
          <a:p>
            <a:r>
              <a:rPr lang="en-GB" b="1" dirty="0">
                <a:solidFill>
                  <a:prstClr val="black"/>
                </a:solidFill>
              </a:rPr>
              <a:t>So, an enzyme only works with a specific substrate </a:t>
            </a:r>
            <a:r>
              <a:rPr lang="en-GB" b="1" dirty="0" smtClean="0">
                <a:solidFill>
                  <a:prstClr val="black"/>
                </a:solidFill>
              </a:rPr>
              <a:t>and only </a:t>
            </a:r>
            <a:r>
              <a:rPr lang="en-GB" b="1" dirty="0">
                <a:solidFill>
                  <a:prstClr val="black"/>
                </a:solidFill>
              </a:rPr>
              <a:t>catalyses a specific reaction.</a:t>
            </a: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Active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active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which</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bind</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55263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80">
                                          <p:stCondLst>
                                            <p:cond delay="0"/>
                                          </p:stCondLst>
                                        </p:cTn>
                                        <p:tgtEl>
                                          <p:spTgt spid="1026"/>
                                        </p:tgtEl>
                                      </p:cBhvr>
                                    </p:animEffect>
                                    <p:anim calcmode="lin" valueType="num">
                                      <p:cBhvr>
                                        <p:cTn id="2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2" dur="26">
                                          <p:stCondLst>
                                            <p:cond delay="650"/>
                                          </p:stCondLst>
                                        </p:cTn>
                                        <p:tgtEl>
                                          <p:spTgt spid="1026"/>
                                        </p:tgtEl>
                                      </p:cBhvr>
                                      <p:to x="100000" y="60000"/>
                                    </p:animScale>
                                    <p:animScale>
                                      <p:cBhvr>
                                        <p:cTn id="33" dur="166" decel="50000">
                                          <p:stCondLst>
                                            <p:cond delay="676"/>
                                          </p:stCondLst>
                                        </p:cTn>
                                        <p:tgtEl>
                                          <p:spTgt spid="1026"/>
                                        </p:tgtEl>
                                      </p:cBhvr>
                                      <p:to x="100000" y="100000"/>
                                    </p:animScale>
                                    <p:animScale>
                                      <p:cBhvr>
                                        <p:cTn id="34" dur="26">
                                          <p:stCondLst>
                                            <p:cond delay="1312"/>
                                          </p:stCondLst>
                                        </p:cTn>
                                        <p:tgtEl>
                                          <p:spTgt spid="1026"/>
                                        </p:tgtEl>
                                      </p:cBhvr>
                                      <p:to x="100000" y="80000"/>
                                    </p:animScale>
                                    <p:animScale>
                                      <p:cBhvr>
                                        <p:cTn id="35" dur="166" decel="50000">
                                          <p:stCondLst>
                                            <p:cond delay="1338"/>
                                          </p:stCondLst>
                                        </p:cTn>
                                        <p:tgtEl>
                                          <p:spTgt spid="1026"/>
                                        </p:tgtEl>
                                      </p:cBhvr>
                                      <p:to x="100000" y="100000"/>
                                    </p:animScale>
                                    <p:animScale>
                                      <p:cBhvr>
                                        <p:cTn id="36" dur="26">
                                          <p:stCondLst>
                                            <p:cond delay="1642"/>
                                          </p:stCondLst>
                                        </p:cTn>
                                        <p:tgtEl>
                                          <p:spTgt spid="1026"/>
                                        </p:tgtEl>
                                      </p:cBhvr>
                                      <p:to x="100000" y="90000"/>
                                    </p:animScale>
                                    <p:animScale>
                                      <p:cBhvr>
                                        <p:cTn id="37" dur="166" decel="50000">
                                          <p:stCondLst>
                                            <p:cond delay="1668"/>
                                          </p:stCondLst>
                                        </p:cTn>
                                        <p:tgtEl>
                                          <p:spTgt spid="1026"/>
                                        </p:tgtEl>
                                      </p:cBhvr>
                                      <p:to x="100000" y="100000"/>
                                    </p:animScale>
                                    <p:animScale>
                                      <p:cBhvr>
                                        <p:cTn id="38" dur="26">
                                          <p:stCondLst>
                                            <p:cond delay="1808"/>
                                          </p:stCondLst>
                                        </p:cTn>
                                        <p:tgtEl>
                                          <p:spTgt spid="1026"/>
                                        </p:tgtEl>
                                      </p:cBhvr>
                                      <p:to x="100000" y="95000"/>
                                    </p:animScale>
                                    <p:animScale>
                                      <p:cBhvr>
                                        <p:cTn id="39" dur="166" decel="50000">
                                          <p:stCondLst>
                                            <p:cond delay="1834"/>
                                          </p:stCondLst>
                                        </p:cTn>
                                        <p:tgtEl>
                                          <p:spTgt spid="1026"/>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278858"/>
            <a:ext cx="9013122" cy="892552"/>
          </a:xfrm>
          <a:prstGeom prst="rect">
            <a:avLst/>
          </a:prstGeom>
          <a:noFill/>
        </p:spPr>
        <p:txBody>
          <a:bodyPr wrap="square" lIns="91440" tIns="45720" rIns="91440" bIns="45720" anchor="ctr">
            <a:spAutoFit/>
          </a:bodyPr>
          <a:lstStyle/>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Active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sites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have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active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which</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bind</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11" y="1340768"/>
            <a:ext cx="82677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09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r>
              <a:rPr lang="en-US" dirty="0" err="1" smtClean="0">
                <a:solidFill>
                  <a:prstClr val="black"/>
                </a:solidFill>
              </a:rPr>
              <a:t>zxc</a:t>
            </a:r>
            <a:r>
              <a:rPr lang="en-US" dirty="0" smtClean="0">
                <a:solidFill>
                  <a:prstClr val="black"/>
                </a:solidFill>
              </a:rPr>
              <a:t> v</a:t>
            </a:r>
            <a:endParaRPr lang="en-US" dirty="0">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24970"/>
            <a:ext cx="9013122" cy="1200329"/>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activity</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catalysis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involves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molecular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collision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substrates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active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site</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79512" y="1342509"/>
            <a:ext cx="8833610" cy="5078313"/>
          </a:xfrm>
          <a:prstGeom prst="rect">
            <a:avLst/>
          </a:prstGeom>
          <a:noFill/>
        </p:spPr>
        <p:txBody>
          <a:bodyPr wrap="square" rtlCol="0">
            <a:spAutoFit/>
          </a:bodyPr>
          <a:lstStyle/>
          <a:p>
            <a:r>
              <a:rPr lang="en-GB" dirty="0" smtClean="0"/>
              <a:t>Enzyme activity is the catalysis of a reaction by an enzyme. There are three stages:</a:t>
            </a:r>
          </a:p>
          <a:p>
            <a:pPr marL="285750" indent="-285750">
              <a:buFontTx/>
              <a:buChar char="-"/>
            </a:pPr>
            <a:r>
              <a:rPr lang="en-GB" dirty="0" smtClean="0"/>
              <a:t>The substrate binds to the active site of the enzyme. Some enzymes have two substrates binding to different sites.</a:t>
            </a:r>
          </a:p>
          <a:p>
            <a:pPr marL="285750" indent="-285750">
              <a:buFontTx/>
              <a:buChar char="-"/>
            </a:pPr>
            <a:r>
              <a:rPr lang="en-GB" dirty="0" smtClean="0"/>
              <a:t>While the substrates are bound to the active site they change into different chemical substances, the product of the reaction.</a:t>
            </a:r>
          </a:p>
          <a:p>
            <a:pPr marL="285750" indent="-285750">
              <a:buFontTx/>
              <a:buChar char="-"/>
            </a:pPr>
            <a:r>
              <a:rPr lang="en-GB" dirty="0" smtClean="0"/>
              <a:t>The products separate from the active site leaving it vacant for substrates to bind again. </a:t>
            </a:r>
          </a:p>
          <a:p>
            <a:pPr marL="285750" indent="-285750">
              <a:buFontTx/>
              <a:buChar char="-"/>
            </a:pPr>
            <a:endParaRPr lang="en-GB" dirty="0"/>
          </a:p>
          <a:p>
            <a:r>
              <a:rPr lang="en-GB" dirty="0" smtClean="0"/>
              <a:t>The molecule can only bind to </a:t>
            </a:r>
            <a:r>
              <a:rPr lang="en-GB" dirty="0" smtClean="0"/>
              <a:t>the </a:t>
            </a:r>
            <a:r>
              <a:rPr lang="en-GB" dirty="0" smtClean="0"/>
              <a:t>active site </a:t>
            </a:r>
            <a:r>
              <a:rPr lang="en-GB" dirty="0" smtClean="0"/>
              <a:t>when </a:t>
            </a:r>
            <a:r>
              <a:rPr lang="en-GB" dirty="0" smtClean="0"/>
              <a:t>it moves very close to it, this is called </a:t>
            </a:r>
            <a:r>
              <a:rPr lang="en-GB" b="1" dirty="0" smtClean="0"/>
              <a:t>substrate-enzyme collision</a:t>
            </a:r>
            <a:r>
              <a:rPr lang="en-GB" dirty="0" smtClean="0"/>
              <a:t>. Most enzymes and substrates are dissolved in </a:t>
            </a:r>
            <a:r>
              <a:rPr lang="en-GB" dirty="0" smtClean="0"/>
              <a:t>an </a:t>
            </a:r>
            <a:r>
              <a:rPr lang="en-GB" dirty="0" smtClean="0"/>
              <a:t>aqueous solution. As liquids are constantly moving the collision of substrates and enzymes becomes more likely. These movements are random, so the substrate might </a:t>
            </a:r>
            <a:r>
              <a:rPr lang="en-GB" dirty="0" smtClean="0"/>
              <a:t>collide with </a:t>
            </a:r>
            <a:r>
              <a:rPr lang="en-GB" dirty="0" smtClean="0"/>
              <a:t>the active site in any way. </a:t>
            </a:r>
            <a:r>
              <a:rPr lang="en-GB" b="1" dirty="0" smtClean="0"/>
              <a:t>Only when the active site is </a:t>
            </a:r>
            <a:r>
              <a:rPr lang="en-GB" b="1" dirty="0" smtClean="0"/>
              <a:t>hit </a:t>
            </a:r>
            <a:r>
              <a:rPr lang="en-GB" b="1" dirty="0" smtClean="0"/>
              <a:t>in the right way the reaction occurs. </a:t>
            </a:r>
          </a:p>
          <a:p>
            <a:endParaRPr lang="en-GB" dirty="0"/>
          </a:p>
          <a:p>
            <a:r>
              <a:rPr lang="en-GB" dirty="0" smtClean="0"/>
              <a:t>One molecule of catalase can breakdown </a:t>
            </a:r>
            <a:r>
              <a:rPr lang="en-GB" dirty="0" smtClean="0"/>
              <a:t>approx.. </a:t>
            </a:r>
            <a:r>
              <a:rPr lang="en-GB" dirty="0" smtClean="0"/>
              <a:t>5 million H</a:t>
            </a:r>
            <a:r>
              <a:rPr lang="en-GB" baseline="-25000" dirty="0" smtClean="0"/>
              <a:t>2</a:t>
            </a:r>
            <a:r>
              <a:rPr lang="en-GB" dirty="0" smtClean="0"/>
              <a:t>O</a:t>
            </a:r>
            <a:r>
              <a:rPr lang="en-GB" baseline="-25000" dirty="0" smtClean="0"/>
              <a:t>2</a:t>
            </a:r>
            <a:r>
              <a:rPr lang="en-GB" dirty="0" smtClean="0"/>
              <a:t> molecules per second!</a:t>
            </a:r>
          </a:p>
        </p:txBody>
      </p:sp>
    </p:spTree>
    <p:extLst>
      <p:ext uri="{BB962C8B-B14F-4D97-AF65-F5344CB8AC3E}">
        <p14:creationId xmlns:p14="http://schemas.microsoft.com/office/powerpoint/2010/main" val="13075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58861" y="1061279"/>
            <a:ext cx="8602824" cy="1200329"/>
          </a:xfrm>
          <a:prstGeom prst="rect">
            <a:avLst/>
          </a:prstGeom>
        </p:spPr>
        <p:txBody>
          <a:bodyPr wrap="square">
            <a:spAutoFit/>
          </a:bodyPr>
          <a:lstStyle/>
          <a:p>
            <a:r>
              <a:rPr lang="en-GB" dirty="0" smtClean="0">
                <a:solidFill>
                  <a:prstClr val="black"/>
                </a:solidFill>
              </a:rPr>
              <a:t>As you know from the lab the </a:t>
            </a:r>
            <a:r>
              <a:rPr lang="en-GB" dirty="0">
                <a:solidFill>
                  <a:prstClr val="black"/>
                </a:solidFill>
              </a:rPr>
              <a:t>speed of a reaction can be measured in two ways:</a:t>
            </a:r>
          </a:p>
          <a:p>
            <a:pPr marL="285750" indent="-285750">
              <a:buFont typeface="Arial" panose="020B0604020202020204" pitchFamily="34" charset="0"/>
              <a:buChar char="•"/>
            </a:pPr>
            <a:r>
              <a:rPr lang="en-GB" dirty="0">
                <a:solidFill>
                  <a:prstClr val="black"/>
                </a:solidFill>
              </a:rPr>
              <a:t>how fast does the substrate disappear </a:t>
            </a:r>
            <a:endParaRPr lang="en-GB" dirty="0" smtClean="0">
              <a:solidFill>
                <a:prstClr val="black"/>
              </a:solidFill>
            </a:endParaRPr>
          </a:p>
          <a:p>
            <a:pPr marL="285750" indent="-285750">
              <a:buFont typeface="Arial" panose="020B0604020202020204" pitchFamily="34" charset="0"/>
              <a:buChar char="•"/>
            </a:pPr>
            <a:r>
              <a:rPr lang="en-GB" dirty="0" smtClean="0">
                <a:solidFill>
                  <a:prstClr val="black"/>
                </a:solidFill>
              </a:rPr>
              <a:t>how </a:t>
            </a:r>
            <a:r>
              <a:rPr lang="en-GB" dirty="0">
                <a:solidFill>
                  <a:prstClr val="black"/>
                </a:solidFill>
              </a:rPr>
              <a:t>fast </a:t>
            </a:r>
            <a:r>
              <a:rPr lang="en-GB" dirty="0" smtClean="0">
                <a:solidFill>
                  <a:prstClr val="black"/>
                </a:solidFill>
              </a:rPr>
              <a:t>is the </a:t>
            </a:r>
            <a:r>
              <a:rPr lang="en-GB" dirty="0">
                <a:solidFill>
                  <a:prstClr val="black"/>
                </a:solidFill>
              </a:rPr>
              <a:t>product </a:t>
            </a:r>
            <a:r>
              <a:rPr lang="en-GB" dirty="0" smtClean="0">
                <a:solidFill>
                  <a:prstClr val="black"/>
                </a:solidFill>
              </a:rPr>
              <a:t>formed</a:t>
            </a:r>
            <a:endParaRPr lang="en-GB" dirty="0">
              <a:solidFill>
                <a:prstClr val="black"/>
              </a:solidFill>
            </a:endParaRPr>
          </a:p>
        </p:txBody>
      </p:sp>
      <p:sp>
        <p:nvSpPr>
          <p:cNvPr id="3" name="Rectangle 2"/>
          <p:cNvSpPr/>
          <p:nvPr/>
        </p:nvSpPr>
        <p:spPr>
          <a:xfrm>
            <a:off x="234620" y="2204864"/>
            <a:ext cx="8699983" cy="4524315"/>
          </a:xfrm>
          <a:prstGeom prst="rect">
            <a:avLst/>
          </a:prstGeom>
        </p:spPr>
        <p:txBody>
          <a:bodyPr wrap="square">
            <a:spAutoFit/>
          </a:bodyPr>
          <a:lstStyle/>
          <a:p>
            <a:r>
              <a:rPr lang="en-GB" dirty="0">
                <a:solidFill>
                  <a:prstClr val="black"/>
                </a:solidFill>
              </a:rPr>
              <a:t>Generally, biological reactions are extremely slow at </a:t>
            </a:r>
            <a:r>
              <a:rPr lang="en-GB" dirty="0" smtClean="0">
                <a:solidFill>
                  <a:prstClr val="black"/>
                </a:solidFill>
              </a:rPr>
              <a:t>room temperature </a:t>
            </a:r>
            <a:r>
              <a:rPr lang="en-GB" dirty="0">
                <a:solidFill>
                  <a:prstClr val="black"/>
                </a:solidFill>
              </a:rPr>
              <a:t>without the help of enzymes. </a:t>
            </a:r>
            <a:r>
              <a:rPr lang="en-GB" b="1" dirty="0" smtClean="0">
                <a:solidFill>
                  <a:prstClr val="black"/>
                </a:solidFill>
              </a:rPr>
              <a:t>Therefore the </a:t>
            </a:r>
            <a:r>
              <a:rPr lang="en-GB" b="1" dirty="0">
                <a:solidFill>
                  <a:prstClr val="black"/>
                </a:solidFill>
              </a:rPr>
              <a:t>speed of reaction is </a:t>
            </a:r>
            <a:r>
              <a:rPr lang="en-GB" b="1" dirty="0" smtClean="0">
                <a:solidFill>
                  <a:prstClr val="black"/>
                </a:solidFill>
              </a:rPr>
              <a:t>a measurement </a:t>
            </a:r>
            <a:r>
              <a:rPr lang="en-GB" b="1" dirty="0">
                <a:solidFill>
                  <a:prstClr val="black"/>
                </a:solidFill>
              </a:rPr>
              <a:t>of the </a:t>
            </a:r>
            <a:r>
              <a:rPr lang="en-GB" b="1" dirty="0" smtClean="0">
                <a:solidFill>
                  <a:prstClr val="black"/>
                </a:solidFill>
              </a:rPr>
              <a:t>enzyme activity</a:t>
            </a:r>
            <a:r>
              <a:rPr lang="en-GB" dirty="0" smtClean="0">
                <a:solidFill>
                  <a:prstClr val="black"/>
                </a:solidFill>
              </a:rPr>
              <a:t>.</a:t>
            </a:r>
          </a:p>
          <a:p>
            <a:endParaRPr lang="en-GB" dirty="0">
              <a:solidFill>
                <a:prstClr val="black"/>
              </a:solidFill>
            </a:endParaRPr>
          </a:p>
          <a:p>
            <a:r>
              <a:rPr lang="en-GB" i="1" dirty="0">
                <a:solidFill>
                  <a:prstClr val="black"/>
                </a:solidFill>
              </a:rPr>
              <a:t>A number of factors affect enzyme activity.</a:t>
            </a:r>
          </a:p>
          <a:p>
            <a:r>
              <a:rPr lang="en-GB" b="1" i="1" dirty="0">
                <a:solidFill>
                  <a:prstClr val="black"/>
                </a:solidFill>
              </a:rPr>
              <a:t>Temperature </a:t>
            </a:r>
            <a:r>
              <a:rPr lang="en-GB" dirty="0">
                <a:solidFill>
                  <a:prstClr val="black"/>
                </a:solidFill>
              </a:rPr>
              <a:t>- every enzyme has an </a:t>
            </a:r>
            <a:r>
              <a:rPr lang="en-GB" dirty="0" smtClean="0">
                <a:solidFill>
                  <a:prstClr val="black"/>
                </a:solidFill>
              </a:rPr>
              <a:t>optimum temperature </a:t>
            </a:r>
            <a:r>
              <a:rPr lang="en-GB" dirty="0">
                <a:solidFill>
                  <a:prstClr val="black"/>
                </a:solidFill>
              </a:rPr>
              <a:t>where its activity is highest. The </a:t>
            </a:r>
            <a:r>
              <a:rPr lang="en-GB" dirty="0" smtClean="0">
                <a:solidFill>
                  <a:prstClr val="black"/>
                </a:solidFill>
              </a:rPr>
              <a:t>optimum temperature </a:t>
            </a:r>
            <a:r>
              <a:rPr lang="en-GB" dirty="0">
                <a:solidFill>
                  <a:prstClr val="black"/>
                </a:solidFill>
              </a:rPr>
              <a:t>of our enzymes is mostly around 37°C</a:t>
            </a:r>
            <a:r>
              <a:rPr lang="en-GB" dirty="0" smtClean="0">
                <a:solidFill>
                  <a:prstClr val="black"/>
                </a:solidFill>
              </a:rPr>
              <a:t>.</a:t>
            </a:r>
          </a:p>
          <a:p>
            <a:r>
              <a:rPr lang="en-GB" dirty="0">
                <a:solidFill>
                  <a:prstClr val="black"/>
                </a:solidFill>
              </a:rPr>
              <a:t>Almost every enzyme will be </a:t>
            </a:r>
            <a:r>
              <a:rPr lang="en-GB" b="1" dirty="0">
                <a:solidFill>
                  <a:prstClr val="black"/>
                </a:solidFill>
              </a:rPr>
              <a:t>denatured above </a:t>
            </a:r>
            <a:r>
              <a:rPr lang="en-GB" b="1" dirty="0" smtClean="0">
                <a:solidFill>
                  <a:prstClr val="black"/>
                </a:solidFill>
              </a:rPr>
              <a:t>60°C </a:t>
            </a:r>
            <a:r>
              <a:rPr lang="en-GB" dirty="0" smtClean="0">
                <a:solidFill>
                  <a:prstClr val="black"/>
                </a:solidFill>
              </a:rPr>
              <a:t>although </a:t>
            </a:r>
            <a:r>
              <a:rPr lang="en-GB" dirty="0">
                <a:solidFill>
                  <a:prstClr val="black"/>
                </a:solidFill>
              </a:rPr>
              <a:t>some bacteria live in hot springs at 80°C </a:t>
            </a:r>
            <a:r>
              <a:rPr lang="en-GB" dirty="0" smtClean="0">
                <a:solidFill>
                  <a:prstClr val="black"/>
                </a:solidFill>
              </a:rPr>
              <a:t>and have </a:t>
            </a:r>
            <a:r>
              <a:rPr lang="en-GB" dirty="0">
                <a:solidFill>
                  <a:prstClr val="black"/>
                </a:solidFill>
              </a:rPr>
              <a:t>enzymes suitable for this environment.</a:t>
            </a:r>
          </a:p>
          <a:p>
            <a:endParaRPr lang="en-GB" b="1" i="1" dirty="0" smtClean="0">
              <a:solidFill>
                <a:prstClr val="black"/>
              </a:solidFill>
            </a:endParaRPr>
          </a:p>
          <a:p>
            <a:r>
              <a:rPr lang="en-GB" b="1" i="1" dirty="0" smtClean="0">
                <a:solidFill>
                  <a:prstClr val="black"/>
                </a:solidFill>
              </a:rPr>
              <a:t>pH </a:t>
            </a:r>
            <a:r>
              <a:rPr lang="en-GB" dirty="0">
                <a:solidFill>
                  <a:prstClr val="black"/>
                </a:solidFill>
              </a:rPr>
              <a:t>- every enzyme works best at a certain </a:t>
            </a:r>
            <a:r>
              <a:rPr lang="en-GB" dirty="0" err="1">
                <a:solidFill>
                  <a:prstClr val="black"/>
                </a:solidFill>
              </a:rPr>
              <a:t>pH.</a:t>
            </a:r>
            <a:r>
              <a:rPr lang="en-GB" dirty="0">
                <a:solidFill>
                  <a:prstClr val="black"/>
                </a:solidFill>
              </a:rPr>
              <a:t> </a:t>
            </a:r>
            <a:r>
              <a:rPr lang="en-GB" dirty="0" smtClean="0">
                <a:solidFill>
                  <a:prstClr val="black"/>
                </a:solidFill>
              </a:rPr>
              <a:t>Pepsin (in </a:t>
            </a:r>
            <a:r>
              <a:rPr lang="en-GB" dirty="0">
                <a:solidFill>
                  <a:prstClr val="black"/>
                </a:solidFill>
              </a:rPr>
              <a:t>the stomach) works </a:t>
            </a:r>
            <a:r>
              <a:rPr lang="en-GB" dirty="0" smtClean="0">
                <a:solidFill>
                  <a:prstClr val="black"/>
                </a:solidFill>
              </a:rPr>
              <a:t/>
            </a:r>
            <a:br>
              <a:rPr lang="en-GB" dirty="0" smtClean="0">
                <a:solidFill>
                  <a:prstClr val="black"/>
                </a:solidFill>
              </a:rPr>
            </a:br>
            <a:r>
              <a:rPr lang="en-GB" dirty="0" smtClean="0">
                <a:solidFill>
                  <a:prstClr val="black"/>
                </a:solidFill>
              </a:rPr>
              <a:t>best </a:t>
            </a:r>
            <a:r>
              <a:rPr lang="en-GB" dirty="0">
                <a:solidFill>
                  <a:prstClr val="black"/>
                </a:solidFill>
              </a:rPr>
              <a:t>at approximately pH 2 </a:t>
            </a:r>
            <a:r>
              <a:rPr lang="en-GB" dirty="0" smtClean="0">
                <a:solidFill>
                  <a:prstClr val="black"/>
                </a:solidFill>
              </a:rPr>
              <a:t>but trypsin </a:t>
            </a:r>
            <a:r>
              <a:rPr lang="en-GB" dirty="0">
                <a:solidFill>
                  <a:prstClr val="black"/>
                </a:solidFill>
              </a:rPr>
              <a:t>(secreted from the walls of the small </a:t>
            </a:r>
            <a:r>
              <a:rPr lang="en-GB" dirty="0" smtClean="0">
                <a:solidFill>
                  <a:prstClr val="black"/>
                </a:solidFill>
              </a:rPr>
              <a:t>intestine) works </a:t>
            </a:r>
            <a:r>
              <a:rPr lang="en-GB" dirty="0">
                <a:solidFill>
                  <a:prstClr val="black"/>
                </a:solidFill>
              </a:rPr>
              <a:t>best at approximately pH 8.</a:t>
            </a:r>
          </a:p>
          <a:p>
            <a:endParaRPr lang="en-GB" b="1" i="1" dirty="0" smtClean="0">
              <a:solidFill>
                <a:prstClr val="black"/>
              </a:solidFill>
            </a:endParaRPr>
          </a:p>
          <a:p>
            <a:r>
              <a:rPr lang="en-GB" b="1" i="1" dirty="0" smtClean="0">
                <a:solidFill>
                  <a:prstClr val="black"/>
                </a:solidFill>
              </a:rPr>
              <a:t>Concentration </a:t>
            </a:r>
            <a:r>
              <a:rPr lang="en-GB" b="1" i="1" dirty="0">
                <a:solidFill>
                  <a:prstClr val="black"/>
                </a:solidFill>
              </a:rPr>
              <a:t>of substrate </a:t>
            </a:r>
            <a:r>
              <a:rPr lang="en-GB" dirty="0">
                <a:solidFill>
                  <a:prstClr val="black"/>
                </a:solidFill>
              </a:rPr>
              <a:t>- using a given amount </a:t>
            </a:r>
            <a:r>
              <a:rPr lang="en-GB" dirty="0" smtClean="0">
                <a:solidFill>
                  <a:prstClr val="black"/>
                </a:solidFill>
              </a:rPr>
              <a:t>of enzyme</a:t>
            </a:r>
            <a:r>
              <a:rPr lang="en-GB" dirty="0">
                <a:solidFill>
                  <a:prstClr val="black"/>
                </a:solidFill>
              </a:rPr>
              <a:t>, the reaction will go faster if the substrate </a:t>
            </a:r>
            <a:r>
              <a:rPr lang="en-GB" dirty="0" smtClean="0">
                <a:solidFill>
                  <a:prstClr val="black"/>
                </a:solidFill>
              </a:rPr>
              <a:t>is more </a:t>
            </a:r>
            <a:r>
              <a:rPr lang="en-GB" dirty="0">
                <a:solidFill>
                  <a:prstClr val="black"/>
                </a:solidFill>
              </a:rPr>
              <a:t>concentrated.</a:t>
            </a:r>
          </a:p>
        </p:txBody>
      </p:sp>
      <p:sp>
        <p:nvSpPr>
          <p:cNvPr id="8" name="TextBox 7"/>
          <p:cNvSpPr txBox="1"/>
          <p:nvPr/>
        </p:nvSpPr>
        <p:spPr>
          <a:xfrm>
            <a:off x="7092280" y="2985580"/>
            <a:ext cx="652743" cy="369332"/>
          </a:xfrm>
          <a:prstGeom prst="rect">
            <a:avLst/>
          </a:prstGeom>
          <a:noFill/>
        </p:spPr>
        <p:txBody>
          <a:bodyPr wrap="none" rtlCol="0">
            <a:spAutoFit/>
          </a:bodyPr>
          <a:lstStyle/>
          <a:p>
            <a:r>
              <a:rPr lang="en-GB" dirty="0" smtClean="0">
                <a:solidFill>
                  <a:prstClr val="black"/>
                </a:solidFill>
                <a:hlinkClick r:id="rId2"/>
              </a:rPr>
              <a:t>LINK</a:t>
            </a:r>
            <a:endParaRPr lang="en-GB" dirty="0">
              <a:solidFill>
                <a:prstClr val="black"/>
              </a:solidFill>
            </a:endParaRPr>
          </a:p>
        </p:txBody>
      </p:sp>
      <p:sp>
        <p:nvSpPr>
          <p:cNvPr id="11" name="10 Rectángulo"/>
          <p:cNvSpPr/>
          <p:nvPr/>
        </p:nvSpPr>
        <p:spPr>
          <a:xfrm>
            <a:off x="0" y="168727"/>
            <a:ext cx="9013122" cy="892552"/>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Factors</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affecting</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a:t>
            </a: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activity</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Temperature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pH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substrate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concentration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affect</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enzyme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activity</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redondeado"/>
          <p:cNvSpPr/>
          <p:nvPr/>
        </p:nvSpPr>
        <p:spPr>
          <a:xfrm>
            <a:off x="6012160" y="1412776"/>
            <a:ext cx="3000962" cy="848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There is much more information in your book on pages 98 and 99</a:t>
            </a:r>
            <a:endParaRPr lang="en-GB" dirty="0"/>
          </a:p>
        </p:txBody>
      </p:sp>
    </p:spTree>
    <p:extLst>
      <p:ext uri="{BB962C8B-B14F-4D97-AF65-F5344CB8AC3E}">
        <p14:creationId xmlns:p14="http://schemas.microsoft.com/office/powerpoint/2010/main" val="37867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1000"/>
                                        <p:tgtEl>
                                          <p:spTgt spid="3">
                                            <p:txEl>
                                              <p:pRg st="3" end="3"/>
                                            </p:txEl>
                                          </p:spTgt>
                                        </p:tgtEl>
                                      </p:cBhvr>
                                    </p:animEffect>
                                    <p:anim calcmode="lin" valueType="num">
                                      <p:cBhvr>
                                        <p:cTn id="4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wipe(down)">
                                      <p:cBhvr>
                                        <p:cTn id="93" dur="580">
                                          <p:stCondLst>
                                            <p:cond delay="0"/>
                                          </p:stCondLst>
                                        </p:cTn>
                                        <p:tgtEl>
                                          <p:spTgt spid="4"/>
                                        </p:tgtEl>
                                      </p:cBhvr>
                                    </p:animEffect>
                                    <p:anim calcmode="lin" valueType="num">
                                      <p:cBhvr>
                                        <p:cTn id="9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gtEl>
                                      </p:cBhvr>
                                      <p:to x="100000" y="60000"/>
                                    </p:animScale>
                                    <p:animScale>
                                      <p:cBhvr>
                                        <p:cTn id="100" dur="166" decel="50000">
                                          <p:stCondLst>
                                            <p:cond delay="676"/>
                                          </p:stCondLst>
                                        </p:cTn>
                                        <p:tgtEl>
                                          <p:spTgt spid="4"/>
                                        </p:tgtEl>
                                      </p:cBhvr>
                                      <p:to x="100000" y="100000"/>
                                    </p:animScale>
                                    <p:animScale>
                                      <p:cBhvr>
                                        <p:cTn id="101" dur="26">
                                          <p:stCondLst>
                                            <p:cond delay="1312"/>
                                          </p:stCondLst>
                                        </p:cTn>
                                        <p:tgtEl>
                                          <p:spTgt spid="4"/>
                                        </p:tgtEl>
                                      </p:cBhvr>
                                      <p:to x="100000" y="80000"/>
                                    </p:animScale>
                                    <p:animScale>
                                      <p:cBhvr>
                                        <p:cTn id="102" dur="166" decel="50000">
                                          <p:stCondLst>
                                            <p:cond delay="1338"/>
                                          </p:stCondLst>
                                        </p:cTn>
                                        <p:tgtEl>
                                          <p:spTgt spid="4"/>
                                        </p:tgtEl>
                                      </p:cBhvr>
                                      <p:to x="100000" y="100000"/>
                                    </p:animScale>
                                    <p:animScale>
                                      <p:cBhvr>
                                        <p:cTn id="103" dur="26">
                                          <p:stCondLst>
                                            <p:cond delay="1642"/>
                                          </p:stCondLst>
                                        </p:cTn>
                                        <p:tgtEl>
                                          <p:spTgt spid="4"/>
                                        </p:tgtEl>
                                      </p:cBhvr>
                                      <p:to x="100000" y="90000"/>
                                    </p:animScale>
                                    <p:animScale>
                                      <p:cBhvr>
                                        <p:cTn id="104" dur="166" decel="50000">
                                          <p:stCondLst>
                                            <p:cond delay="1668"/>
                                          </p:stCondLst>
                                        </p:cTn>
                                        <p:tgtEl>
                                          <p:spTgt spid="4"/>
                                        </p:tgtEl>
                                      </p:cBhvr>
                                      <p:to x="100000" y="100000"/>
                                    </p:animScale>
                                    <p:animScale>
                                      <p:cBhvr>
                                        <p:cTn id="105" dur="26">
                                          <p:stCondLst>
                                            <p:cond delay="1808"/>
                                          </p:stCondLst>
                                        </p:cTn>
                                        <p:tgtEl>
                                          <p:spTgt spid="4"/>
                                        </p:tgtEl>
                                      </p:cBhvr>
                                      <p:to x="100000" y="95000"/>
                                    </p:animScale>
                                    <p:animScale>
                                      <p:cBhvr>
                                        <p:cTn id="10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8" grpId="0"/>
      <p:bldP spid="11" grpId="0"/>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45807</TotalTime>
  <Words>1557</Words>
  <Application>Microsoft Office PowerPoint</Application>
  <PresentationFormat>Presentación en pantalla (4:3)</PresentationFormat>
  <Paragraphs>129</Paragraphs>
  <Slides>15</Slides>
  <Notes>0</Notes>
  <HiddenSlides>0</HiddenSlides>
  <MMClips>0</MMClips>
  <ScaleCrop>false</ScaleCrop>
  <HeadingPairs>
    <vt:vector size="4" baseType="variant">
      <vt:variant>
        <vt:lpstr>Tema</vt:lpstr>
      </vt:variant>
      <vt:variant>
        <vt:i4>2</vt:i4>
      </vt:variant>
      <vt:variant>
        <vt:lpstr>Títulos de diapositiva</vt:lpstr>
      </vt:variant>
      <vt:variant>
        <vt:i4>15</vt:i4>
      </vt:variant>
    </vt:vector>
  </HeadingPairs>
  <TitlesOfParts>
    <vt:vector size="17" baseType="lpstr">
      <vt:lpstr>Template MP</vt:lpstr>
      <vt:lpstr>2_Template MP</vt:lpstr>
      <vt:lpstr>Topic 2 Molecular biology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2 Molecular biology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367</cp:revision>
  <dcterms:created xsi:type="dcterms:W3CDTF">2013-08-21T17:54:09Z</dcterms:created>
  <dcterms:modified xsi:type="dcterms:W3CDTF">2015-12-08T11:09:33Z</dcterms:modified>
</cp:coreProperties>
</file>