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10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8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A437E-4E9B-40E2-9F33-6487D82C232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94A31EE4-6A19-4F6C-80E5-0B633057E90D}">
      <dgm:prSet/>
      <dgm:spPr/>
      <dgm:t>
        <a:bodyPr/>
        <a:lstStyle/>
        <a:p>
          <a:pPr rtl="0"/>
          <a:r>
            <a:rPr lang="en-GB" smtClean="0"/>
            <a:t>3.6.1 Define </a:t>
          </a:r>
          <a:r>
            <a:rPr lang="en-GB" i="1" smtClean="0"/>
            <a:t>enzyme </a:t>
          </a:r>
          <a:r>
            <a:rPr lang="en-GB" smtClean="0"/>
            <a:t>and </a:t>
          </a:r>
          <a:r>
            <a:rPr lang="en-GB" i="1" smtClean="0"/>
            <a:t>active site</a:t>
          </a:r>
          <a:r>
            <a:rPr lang="en-GB" smtClean="0"/>
            <a:t>.</a:t>
          </a:r>
          <a:endParaRPr lang="en-GB"/>
        </a:p>
      </dgm:t>
    </dgm:pt>
    <dgm:pt modelId="{7A6FD4B9-F894-4258-8F01-84396BB908DF}" type="parTrans" cxnId="{47B007D6-FAA4-425F-9E40-E65812B9DF0D}">
      <dgm:prSet/>
      <dgm:spPr/>
      <dgm:t>
        <a:bodyPr/>
        <a:lstStyle/>
        <a:p>
          <a:endParaRPr lang="en-GB"/>
        </a:p>
      </dgm:t>
    </dgm:pt>
    <dgm:pt modelId="{CDE5D495-16C3-4E9B-A9A3-248993554DD9}" type="sibTrans" cxnId="{47B007D6-FAA4-425F-9E40-E65812B9DF0D}">
      <dgm:prSet/>
      <dgm:spPr/>
      <dgm:t>
        <a:bodyPr/>
        <a:lstStyle/>
        <a:p>
          <a:endParaRPr lang="en-GB"/>
        </a:p>
      </dgm:t>
    </dgm:pt>
    <dgm:pt modelId="{9DDB333D-40C3-40BE-899C-E8088996D104}">
      <dgm:prSet/>
      <dgm:spPr/>
      <dgm:t>
        <a:bodyPr/>
        <a:lstStyle/>
        <a:p>
          <a:pPr rtl="0"/>
          <a:r>
            <a:rPr lang="en-GB" smtClean="0"/>
            <a:t>3.6.2 Explain enzyme–substrate specificity. </a:t>
          </a:r>
          <a:endParaRPr lang="en-GB"/>
        </a:p>
      </dgm:t>
    </dgm:pt>
    <dgm:pt modelId="{F6FEDF62-AF73-4E92-A628-F9551D1F871B}" type="parTrans" cxnId="{1B381CA4-44D5-4254-9A2E-8EA39D5D1CA9}">
      <dgm:prSet/>
      <dgm:spPr/>
      <dgm:t>
        <a:bodyPr/>
        <a:lstStyle/>
        <a:p>
          <a:endParaRPr lang="en-GB"/>
        </a:p>
      </dgm:t>
    </dgm:pt>
    <dgm:pt modelId="{2B242F3D-37B4-4509-B6B0-C13F91789A81}" type="sibTrans" cxnId="{1B381CA4-44D5-4254-9A2E-8EA39D5D1CA9}">
      <dgm:prSet/>
      <dgm:spPr/>
      <dgm:t>
        <a:bodyPr/>
        <a:lstStyle/>
        <a:p>
          <a:endParaRPr lang="en-GB"/>
        </a:p>
      </dgm:t>
    </dgm:pt>
    <dgm:pt modelId="{73642B60-BB6B-4EE7-9FA8-9A16EF350CFE}">
      <dgm:prSet/>
      <dgm:spPr/>
      <dgm:t>
        <a:bodyPr/>
        <a:lstStyle/>
        <a:p>
          <a:pPr rtl="0"/>
          <a:r>
            <a:rPr lang="en-GB" dirty="0" smtClean="0"/>
            <a:t>3.6.3 Explain the effects of temperature, pH and substrate concentration on enzyme activity.</a:t>
          </a:r>
          <a:endParaRPr lang="en-GB" dirty="0"/>
        </a:p>
      </dgm:t>
    </dgm:pt>
    <dgm:pt modelId="{746BD73B-D740-434B-83A3-F64D02EC0CE0}" type="parTrans" cxnId="{C657B7EF-84CD-49B3-A56E-403854DABD43}">
      <dgm:prSet/>
      <dgm:spPr/>
      <dgm:t>
        <a:bodyPr/>
        <a:lstStyle/>
        <a:p>
          <a:endParaRPr lang="en-GB"/>
        </a:p>
      </dgm:t>
    </dgm:pt>
    <dgm:pt modelId="{AE3DAD48-1065-4D18-99C0-EDEE7F259D00}" type="sibTrans" cxnId="{C657B7EF-84CD-49B3-A56E-403854DABD43}">
      <dgm:prSet/>
      <dgm:spPr/>
      <dgm:t>
        <a:bodyPr/>
        <a:lstStyle/>
        <a:p>
          <a:endParaRPr lang="en-GB"/>
        </a:p>
      </dgm:t>
    </dgm:pt>
    <dgm:pt modelId="{4684922F-800D-4B3B-A111-8CA81C88CD94}">
      <dgm:prSet/>
      <dgm:spPr/>
      <dgm:t>
        <a:bodyPr/>
        <a:lstStyle/>
        <a:p>
          <a:pPr rtl="0"/>
          <a:r>
            <a:rPr lang="en-GB" smtClean="0"/>
            <a:t>3.6.4 Define </a:t>
          </a:r>
          <a:r>
            <a:rPr lang="en-GB" i="1" smtClean="0"/>
            <a:t>denaturation</a:t>
          </a:r>
          <a:r>
            <a:rPr lang="en-GB" smtClean="0"/>
            <a:t>. </a:t>
          </a:r>
          <a:endParaRPr lang="en-GB"/>
        </a:p>
      </dgm:t>
    </dgm:pt>
    <dgm:pt modelId="{679C77E8-F96F-471B-932F-3B51926A69C9}" type="parTrans" cxnId="{9308F3C5-16D3-411D-9419-4A8DC389037F}">
      <dgm:prSet/>
      <dgm:spPr/>
      <dgm:t>
        <a:bodyPr/>
        <a:lstStyle/>
        <a:p>
          <a:endParaRPr lang="en-GB"/>
        </a:p>
      </dgm:t>
    </dgm:pt>
    <dgm:pt modelId="{5EBAB787-44AE-4CB6-BC2B-16DCFCF6F122}" type="sibTrans" cxnId="{9308F3C5-16D3-411D-9419-4A8DC389037F}">
      <dgm:prSet/>
      <dgm:spPr/>
      <dgm:t>
        <a:bodyPr/>
        <a:lstStyle/>
        <a:p>
          <a:endParaRPr lang="en-GB"/>
        </a:p>
      </dgm:t>
    </dgm:pt>
    <dgm:pt modelId="{E35E8FF9-5403-4CF8-8BC7-3B78034DCA7C}">
      <dgm:prSet/>
      <dgm:spPr/>
      <dgm:t>
        <a:bodyPr/>
        <a:lstStyle/>
        <a:p>
          <a:pPr rtl="0"/>
          <a:r>
            <a:rPr lang="en-GB" dirty="0" smtClean="0"/>
            <a:t>3.6.5 Explain the use of lactase in the production of lactose-free milk.</a:t>
          </a:r>
          <a:endParaRPr lang="en-GB" dirty="0"/>
        </a:p>
      </dgm:t>
    </dgm:pt>
    <dgm:pt modelId="{3CFC28A9-E811-43E4-913F-794EF89C909B}" type="parTrans" cxnId="{8A89739F-6978-4100-8B5C-3C0BDF7065A8}">
      <dgm:prSet/>
      <dgm:spPr/>
      <dgm:t>
        <a:bodyPr/>
        <a:lstStyle/>
        <a:p>
          <a:endParaRPr lang="en-GB"/>
        </a:p>
      </dgm:t>
    </dgm:pt>
    <dgm:pt modelId="{420FA78F-AE53-4025-A72A-3B5B33DB107E}" type="sibTrans" cxnId="{8A89739F-6978-4100-8B5C-3C0BDF7065A8}">
      <dgm:prSet/>
      <dgm:spPr/>
      <dgm:t>
        <a:bodyPr/>
        <a:lstStyle/>
        <a:p>
          <a:endParaRPr lang="en-GB"/>
        </a:p>
      </dgm:t>
    </dgm:pt>
    <dgm:pt modelId="{18E1C70B-896A-433C-92FC-7145B4D29FF7}" type="pres">
      <dgm:prSet presAssocID="{A61A437E-4E9B-40E2-9F33-6487D82C23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94599CD-F15B-4C6A-8B2A-BC1862235869}" type="pres">
      <dgm:prSet presAssocID="{94A31EE4-6A19-4F6C-80E5-0B633057E90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4F74FA-BDE1-49D5-8C90-E10BC9F58E86}" type="pres">
      <dgm:prSet presAssocID="{CDE5D495-16C3-4E9B-A9A3-248993554DD9}" presName="spacer" presStyleCnt="0"/>
      <dgm:spPr/>
    </dgm:pt>
    <dgm:pt modelId="{5C272661-3D8B-400D-89E7-E6B6487EF9CA}" type="pres">
      <dgm:prSet presAssocID="{9DDB333D-40C3-40BE-899C-E8088996D10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7AE308-0581-49D1-86CC-C5D723811443}" type="pres">
      <dgm:prSet presAssocID="{2B242F3D-37B4-4509-B6B0-C13F91789A81}" presName="spacer" presStyleCnt="0"/>
      <dgm:spPr/>
    </dgm:pt>
    <dgm:pt modelId="{CC122F46-D02A-45FE-85E5-B6CD8F4D6847}" type="pres">
      <dgm:prSet presAssocID="{73642B60-BB6B-4EE7-9FA8-9A16EF350CF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96246A-0192-4FCC-82D2-E548F0BB229B}" type="pres">
      <dgm:prSet presAssocID="{AE3DAD48-1065-4D18-99C0-EDEE7F259D00}" presName="spacer" presStyleCnt="0"/>
      <dgm:spPr/>
    </dgm:pt>
    <dgm:pt modelId="{008F7D72-E250-49EF-BC3A-8FE0F10C7415}" type="pres">
      <dgm:prSet presAssocID="{4684922F-800D-4B3B-A111-8CA81C88CD9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771F69-B937-4D00-A29C-3991C986DE1E}" type="pres">
      <dgm:prSet presAssocID="{5EBAB787-44AE-4CB6-BC2B-16DCFCF6F122}" presName="spacer" presStyleCnt="0"/>
      <dgm:spPr/>
    </dgm:pt>
    <dgm:pt modelId="{85B43CB4-F452-40A4-94E8-0C33B0E56FAC}" type="pres">
      <dgm:prSet presAssocID="{E35E8FF9-5403-4CF8-8BC7-3B78034DCA7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CE7FDCC-6F7B-41CF-A1CC-E805CAF0F7BD}" type="presOf" srcId="{9DDB333D-40C3-40BE-899C-E8088996D104}" destId="{5C272661-3D8B-400D-89E7-E6B6487EF9CA}" srcOrd="0" destOrd="0" presId="urn:microsoft.com/office/officeart/2005/8/layout/vList2"/>
    <dgm:cxn modelId="{9308F3C5-16D3-411D-9419-4A8DC389037F}" srcId="{A61A437E-4E9B-40E2-9F33-6487D82C232D}" destId="{4684922F-800D-4B3B-A111-8CA81C88CD94}" srcOrd="3" destOrd="0" parTransId="{679C77E8-F96F-471B-932F-3B51926A69C9}" sibTransId="{5EBAB787-44AE-4CB6-BC2B-16DCFCF6F122}"/>
    <dgm:cxn modelId="{E036D5AB-49B0-4739-8290-3DA5FA3F424C}" type="presOf" srcId="{E35E8FF9-5403-4CF8-8BC7-3B78034DCA7C}" destId="{85B43CB4-F452-40A4-94E8-0C33B0E56FAC}" srcOrd="0" destOrd="0" presId="urn:microsoft.com/office/officeart/2005/8/layout/vList2"/>
    <dgm:cxn modelId="{C657B7EF-84CD-49B3-A56E-403854DABD43}" srcId="{A61A437E-4E9B-40E2-9F33-6487D82C232D}" destId="{73642B60-BB6B-4EE7-9FA8-9A16EF350CFE}" srcOrd="2" destOrd="0" parTransId="{746BD73B-D740-434B-83A3-F64D02EC0CE0}" sibTransId="{AE3DAD48-1065-4D18-99C0-EDEE7F259D00}"/>
    <dgm:cxn modelId="{FE151BC3-4389-438A-A97C-80BFA87A0222}" type="presOf" srcId="{94A31EE4-6A19-4F6C-80E5-0B633057E90D}" destId="{E94599CD-F15B-4C6A-8B2A-BC1862235869}" srcOrd="0" destOrd="0" presId="urn:microsoft.com/office/officeart/2005/8/layout/vList2"/>
    <dgm:cxn modelId="{35951FEA-7387-477C-80D1-12BFC0713B4E}" type="presOf" srcId="{4684922F-800D-4B3B-A111-8CA81C88CD94}" destId="{008F7D72-E250-49EF-BC3A-8FE0F10C7415}" srcOrd="0" destOrd="0" presId="urn:microsoft.com/office/officeart/2005/8/layout/vList2"/>
    <dgm:cxn modelId="{1B381CA4-44D5-4254-9A2E-8EA39D5D1CA9}" srcId="{A61A437E-4E9B-40E2-9F33-6487D82C232D}" destId="{9DDB333D-40C3-40BE-899C-E8088996D104}" srcOrd="1" destOrd="0" parTransId="{F6FEDF62-AF73-4E92-A628-F9551D1F871B}" sibTransId="{2B242F3D-37B4-4509-B6B0-C13F91789A81}"/>
    <dgm:cxn modelId="{47B007D6-FAA4-425F-9E40-E65812B9DF0D}" srcId="{A61A437E-4E9B-40E2-9F33-6487D82C232D}" destId="{94A31EE4-6A19-4F6C-80E5-0B633057E90D}" srcOrd="0" destOrd="0" parTransId="{7A6FD4B9-F894-4258-8F01-84396BB908DF}" sibTransId="{CDE5D495-16C3-4E9B-A9A3-248993554DD9}"/>
    <dgm:cxn modelId="{09E1301C-9FBE-4561-BA06-E75367885817}" type="presOf" srcId="{73642B60-BB6B-4EE7-9FA8-9A16EF350CFE}" destId="{CC122F46-D02A-45FE-85E5-B6CD8F4D6847}" srcOrd="0" destOrd="0" presId="urn:microsoft.com/office/officeart/2005/8/layout/vList2"/>
    <dgm:cxn modelId="{B7F44711-BD42-4645-B303-8CBB6B561F8F}" type="presOf" srcId="{A61A437E-4E9B-40E2-9F33-6487D82C232D}" destId="{18E1C70B-896A-433C-92FC-7145B4D29FF7}" srcOrd="0" destOrd="0" presId="urn:microsoft.com/office/officeart/2005/8/layout/vList2"/>
    <dgm:cxn modelId="{8A89739F-6978-4100-8B5C-3C0BDF7065A8}" srcId="{A61A437E-4E9B-40E2-9F33-6487D82C232D}" destId="{E35E8FF9-5403-4CF8-8BC7-3B78034DCA7C}" srcOrd="4" destOrd="0" parTransId="{3CFC28A9-E811-43E4-913F-794EF89C909B}" sibTransId="{420FA78F-AE53-4025-A72A-3B5B33DB107E}"/>
    <dgm:cxn modelId="{A3931AA4-66B4-4445-9518-F2DBB7873B31}" type="presParOf" srcId="{18E1C70B-896A-433C-92FC-7145B4D29FF7}" destId="{E94599CD-F15B-4C6A-8B2A-BC1862235869}" srcOrd="0" destOrd="0" presId="urn:microsoft.com/office/officeart/2005/8/layout/vList2"/>
    <dgm:cxn modelId="{F21D1BB4-A63A-41BB-B223-8FEC576639EA}" type="presParOf" srcId="{18E1C70B-896A-433C-92FC-7145B4D29FF7}" destId="{004F74FA-BDE1-49D5-8C90-E10BC9F58E86}" srcOrd="1" destOrd="0" presId="urn:microsoft.com/office/officeart/2005/8/layout/vList2"/>
    <dgm:cxn modelId="{6E149C5A-9EEB-4EC3-A86F-1BF6B1D3A050}" type="presParOf" srcId="{18E1C70B-896A-433C-92FC-7145B4D29FF7}" destId="{5C272661-3D8B-400D-89E7-E6B6487EF9CA}" srcOrd="2" destOrd="0" presId="urn:microsoft.com/office/officeart/2005/8/layout/vList2"/>
    <dgm:cxn modelId="{B0BF7FA4-E79A-4576-8A73-A631D8A2050D}" type="presParOf" srcId="{18E1C70B-896A-433C-92FC-7145B4D29FF7}" destId="{037AE308-0581-49D1-86CC-C5D723811443}" srcOrd="3" destOrd="0" presId="urn:microsoft.com/office/officeart/2005/8/layout/vList2"/>
    <dgm:cxn modelId="{F707AF8F-E462-4375-B651-D261BCDF0150}" type="presParOf" srcId="{18E1C70B-896A-433C-92FC-7145B4D29FF7}" destId="{CC122F46-D02A-45FE-85E5-B6CD8F4D6847}" srcOrd="4" destOrd="0" presId="urn:microsoft.com/office/officeart/2005/8/layout/vList2"/>
    <dgm:cxn modelId="{3F896571-5090-4DAB-8BC6-FD727462FF64}" type="presParOf" srcId="{18E1C70B-896A-433C-92FC-7145B4D29FF7}" destId="{7896246A-0192-4FCC-82D2-E548F0BB229B}" srcOrd="5" destOrd="0" presId="urn:microsoft.com/office/officeart/2005/8/layout/vList2"/>
    <dgm:cxn modelId="{810EF15A-FBE5-44C2-B18E-A9363F0DEB97}" type="presParOf" srcId="{18E1C70B-896A-433C-92FC-7145B4D29FF7}" destId="{008F7D72-E250-49EF-BC3A-8FE0F10C7415}" srcOrd="6" destOrd="0" presId="urn:microsoft.com/office/officeart/2005/8/layout/vList2"/>
    <dgm:cxn modelId="{222276BA-BAAE-4B67-9C8F-3CFFA658BD89}" type="presParOf" srcId="{18E1C70B-896A-433C-92FC-7145B4D29FF7}" destId="{8A771F69-B937-4D00-A29C-3991C986DE1E}" srcOrd="7" destOrd="0" presId="urn:microsoft.com/office/officeart/2005/8/layout/vList2"/>
    <dgm:cxn modelId="{57E415D9-C457-412E-988A-6E494E7AE8F0}" type="presParOf" srcId="{18E1C70B-896A-433C-92FC-7145B4D29FF7}" destId="{85B43CB4-F452-40A4-94E8-0C33B0E56FA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99CD-F15B-4C6A-8B2A-BC1862235869}">
      <dsp:nvSpPr>
        <dsp:cNvPr id="0" name=""/>
        <dsp:cNvSpPr/>
      </dsp:nvSpPr>
      <dsp:spPr>
        <a:xfrm>
          <a:off x="0" y="73477"/>
          <a:ext cx="8748464" cy="9931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3.6.1 Define </a:t>
          </a:r>
          <a:r>
            <a:rPr lang="en-GB" sz="2500" i="1" kern="1200" smtClean="0"/>
            <a:t>enzyme </a:t>
          </a:r>
          <a:r>
            <a:rPr lang="en-GB" sz="2500" kern="1200" smtClean="0"/>
            <a:t>and </a:t>
          </a:r>
          <a:r>
            <a:rPr lang="en-GB" sz="2500" i="1" kern="1200" smtClean="0"/>
            <a:t>active site</a:t>
          </a:r>
          <a:r>
            <a:rPr lang="en-GB" sz="2500" kern="1200" smtClean="0"/>
            <a:t>.</a:t>
          </a:r>
          <a:endParaRPr lang="en-GB" sz="2500" kern="1200"/>
        </a:p>
      </dsp:txBody>
      <dsp:txXfrm>
        <a:off x="48481" y="121958"/>
        <a:ext cx="8651502" cy="896166"/>
      </dsp:txXfrm>
    </dsp:sp>
    <dsp:sp modelId="{5C272661-3D8B-400D-89E7-E6B6487EF9CA}">
      <dsp:nvSpPr>
        <dsp:cNvPr id="0" name=""/>
        <dsp:cNvSpPr/>
      </dsp:nvSpPr>
      <dsp:spPr>
        <a:xfrm>
          <a:off x="0" y="1138606"/>
          <a:ext cx="8748464" cy="9931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3.6.2 Explain enzyme–substrate specificity. </a:t>
          </a:r>
          <a:endParaRPr lang="en-GB" sz="2500" kern="1200"/>
        </a:p>
      </dsp:txBody>
      <dsp:txXfrm>
        <a:off x="48481" y="1187087"/>
        <a:ext cx="8651502" cy="896166"/>
      </dsp:txXfrm>
    </dsp:sp>
    <dsp:sp modelId="{CC122F46-D02A-45FE-85E5-B6CD8F4D6847}">
      <dsp:nvSpPr>
        <dsp:cNvPr id="0" name=""/>
        <dsp:cNvSpPr/>
      </dsp:nvSpPr>
      <dsp:spPr>
        <a:xfrm>
          <a:off x="0" y="2203735"/>
          <a:ext cx="8748464" cy="9931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3.6.3 Explain the effects of temperature, pH and substrate concentration on enzyme activity.</a:t>
          </a:r>
          <a:endParaRPr lang="en-GB" sz="2500" kern="1200" dirty="0"/>
        </a:p>
      </dsp:txBody>
      <dsp:txXfrm>
        <a:off x="48481" y="2252216"/>
        <a:ext cx="8651502" cy="896166"/>
      </dsp:txXfrm>
    </dsp:sp>
    <dsp:sp modelId="{008F7D72-E250-49EF-BC3A-8FE0F10C7415}">
      <dsp:nvSpPr>
        <dsp:cNvPr id="0" name=""/>
        <dsp:cNvSpPr/>
      </dsp:nvSpPr>
      <dsp:spPr>
        <a:xfrm>
          <a:off x="0" y="3268864"/>
          <a:ext cx="8748464" cy="9931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3.6.4 Define </a:t>
          </a:r>
          <a:r>
            <a:rPr lang="en-GB" sz="2500" i="1" kern="1200" smtClean="0"/>
            <a:t>denaturation</a:t>
          </a:r>
          <a:r>
            <a:rPr lang="en-GB" sz="2500" kern="1200" smtClean="0"/>
            <a:t>. </a:t>
          </a:r>
          <a:endParaRPr lang="en-GB" sz="2500" kern="1200"/>
        </a:p>
      </dsp:txBody>
      <dsp:txXfrm>
        <a:off x="48481" y="3317345"/>
        <a:ext cx="8651502" cy="896166"/>
      </dsp:txXfrm>
    </dsp:sp>
    <dsp:sp modelId="{85B43CB4-F452-40A4-94E8-0C33B0E56FAC}">
      <dsp:nvSpPr>
        <dsp:cNvPr id="0" name=""/>
        <dsp:cNvSpPr/>
      </dsp:nvSpPr>
      <dsp:spPr>
        <a:xfrm>
          <a:off x="0" y="4333993"/>
          <a:ext cx="8748464" cy="9931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3.6.5 Explain the use of lactase in the production of lactose-free milk.</a:t>
          </a:r>
          <a:endParaRPr lang="en-GB" sz="2500" kern="1200" dirty="0"/>
        </a:p>
      </dsp:txBody>
      <dsp:txXfrm>
        <a:off x="48481" y="4382474"/>
        <a:ext cx="8651502" cy="896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C23B-F302-4442-9272-4C062030D448}" type="datetimeFigureOut">
              <a:rPr lang="en-GB" smtClean="0"/>
              <a:t>13/02/2014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0071-030F-43EC-B77C-337FD2E81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DE1410-EB66-40D9-9BAA-CF3C790CE997}" type="datetime1">
              <a:rPr lang="en-US" smtClean="0"/>
              <a:t>2/13/2014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76A-6F0E-4BC5-8BC1-14B5429D2E18}" type="datetime1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37E-362F-4A7E-AAB4-F98E6B0E0B41}" type="datetime1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85D5-EF2D-4108-BEBF-17C55537D511}" type="datetime1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260A-077E-4CF2-BEC2-B50EF5400F7B}" type="datetime1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0443-CBB4-433B-A352-FA71B37D87B9}" type="datetime1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31-7DA7-4FCB-AE4F-1CF433CBDF7C}" type="datetime1">
              <a:rPr lang="en-US" smtClean="0"/>
              <a:t>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BAD-35E8-4AC1-906A-9CA51BABE166}" type="datetime1">
              <a:rPr lang="en-US" smtClean="0"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C944-0708-44C6-839C-79B31600A10E}" type="datetime1">
              <a:rPr lang="en-US" smtClean="0"/>
              <a:t>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CD69-00CA-4272-B4A6-EE93FAF1A8E1}" type="datetime1">
              <a:rPr lang="en-US" smtClean="0"/>
              <a:t>2/13/2014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E7F6-FEB7-45E7-94F4-75C4FD9638B4}" type="datetime1">
              <a:rPr lang="en-US" smtClean="0"/>
              <a:t>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7904C7-27A4-4C04-BE2B-1694AE4406B9}" type="datetime1">
              <a:rPr lang="en-US" smtClean="0"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yORDWVzNh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highered.mcgraw-hill.com/sites/dl/free/0072829532/291136/enzymes.sw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LaZgd6eXK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1Pe5a4C6Km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Topic 3: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chemistry of life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797152"/>
            <a:ext cx="3309803" cy="9361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3.6 Enzymes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4008" y="0"/>
            <a:ext cx="3528392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8" y="-1"/>
            <a:ext cx="3602222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81" y="354524"/>
            <a:ext cx="3613845" cy="190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19" y="129621"/>
            <a:ext cx="293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ASSESSMENT STATEMENTS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81044037"/>
              </p:ext>
            </p:extLst>
          </p:nvPr>
        </p:nvGraphicFramePr>
        <p:xfrm>
          <a:off x="251519" y="775952"/>
          <a:ext cx="87484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4599CD-F15B-4C6A-8B2A-BC1862235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E94599CD-F15B-4C6A-8B2A-BC1862235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E94599CD-F15B-4C6A-8B2A-BC1862235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E94599CD-F15B-4C6A-8B2A-BC1862235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72661-3D8B-400D-89E7-E6B6487EF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5C272661-3D8B-400D-89E7-E6B6487EF9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5C272661-3D8B-400D-89E7-E6B6487EF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5C272661-3D8B-400D-89E7-E6B6487EF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122F46-D02A-45FE-85E5-B6CD8F4D6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CC122F46-D02A-45FE-85E5-B6CD8F4D68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CC122F46-D02A-45FE-85E5-B6CD8F4D6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CC122F46-D02A-45FE-85E5-B6CD8F4D6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8F7D72-E250-49EF-BC3A-8FE0F10C7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008F7D72-E250-49EF-BC3A-8FE0F10C74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dgm id="{008F7D72-E250-49EF-BC3A-8FE0F10C7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008F7D72-E250-49EF-BC3A-8FE0F10C7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B43CB4-F452-40A4-94E8-0C33B0E56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graphicEl>
                                              <a:dgm id="{85B43CB4-F452-40A4-94E8-0C33B0E56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graphicEl>
                                              <a:dgm id="{85B43CB4-F452-40A4-94E8-0C33B0E56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85B43CB4-F452-40A4-94E8-0C33B0E56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1026" name="Picture 2" descr="http://upload.wikimedia.org/wikipedia/commons/thumb/2/24/Induced_fit_diagram.svg/648px-Induced_fit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79" y="3916112"/>
            <a:ext cx="7062055" cy="275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97768" y="116632"/>
            <a:ext cx="8748464" cy="993128"/>
            <a:chOff x="0" y="73477"/>
            <a:chExt cx="8748464" cy="993128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73477"/>
              <a:ext cx="8748464" cy="99312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8481" y="121958"/>
              <a:ext cx="8651502" cy="8961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500" kern="1200" smtClean="0"/>
                <a:t>3.6.1 Define </a:t>
              </a:r>
              <a:r>
                <a:rPr lang="en-GB" sz="2500" i="1" kern="1200" smtClean="0"/>
                <a:t>enzyme </a:t>
              </a:r>
              <a:r>
                <a:rPr lang="en-GB" sz="2500" kern="1200" smtClean="0"/>
                <a:t>and </a:t>
              </a:r>
              <a:r>
                <a:rPr lang="en-GB" sz="2500" i="1" kern="1200" smtClean="0"/>
                <a:t>active site</a:t>
              </a:r>
              <a:r>
                <a:rPr lang="en-GB" sz="2500" kern="1200" smtClean="0"/>
                <a:t>.</a:t>
              </a:r>
              <a:endParaRPr lang="en-GB" sz="25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64059" y="1340768"/>
            <a:ext cx="85506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 enzyme is defined as a globular protein molecule </a:t>
            </a:r>
            <a:r>
              <a:rPr lang="en-GB" dirty="0" smtClean="0"/>
              <a:t>that </a:t>
            </a:r>
            <a:r>
              <a:rPr lang="en-GB" b="1" dirty="0" smtClean="0"/>
              <a:t>accelerates </a:t>
            </a:r>
            <a:r>
              <a:rPr lang="en-GB" b="1" dirty="0"/>
              <a:t>a specific chemical </a:t>
            </a:r>
            <a:r>
              <a:rPr lang="en-GB" b="1" dirty="0" smtClean="0"/>
              <a:t>reaction</a:t>
            </a:r>
            <a:r>
              <a:rPr lang="en-GB" dirty="0" smtClean="0"/>
              <a:t>. Enzymes </a:t>
            </a:r>
            <a:r>
              <a:rPr lang="en-GB" dirty="0"/>
              <a:t>are biological catalysts. A catalyst </a:t>
            </a:r>
            <a:r>
              <a:rPr lang="en-GB" b="1" dirty="0"/>
              <a:t>speeds up </a:t>
            </a:r>
            <a:r>
              <a:rPr lang="en-GB" b="1" dirty="0" smtClean="0"/>
              <a:t>a reaction</a:t>
            </a:r>
            <a:r>
              <a:rPr lang="en-GB" dirty="0" smtClean="0"/>
              <a:t> </a:t>
            </a:r>
            <a:r>
              <a:rPr lang="en-GB" dirty="0"/>
              <a:t>without changing it in any other way. Adding </a:t>
            </a:r>
            <a:r>
              <a:rPr lang="en-GB" dirty="0" smtClean="0"/>
              <a:t>an enzyme </a:t>
            </a:r>
            <a:r>
              <a:rPr lang="en-GB" dirty="0"/>
              <a:t>to a reaction does not create different </a:t>
            </a:r>
            <a:r>
              <a:rPr lang="en-GB" dirty="0" smtClean="0"/>
              <a:t>products and </a:t>
            </a:r>
            <a:r>
              <a:rPr lang="en-GB" dirty="0"/>
              <a:t>does not alter the reaction’s equilibrium. It only </a:t>
            </a:r>
            <a:r>
              <a:rPr lang="en-GB" dirty="0" smtClean="0"/>
              <a:t>helps to </a:t>
            </a:r>
            <a:r>
              <a:rPr lang="en-GB" dirty="0"/>
              <a:t>reach this equilibrium faster</a:t>
            </a:r>
            <a:r>
              <a:rPr lang="en-GB" dirty="0" smtClean="0"/>
              <a:t>. </a:t>
            </a:r>
          </a:p>
          <a:p>
            <a:r>
              <a:rPr lang="en-GB" dirty="0" smtClean="0"/>
              <a:t>Enzymes are also </a:t>
            </a:r>
            <a:r>
              <a:rPr lang="en-GB" b="1" dirty="0" smtClean="0"/>
              <a:t>not used up </a:t>
            </a:r>
            <a:r>
              <a:rPr lang="en-GB" dirty="0" smtClean="0"/>
              <a:t>in the reactions they catalyse. </a:t>
            </a:r>
            <a:r>
              <a:rPr lang="en-GB" dirty="0"/>
              <a:t>After the product has formed, the enzyme may be </a:t>
            </a:r>
            <a:r>
              <a:rPr lang="en-GB" dirty="0" smtClean="0"/>
              <a:t>used again </a:t>
            </a:r>
            <a:r>
              <a:rPr lang="en-GB" dirty="0"/>
              <a:t>and again.</a:t>
            </a:r>
          </a:p>
          <a:p>
            <a:r>
              <a:rPr lang="en-GB" dirty="0"/>
              <a:t>The </a:t>
            </a:r>
            <a:r>
              <a:rPr lang="en-GB" b="1" dirty="0"/>
              <a:t>active site </a:t>
            </a:r>
            <a:r>
              <a:rPr lang="en-GB" dirty="0"/>
              <a:t>is the region of an enzyme’s surface </a:t>
            </a:r>
            <a:r>
              <a:rPr lang="en-GB" dirty="0" smtClean="0"/>
              <a:t>that binds </a:t>
            </a:r>
            <a:r>
              <a:rPr lang="en-GB" dirty="0"/>
              <a:t>the substrate (reacting substance) during </a:t>
            </a:r>
            <a:r>
              <a:rPr lang="en-GB" dirty="0" smtClean="0"/>
              <a:t>the reaction </a:t>
            </a:r>
            <a:r>
              <a:rPr lang="en-GB" dirty="0"/>
              <a:t>catalysed by the enzyme.</a:t>
            </a:r>
            <a:endParaRPr lang="en-GB" dirty="0"/>
          </a:p>
        </p:txBody>
      </p:sp>
      <p:cxnSp>
        <p:nvCxnSpPr>
          <p:cNvPr id="4" name="Curved Connector 3"/>
          <p:cNvCxnSpPr/>
          <p:nvPr/>
        </p:nvCxnSpPr>
        <p:spPr>
          <a:xfrm>
            <a:off x="1115616" y="3573016"/>
            <a:ext cx="1512168" cy="936104"/>
          </a:xfrm>
          <a:prstGeom prst="curvedConnector3">
            <a:avLst>
              <a:gd name="adj1" fmla="val 13122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79008" y="558924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/>
              </a:rPr>
              <a:t>LINK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3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9287" y="260648"/>
            <a:ext cx="8748464" cy="993128"/>
            <a:chOff x="0" y="1138606"/>
            <a:chExt cx="8748464" cy="993128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1138606"/>
              <a:ext cx="8748464" cy="99312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8481" y="1187087"/>
              <a:ext cx="8651502" cy="8961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500" kern="1200" smtClean="0"/>
                <a:t>3.6.2 Explain enzyme–substrate specificity. </a:t>
              </a:r>
              <a:endParaRPr lang="en-GB" sz="25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17918" y="1556792"/>
            <a:ext cx="8458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substrate will bind to a special area of the </a:t>
            </a:r>
            <a:r>
              <a:rPr lang="en-GB" dirty="0" smtClean="0"/>
              <a:t>enzyme called </a:t>
            </a:r>
            <a:r>
              <a:rPr lang="en-GB" dirty="0"/>
              <a:t>the active site.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706683" y="23877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/>
              </a:rPr>
              <a:t>LINK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17918" y="2295456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substrate fits into the </a:t>
            </a:r>
            <a:r>
              <a:rPr lang="en-GB" dirty="0" smtClean="0"/>
              <a:t>active site </a:t>
            </a:r>
            <a:r>
              <a:rPr lang="en-GB" dirty="0"/>
              <a:t>of the enzyme as a key fits into a lock. This is called </a:t>
            </a:r>
            <a:r>
              <a:rPr lang="en-GB" dirty="0" smtClean="0"/>
              <a:t>the lock </a:t>
            </a:r>
            <a:r>
              <a:rPr lang="en-GB" dirty="0"/>
              <a:t>and key model </a:t>
            </a:r>
            <a:r>
              <a:rPr lang="en-GB" dirty="0" smtClean="0"/>
              <a:t>of enzyme action.</a:t>
            </a:r>
            <a:endParaRPr lang="en-GB" dirty="0"/>
          </a:p>
        </p:txBody>
      </p:sp>
      <p:pic>
        <p:nvPicPr>
          <p:cNvPr id="1026" name="Picture 2" descr="http://www.sciencegeek.net/Biology/review/graphics/Unit2/enzyme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26738"/>
          <a:stretch/>
        </p:blipFill>
        <p:spPr bwMode="auto">
          <a:xfrm>
            <a:off x="2123728" y="3068960"/>
            <a:ext cx="4286250" cy="18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552" y="4984573"/>
            <a:ext cx="8653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three dimensional structure of the protein </a:t>
            </a:r>
            <a:r>
              <a:rPr lang="en-GB" dirty="0" smtClean="0"/>
              <a:t>(</a:t>
            </a:r>
            <a:r>
              <a:rPr lang="en-GB" i="1" dirty="0" smtClean="0"/>
              <a:t>remember, enzymes are proteins</a:t>
            </a:r>
            <a:r>
              <a:rPr lang="en-GB" dirty="0" smtClean="0"/>
              <a:t>) determines </a:t>
            </a:r>
            <a:r>
              <a:rPr lang="en-GB" dirty="0"/>
              <a:t>the shape of the </a:t>
            </a:r>
            <a:r>
              <a:rPr lang="en-GB" dirty="0" smtClean="0"/>
              <a:t>active site</a:t>
            </a:r>
            <a:r>
              <a:rPr lang="en-GB" dirty="0"/>
              <a:t>. The substrate fits into the active site and the </a:t>
            </a:r>
            <a:r>
              <a:rPr lang="en-GB" dirty="0" smtClean="0"/>
              <a:t>reaction proceeds. </a:t>
            </a:r>
            <a:r>
              <a:rPr lang="en-GB" dirty="0"/>
              <a:t>Another molecules with a different shape </a:t>
            </a:r>
            <a:r>
              <a:rPr lang="en-GB" dirty="0" smtClean="0"/>
              <a:t>will not </a:t>
            </a:r>
            <a:r>
              <a:rPr lang="en-GB" dirty="0"/>
              <a:t>fit into the active site will not react with the enzyme.</a:t>
            </a:r>
          </a:p>
          <a:p>
            <a:r>
              <a:rPr lang="en-GB" b="1" dirty="0"/>
              <a:t>So, an enzyme only works with a specific substrate </a:t>
            </a:r>
            <a:r>
              <a:rPr lang="en-GB" b="1" dirty="0" smtClean="0"/>
              <a:t>and only </a:t>
            </a:r>
            <a:r>
              <a:rPr lang="en-GB" b="1" dirty="0"/>
              <a:t>catalyses a specific reaction.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422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10380" y="116632"/>
            <a:ext cx="8748464" cy="993128"/>
            <a:chOff x="0" y="2203735"/>
            <a:chExt cx="8748464" cy="993128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203735"/>
              <a:ext cx="8748464" cy="99312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8481" y="2252216"/>
              <a:ext cx="8651502" cy="8961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500" kern="1200" smtClean="0"/>
                <a:t>3.6.3 Explain the effects of temperature, pH and substrate concentration on enzyme activity.</a:t>
              </a:r>
              <a:endParaRPr lang="en-GB" sz="25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8861" y="1061279"/>
            <a:ext cx="8602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 you know from the lab the </a:t>
            </a:r>
            <a:r>
              <a:rPr lang="en-GB" dirty="0"/>
              <a:t>speed of a reaction can be measured in two ways: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fast does the substrate disappear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how </a:t>
            </a:r>
            <a:r>
              <a:rPr lang="en-GB" dirty="0"/>
              <a:t>fast </a:t>
            </a:r>
            <a:r>
              <a:rPr lang="en-GB" dirty="0" smtClean="0"/>
              <a:t>is the </a:t>
            </a:r>
            <a:r>
              <a:rPr lang="en-GB" dirty="0"/>
              <a:t>product formed?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34620" y="2204864"/>
            <a:ext cx="86999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Generally, biological reactions are extremely slow at </a:t>
            </a:r>
            <a:r>
              <a:rPr lang="en-GB" dirty="0" smtClean="0"/>
              <a:t>room temperature </a:t>
            </a:r>
            <a:r>
              <a:rPr lang="en-GB" dirty="0"/>
              <a:t>without the help of enzymes. </a:t>
            </a:r>
            <a:r>
              <a:rPr lang="en-GB" b="1" dirty="0" smtClean="0"/>
              <a:t>Therefore the </a:t>
            </a:r>
            <a:r>
              <a:rPr lang="en-GB" b="1" dirty="0"/>
              <a:t>speed of reaction is </a:t>
            </a:r>
            <a:r>
              <a:rPr lang="en-GB" b="1" dirty="0" smtClean="0"/>
              <a:t>a measurement </a:t>
            </a:r>
            <a:r>
              <a:rPr lang="en-GB" b="1" dirty="0"/>
              <a:t>of the </a:t>
            </a:r>
            <a:r>
              <a:rPr lang="en-GB" b="1" dirty="0" smtClean="0"/>
              <a:t>enzyme activity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i="1" dirty="0"/>
              <a:t>A number of factors affect enzyme activity.</a:t>
            </a:r>
          </a:p>
          <a:p>
            <a:r>
              <a:rPr lang="en-GB" b="1" i="1" dirty="0"/>
              <a:t>Temperature </a:t>
            </a:r>
            <a:r>
              <a:rPr lang="en-GB" dirty="0"/>
              <a:t>- every enzyme has an </a:t>
            </a:r>
            <a:r>
              <a:rPr lang="en-GB" dirty="0" smtClean="0"/>
              <a:t>optimum temperature </a:t>
            </a:r>
            <a:r>
              <a:rPr lang="en-GB" dirty="0"/>
              <a:t>where its activity is highest. The </a:t>
            </a:r>
            <a:r>
              <a:rPr lang="en-GB" dirty="0" smtClean="0"/>
              <a:t>optimum temperature </a:t>
            </a:r>
            <a:r>
              <a:rPr lang="en-GB" dirty="0"/>
              <a:t>of our enzymes is mostly around 37°C</a:t>
            </a:r>
            <a:r>
              <a:rPr lang="en-GB" dirty="0" smtClean="0"/>
              <a:t>.</a:t>
            </a:r>
          </a:p>
          <a:p>
            <a:r>
              <a:rPr lang="en-GB" dirty="0"/>
              <a:t>Almost every enzyme will be </a:t>
            </a:r>
            <a:r>
              <a:rPr lang="en-GB" b="1" dirty="0"/>
              <a:t>denatured above </a:t>
            </a:r>
            <a:r>
              <a:rPr lang="en-GB" b="1" dirty="0" smtClean="0"/>
              <a:t>60°C </a:t>
            </a:r>
            <a:r>
              <a:rPr lang="en-GB" dirty="0" smtClean="0"/>
              <a:t>although </a:t>
            </a:r>
            <a:r>
              <a:rPr lang="en-GB" dirty="0"/>
              <a:t>some bacteria live in hot springs at 80°C </a:t>
            </a:r>
            <a:r>
              <a:rPr lang="en-GB" dirty="0" smtClean="0"/>
              <a:t>and have </a:t>
            </a:r>
            <a:r>
              <a:rPr lang="en-GB" dirty="0"/>
              <a:t>enzymes suitable for this environment.</a:t>
            </a:r>
          </a:p>
          <a:p>
            <a:endParaRPr lang="en-GB" b="1" i="1" dirty="0" smtClean="0"/>
          </a:p>
          <a:p>
            <a:r>
              <a:rPr lang="en-GB" b="1" i="1" dirty="0" smtClean="0"/>
              <a:t>pH </a:t>
            </a:r>
            <a:r>
              <a:rPr lang="en-GB" dirty="0"/>
              <a:t>- every enzyme works best at a certain </a:t>
            </a:r>
            <a:r>
              <a:rPr lang="en-GB" dirty="0" err="1"/>
              <a:t>pH.</a:t>
            </a:r>
            <a:r>
              <a:rPr lang="en-GB" dirty="0"/>
              <a:t> </a:t>
            </a:r>
            <a:r>
              <a:rPr lang="en-GB" dirty="0" smtClean="0"/>
              <a:t>Pepsin (in </a:t>
            </a:r>
            <a:r>
              <a:rPr lang="en-GB" dirty="0"/>
              <a:t>the stomach) works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best </a:t>
            </a:r>
            <a:r>
              <a:rPr lang="en-GB" dirty="0"/>
              <a:t>at approximately pH 2 </a:t>
            </a:r>
            <a:r>
              <a:rPr lang="en-GB" dirty="0" smtClean="0"/>
              <a:t>but trypsin </a:t>
            </a:r>
            <a:r>
              <a:rPr lang="en-GB" dirty="0"/>
              <a:t>(secreted from the walls of the small </a:t>
            </a:r>
            <a:r>
              <a:rPr lang="en-GB" dirty="0" smtClean="0"/>
              <a:t>intestine) works </a:t>
            </a:r>
            <a:r>
              <a:rPr lang="en-GB" dirty="0"/>
              <a:t>best at approximately pH 8.</a:t>
            </a:r>
          </a:p>
          <a:p>
            <a:endParaRPr lang="en-GB" b="1" i="1" dirty="0" smtClean="0"/>
          </a:p>
          <a:p>
            <a:r>
              <a:rPr lang="en-GB" b="1" i="1" dirty="0" smtClean="0"/>
              <a:t>Concentration </a:t>
            </a:r>
            <a:r>
              <a:rPr lang="en-GB" b="1" i="1" dirty="0"/>
              <a:t>of substrate </a:t>
            </a:r>
            <a:r>
              <a:rPr lang="en-GB" dirty="0"/>
              <a:t>- using a given amount </a:t>
            </a:r>
            <a:r>
              <a:rPr lang="en-GB" dirty="0" smtClean="0"/>
              <a:t>of enzyme</a:t>
            </a:r>
            <a:r>
              <a:rPr lang="en-GB" dirty="0"/>
              <a:t>, the reaction will go faster if the substrate </a:t>
            </a:r>
            <a:r>
              <a:rPr lang="en-GB" dirty="0" smtClean="0"/>
              <a:t>is more </a:t>
            </a:r>
            <a:r>
              <a:rPr lang="en-GB" dirty="0"/>
              <a:t>concentrated.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29855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/>
              </a:rPr>
              <a:t>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23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1776" y="1269326"/>
            <a:ext cx="85046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Denaturation refers to a structural change in a </a:t>
            </a:r>
            <a:r>
              <a:rPr lang="en-GB" dirty="0" smtClean="0"/>
              <a:t>protein that </a:t>
            </a:r>
            <a:r>
              <a:rPr lang="en-GB" dirty="0"/>
              <a:t>results in a loss (usually permanent) of its </a:t>
            </a:r>
            <a:r>
              <a:rPr lang="en-GB" dirty="0" smtClean="0"/>
              <a:t>biological properties.</a:t>
            </a:r>
          </a:p>
          <a:p>
            <a:endParaRPr lang="en-GB" dirty="0"/>
          </a:p>
          <a:p>
            <a:r>
              <a:rPr lang="en-GB" dirty="0"/>
              <a:t>High </a:t>
            </a:r>
            <a:r>
              <a:rPr lang="en-GB" b="1" dirty="0"/>
              <a:t>temperatures and extreme pH </a:t>
            </a:r>
            <a:r>
              <a:rPr lang="en-GB" dirty="0"/>
              <a:t>can denature a protein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If you think of a raw egg as an example of several </a:t>
            </a:r>
            <a:r>
              <a:rPr lang="en-GB" dirty="0" smtClean="0"/>
              <a:t>proteins, you </a:t>
            </a:r>
            <a:r>
              <a:rPr lang="en-GB" dirty="0"/>
              <a:t>can think of a boiled egg as an example of </a:t>
            </a:r>
            <a:r>
              <a:rPr lang="en-GB" dirty="0" smtClean="0"/>
              <a:t>denatured proteins. </a:t>
            </a:r>
            <a:r>
              <a:rPr lang="en-GB" dirty="0"/>
              <a:t>The fact that </a:t>
            </a:r>
            <a:r>
              <a:rPr lang="en-GB" b="1" dirty="0"/>
              <a:t>denaturation is permanent </a:t>
            </a:r>
            <a:r>
              <a:rPr lang="en-GB" dirty="0"/>
              <a:t>is </a:t>
            </a:r>
            <a:r>
              <a:rPr lang="en-GB" dirty="0" smtClean="0"/>
              <a:t>shown by </a:t>
            </a:r>
            <a:r>
              <a:rPr lang="en-GB" dirty="0"/>
              <a:t>cooling down a boiled egg: it becomes a cold, boiled </a:t>
            </a:r>
            <a:r>
              <a:rPr lang="en-GB" dirty="0" smtClean="0"/>
              <a:t>egg but </a:t>
            </a:r>
            <a:r>
              <a:rPr lang="en-GB" dirty="0"/>
              <a:t>does not change back to being a raw egg.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49287" y="116632"/>
            <a:ext cx="8748464" cy="993128"/>
            <a:chOff x="0" y="3268864"/>
            <a:chExt cx="8748464" cy="993128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268864"/>
              <a:ext cx="8748464" cy="99312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8481" y="3317345"/>
              <a:ext cx="8651502" cy="8961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500" kern="1200" smtClean="0"/>
                <a:t>3.6.4 Define </a:t>
              </a:r>
              <a:r>
                <a:rPr lang="en-GB" sz="2500" i="1" kern="1200" smtClean="0"/>
                <a:t>denaturation</a:t>
              </a:r>
              <a:r>
                <a:rPr lang="en-GB" sz="2500" kern="1200" smtClean="0"/>
                <a:t>. </a:t>
              </a:r>
              <a:endParaRPr lang="en-GB" sz="2500" kern="120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31648"/>
            <a:ext cx="4394324" cy="24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7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528" y="1124744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Overall, around </a:t>
            </a:r>
            <a:r>
              <a:rPr lang="en-GB" b="1" dirty="0"/>
              <a:t>70% of adult humans </a:t>
            </a:r>
            <a:r>
              <a:rPr lang="en-GB" dirty="0"/>
              <a:t>in the world </a:t>
            </a:r>
            <a:r>
              <a:rPr lang="en-GB" dirty="0" smtClean="0"/>
              <a:t>are </a:t>
            </a:r>
            <a:r>
              <a:rPr lang="en-GB" b="1" dirty="0" smtClean="0"/>
              <a:t>lactose intolerant</a:t>
            </a:r>
            <a:r>
              <a:rPr lang="en-GB" dirty="0"/>
              <a:t>. This means that they have </a:t>
            </a:r>
            <a:r>
              <a:rPr lang="en-GB" b="1" dirty="0"/>
              <a:t>lost the </a:t>
            </a:r>
            <a:r>
              <a:rPr lang="en-GB" b="1" dirty="0" smtClean="0"/>
              <a:t>ability to produce lactase </a:t>
            </a:r>
            <a:r>
              <a:rPr lang="en-GB" dirty="0"/>
              <a:t>after early childhood. This </a:t>
            </a:r>
            <a:r>
              <a:rPr lang="en-GB" dirty="0" smtClean="0"/>
              <a:t>commonly happens </a:t>
            </a:r>
            <a:r>
              <a:rPr lang="en-GB" dirty="0"/>
              <a:t>to mammals after weaning. The incidence </a:t>
            </a:r>
            <a:r>
              <a:rPr lang="en-GB" dirty="0" smtClean="0"/>
              <a:t>of lactose </a:t>
            </a:r>
            <a:r>
              <a:rPr lang="en-GB" dirty="0"/>
              <a:t>intolerance is not evenly distributed: only 2% </a:t>
            </a:r>
            <a:r>
              <a:rPr lang="en-GB" dirty="0" smtClean="0"/>
              <a:t>of Swedes </a:t>
            </a:r>
            <a:r>
              <a:rPr lang="en-GB" dirty="0"/>
              <a:t>but 75% of African Americans and nearly 100% </a:t>
            </a:r>
            <a:r>
              <a:rPr lang="en-GB" dirty="0" smtClean="0"/>
              <a:t>of American </a:t>
            </a:r>
            <a:r>
              <a:rPr lang="en-GB" dirty="0"/>
              <a:t>Indians are lactose intolerant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When a lactose intolerant person consumes a </a:t>
            </a:r>
            <a:r>
              <a:rPr lang="en-GB" dirty="0" smtClean="0"/>
              <a:t>reasonable amount </a:t>
            </a:r>
            <a:r>
              <a:rPr lang="en-GB" dirty="0"/>
              <a:t>of milk (or ice cream), s/he will suffer from </a:t>
            </a:r>
            <a:r>
              <a:rPr lang="en-GB" dirty="0" smtClean="0"/>
              <a:t>excess gas </a:t>
            </a:r>
            <a:r>
              <a:rPr lang="en-GB" dirty="0"/>
              <a:t>production and </a:t>
            </a:r>
            <a:r>
              <a:rPr lang="en-GB" dirty="0" smtClean="0"/>
              <a:t>diarrhoea.</a:t>
            </a:r>
          </a:p>
          <a:p>
            <a:endParaRPr lang="en-GB" dirty="0"/>
          </a:p>
          <a:p>
            <a:r>
              <a:rPr lang="en-GB" dirty="0"/>
              <a:t>The food industry has found that it is possible to </a:t>
            </a:r>
            <a:r>
              <a:rPr lang="en-GB" dirty="0" smtClean="0"/>
              <a:t>produce milk </a:t>
            </a:r>
            <a:r>
              <a:rPr lang="en-GB" dirty="0"/>
              <a:t>and milk products that contain (almost) no </a:t>
            </a:r>
            <a:r>
              <a:rPr lang="en-GB" dirty="0" smtClean="0"/>
              <a:t>lactose. They </a:t>
            </a:r>
            <a:r>
              <a:rPr lang="en-GB" dirty="0"/>
              <a:t>do this by attaching the enzyme lactase to a </a:t>
            </a:r>
            <a:r>
              <a:rPr lang="en-GB" dirty="0" smtClean="0"/>
              <a:t>large molecule </a:t>
            </a:r>
            <a:r>
              <a:rPr lang="en-GB" dirty="0"/>
              <a:t>and then bringing it into contact with milk</a:t>
            </a:r>
            <a:r>
              <a:rPr lang="en-GB" dirty="0" smtClean="0"/>
              <a:t>.</a:t>
            </a:r>
          </a:p>
          <a:p>
            <a:pPr algn="ctr"/>
            <a:r>
              <a:rPr lang="en-GB" dirty="0" smtClean="0">
                <a:hlinkClick r:id="rId2"/>
              </a:rPr>
              <a:t>LINK</a:t>
            </a:r>
            <a:endParaRPr lang="en-GB" dirty="0"/>
          </a:p>
          <a:p>
            <a:r>
              <a:rPr lang="en-GB" dirty="0"/>
              <a:t>Any lactose present will be broken down into </a:t>
            </a:r>
            <a:r>
              <a:rPr lang="en-GB" dirty="0" smtClean="0"/>
              <a:t>glucose and </a:t>
            </a:r>
            <a:r>
              <a:rPr lang="en-GB" dirty="0" err="1"/>
              <a:t>galactose</a:t>
            </a:r>
            <a:r>
              <a:rPr lang="en-GB" dirty="0"/>
              <a:t> by the lactase</a:t>
            </a:r>
            <a:r>
              <a:rPr lang="en-GB" dirty="0" smtClean="0"/>
              <a:t>. </a:t>
            </a:r>
            <a:r>
              <a:rPr lang="en-GB" dirty="0"/>
              <a:t>It allows lactose intolerant </a:t>
            </a:r>
            <a:r>
              <a:rPr lang="en-GB" dirty="0" smtClean="0"/>
              <a:t>people to </a:t>
            </a:r>
            <a:r>
              <a:rPr lang="en-GB" dirty="0"/>
              <a:t>drink milk and consume products that contain </a:t>
            </a:r>
            <a:r>
              <a:rPr lang="en-GB" dirty="0" smtClean="0"/>
              <a:t>milk, such </a:t>
            </a:r>
            <a:r>
              <a:rPr lang="en-GB" dirty="0"/>
              <a:t>as cheese and ice-cream</a:t>
            </a:r>
            <a:r>
              <a:rPr lang="en-GB" dirty="0" smtClean="0"/>
              <a:t>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49287" y="96378"/>
            <a:ext cx="8748464" cy="993128"/>
            <a:chOff x="0" y="4333993"/>
            <a:chExt cx="8748464" cy="993128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333993"/>
              <a:ext cx="8748464" cy="99312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8481" y="4382474"/>
              <a:ext cx="8651502" cy="8961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500" kern="1200" smtClean="0"/>
                <a:t>3.6.5 Explain the use of lactase in the production of lactose-free milk.</a:t>
              </a:r>
              <a:endParaRPr lang="en-GB" sz="2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1221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Topic 3: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chemistry of life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797152"/>
            <a:ext cx="3309803" cy="9361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3.6 Enzymes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4008" y="0"/>
            <a:ext cx="3528392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8" y="-1"/>
            <a:ext cx="3602222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81" y="354524"/>
            <a:ext cx="3613845" cy="190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M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MP</Template>
  <TotalTime>24600</TotalTime>
  <Words>807</Words>
  <Application>Microsoft Office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Template MP</vt:lpstr>
      <vt:lpstr>Topic 3: The chemistry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3: The chemistry of life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Mark Polko</dc:creator>
  <cp:lastModifiedBy>Mark Polko</cp:lastModifiedBy>
  <cp:revision>242</cp:revision>
  <dcterms:created xsi:type="dcterms:W3CDTF">2013-08-21T17:54:09Z</dcterms:created>
  <dcterms:modified xsi:type="dcterms:W3CDTF">2014-02-13T17:50:16Z</dcterms:modified>
</cp:coreProperties>
</file>