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9"/>
  </p:notesMasterIdLst>
  <p:sldIdLst>
    <p:sldId id="256" r:id="rId2"/>
    <p:sldId id="257" r:id="rId3"/>
    <p:sldId id="269" r:id="rId4"/>
    <p:sldId id="270" r:id="rId5"/>
    <p:sldId id="271" r:id="rId6"/>
    <p:sldId id="272" r:id="rId7"/>
    <p:sldId id="286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2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137D4-AA8E-4276-93A2-21987D1FA96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F054801D-A416-492D-951A-766BBF999E9E}">
      <dgm:prSet/>
      <dgm:spPr/>
      <dgm:t>
        <a:bodyPr/>
        <a:lstStyle/>
        <a:p>
          <a:pPr rtl="0"/>
          <a:r>
            <a:rPr lang="en-GB" smtClean="0"/>
            <a:t>3.7.1 Define </a:t>
          </a:r>
          <a:r>
            <a:rPr lang="en-GB" i="1" smtClean="0"/>
            <a:t>cell respiration</a:t>
          </a:r>
          <a:r>
            <a:rPr lang="en-GB" smtClean="0"/>
            <a:t>. </a:t>
          </a:r>
          <a:endParaRPr lang="en-GB"/>
        </a:p>
      </dgm:t>
    </dgm:pt>
    <dgm:pt modelId="{52916BF0-B655-4891-9F80-1515F1943244}" type="parTrans" cxnId="{D16C8A16-EEAD-407B-9BCD-2EDD681F606A}">
      <dgm:prSet/>
      <dgm:spPr/>
      <dgm:t>
        <a:bodyPr/>
        <a:lstStyle/>
        <a:p>
          <a:endParaRPr lang="en-GB"/>
        </a:p>
      </dgm:t>
    </dgm:pt>
    <dgm:pt modelId="{8D19617E-3FE4-4BD6-8BCB-13DF84103ADD}" type="sibTrans" cxnId="{D16C8A16-EEAD-407B-9BCD-2EDD681F606A}">
      <dgm:prSet/>
      <dgm:spPr/>
      <dgm:t>
        <a:bodyPr/>
        <a:lstStyle/>
        <a:p>
          <a:endParaRPr lang="en-GB"/>
        </a:p>
      </dgm:t>
    </dgm:pt>
    <dgm:pt modelId="{195681D2-C03E-47EC-8B0D-86DB6F97A21F}">
      <dgm:prSet/>
      <dgm:spPr/>
      <dgm:t>
        <a:bodyPr/>
        <a:lstStyle/>
        <a:p>
          <a:pPr rtl="0"/>
          <a:r>
            <a:rPr lang="en-GB" dirty="0" smtClean="0"/>
            <a:t>3.7.2 State that, in cell respiration, glucose in the cytoplasm is broken down by glycolysis into pyruvate, with a small yield of ATP.</a:t>
          </a:r>
          <a:endParaRPr lang="en-GB" dirty="0"/>
        </a:p>
      </dgm:t>
    </dgm:pt>
    <dgm:pt modelId="{08A30A55-DF6F-49A8-922A-75D16CF215A3}" type="parTrans" cxnId="{6A34D083-40CA-47A4-825F-1AF7BFDA2E32}">
      <dgm:prSet/>
      <dgm:spPr/>
      <dgm:t>
        <a:bodyPr/>
        <a:lstStyle/>
        <a:p>
          <a:endParaRPr lang="en-GB"/>
        </a:p>
      </dgm:t>
    </dgm:pt>
    <dgm:pt modelId="{6C17D9CB-F718-4197-B73E-338CA1EAE226}" type="sibTrans" cxnId="{6A34D083-40CA-47A4-825F-1AF7BFDA2E32}">
      <dgm:prSet/>
      <dgm:spPr/>
      <dgm:t>
        <a:bodyPr/>
        <a:lstStyle/>
        <a:p>
          <a:endParaRPr lang="en-GB"/>
        </a:p>
      </dgm:t>
    </dgm:pt>
    <dgm:pt modelId="{FF57C344-72F1-4B1E-849C-A280798826D9}">
      <dgm:prSet/>
      <dgm:spPr/>
      <dgm:t>
        <a:bodyPr/>
        <a:lstStyle/>
        <a:p>
          <a:pPr rtl="0"/>
          <a:r>
            <a:rPr lang="en-GB" dirty="0" smtClean="0"/>
            <a:t>3.7.3 Explain that, during anaerobic cell respiration, pyruvate can be converted in the cytoplasm into lactate, or ethanol and carbon dioxide, with no further yield of ATP.</a:t>
          </a:r>
          <a:endParaRPr lang="en-GB" dirty="0"/>
        </a:p>
      </dgm:t>
    </dgm:pt>
    <dgm:pt modelId="{10410559-D28E-4946-B076-557428A007DD}" type="parTrans" cxnId="{5358B421-6BD3-4E84-8EFF-91CC6C4A96BF}">
      <dgm:prSet/>
      <dgm:spPr/>
      <dgm:t>
        <a:bodyPr/>
        <a:lstStyle/>
        <a:p>
          <a:endParaRPr lang="en-GB"/>
        </a:p>
      </dgm:t>
    </dgm:pt>
    <dgm:pt modelId="{1079CDF8-4969-4059-91EE-8BB0D6CA2546}" type="sibTrans" cxnId="{5358B421-6BD3-4E84-8EFF-91CC6C4A96BF}">
      <dgm:prSet/>
      <dgm:spPr/>
      <dgm:t>
        <a:bodyPr/>
        <a:lstStyle/>
        <a:p>
          <a:endParaRPr lang="en-GB"/>
        </a:p>
      </dgm:t>
    </dgm:pt>
    <dgm:pt modelId="{38A0BD89-4141-458F-910D-CA0AE7A7006C}">
      <dgm:prSet/>
      <dgm:spPr/>
      <dgm:t>
        <a:bodyPr/>
        <a:lstStyle/>
        <a:p>
          <a:pPr rtl="0"/>
          <a:r>
            <a:rPr lang="en-GB" smtClean="0"/>
            <a:t>3.7.4 Explain that, during aerobic cell respiration, pyruvate can be broken down in the mitochondrion into carbon dioxide and water with a large yield of ATP.</a:t>
          </a:r>
          <a:endParaRPr lang="en-GB"/>
        </a:p>
      </dgm:t>
    </dgm:pt>
    <dgm:pt modelId="{9FDA556C-38A4-47D2-9A14-46F3991CD6B9}" type="parTrans" cxnId="{779AAF5E-AB08-4FAC-ADBA-E05BD0732784}">
      <dgm:prSet/>
      <dgm:spPr/>
      <dgm:t>
        <a:bodyPr/>
        <a:lstStyle/>
        <a:p>
          <a:endParaRPr lang="en-GB"/>
        </a:p>
      </dgm:t>
    </dgm:pt>
    <dgm:pt modelId="{79374EC8-0890-4CDA-AEAD-DD8EEEEB23C3}" type="sibTrans" cxnId="{779AAF5E-AB08-4FAC-ADBA-E05BD0732784}">
      <dgm:prSet/>
      <dgm:spPr/>
      <dgm:t>
        <a:bodyPr/>
        <a:lstStyle/>
        <a:p>
          <a:endParaRPr lang="en-GB"/>
        </a:p>
      </dgm:t>
    </dgm:pt>
    <dgm:pt modelId="{9304E319-0C14-4A21-A143-6A11D2D2E8B0}" type="pres">
      <dgm:prSet presAssocID="{B62137D4-AA8E-4276-93A2-21987D1FA9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E88BA20-8D35-4A51-804E-1B3A3E2121EF}" type="pres">
      <dgm:prSet presAssocID="{F054801D-A416-492D-951A-766BBF999E9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4D548D-D519-4D7A-8D2D-ED14E972C4B9}" type="pres">
      <dgm:prSet presAssocID="{8D19617E-3FE4-4BD6-8BCB-13DF84103ADD}" presName="spacer" presStyleCnt="0"/>
      <dgm:spPr/>
    </dgm:pt>
    <dgm:pt modelId="{CA152B06-8F69-4AC9-B22C-0C3C3C567055}" type="pres">
      <dgm:prSet presAssocID="{195681D2-C03E-47EC-8B0D-86DB6F97A21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4E18F2-DD89-40FB-9D01-4E06328EAF02}" type="pres">
      <dgm:prSet presAssocID="{6C17D9CB-F718-4197-B73E-338CA1EAE226}" presName="spacer" presStyleCnt="0"/>
      <dgm:spPr/>
    </dgm:pt>
    <dgm:pt modelId="{2959071C-1194-47B1-9298-44D9244E2513}" type="pres">
      <dgm:prSet presAssocID="{FF57C344-72F1-4B1E-849C-A280798826D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1E7FC0-7BC2-490C-911C-FEE7DF8B8FF5}" type="pres">
      <dgm:prSet presAssocID="{1079CDF8-4969-4059-91EE-8BB0D6CA2546}" presName="spacer" presStyleCnt="0"/>
      <dgm:spPr/>
    </dgm:pt>
    <dgm:pt modelId="{3EBDFED7-8EEE-42D9-89BE-7A7822F681BE}" type="pres">
      <dgm:prSet presAssocID="{38A0BD89-4141-458F-910D-CA0AE7A7006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358B421-6BD3-4E84-8EFF-91CC6C4A96BF}" srcId="{B62137D4-AA8E-4276-93A2-21987D1FA96D}" destId="{FF57C344-72F1-4B1E-849C-A280798826D9}" srcOrd="2" destOrd="0" parTransId="{10410559-D28E-4946-B076-557428A007DD}" sibTransId="{1079CDF8-4969-4059-91EE-8BB0D6CA2546}"/>
    <dgm:cxn modelId="{D16C8A16-EEAD-407B-9BCD-2EDD681F606A}" srcId="{B62137D4-AA8E-4276-93A2-21987D1FA96D}" destId="{F054801D-A416-492D-951A-766BBF999E9E}" srcOrd="0" destOrd="0" parTransId="{52916BF0-B655-4891-9F80-1515F1943244}" sibTransId="{8D19617E-3FE4-4BD6-8BCB-13DF84103ADD}"/>
    <dgm:cxn modelId="{7F1EB05D-AD90-423C-AC13-6C084E438CB1}" type="presOf" srcId="{FF57C344-72F1-4B1E-849C-A280798826D9}" destId="{2959071C-1194-47B1-9298-44D9244E2513}" srcOrd="0" destOrd="0" presId="urn:microsoft.com/office/officeart/2005/8/layout/vList2"/>
    <dgm:cxn modelId="{69975F44-5B10-4324-A17A-49441EC87CA5}" type="presOf" srcId="{38A0BD89-4141-458F-910D-CA0AE7A7006C}" destId="{3EBDFED7-8EEE-42D9-89BE-7A7822F681BE}" srcOrd="0" destOrd="0" presId="urn:microsoft.com/office/officeart/2005/8/layout/vList2"/>
    <dgm:cxn modelId="{6A34D083-40CA-47A4-825F-1AF7BFDA2E32}" srcId="{B62137D4-AA8E-4276-93A2-21987D1FA96D}" destId="{195681D2-C03E-47EC-8B0D-86DB6F97A21F}" srcOrd="1" destOrd="0" parTransId="{08A30A55-DF6F-49A8-922A-75D16CF215A3}" sibTransId="{6C17D9CB-F718-4197-B73E-338CA1EAE226}"/>
    <dgm:cxn modelId="{306BA82A-3422-45A0-9DEC-BB82CEF357E2}" type="presOf" srcId="{195681D2-C03E-47EC-8B0D-86DB6F97A21F}" destId="{CA152B06-8F69-4AC9-B22C-0C3C3C567055}" srcOrd="0" destOrd="0" presId="urn:microsoft.com/office/officeart/2005/8/layout/vList2"/>
    <dgm:cxn modelId="{89198793-B2FB-4E51-9E9E-6EFA933A5621}" type="presOf" srcId="{B62137D4-AA8E-4276-93A2-21987D1FA96D}" destId="{9304E319-0C14-4A21-A143-6A11D2D2E8B0}" srcOrd="0" destOrd="0" presId="urn:microsoft.com/office/officeart/2005/8/layout/vList2"/>
    <dgm:cxn modelId="{779AAF5E-AB08-4FAC-ADBA-E05BD0732784}" srcId="{B62137D4-AA8E-4276-93A2-21987D1FA96D}" destId="{38A0BD89-4141-458F-910D-CA0AE7A7006C}" srcOrd="3" destOrd="0" parTransId="{9FDA556C-38A4-47D2-9A14-46F3991CD6B9}" sibTransId="{79374EC8-0890-4CDA-AEAD-DD8EEEEB23C3}"/>
    <dgm:cxn modelId="{1591E4C3-737D-4389-8C92-011491A8F0D5}" type="presOf" srcId="{F054801D-A416-492D-951A-766BBF999E9E}" destId="{EE88BA20-8D35-4A51-804E-1B3A3E2121EF}" srcOrd="0" destOrd="0" presId="urn:microsoft.com/office/officeart/2005/8/layout/vList2"/>
    <dgm:cxn modelId="{8F30478B-1FC1-4536-A57E-201FFCE6854E}" type="presParOf" srcId="{9304E319-0C14-4A21-A143-6A11D2D2E8B0}" destId="{EE88BA20-8D35-4A51-804E-1B3A3E2121EF}" srcOrd="0" destOrd="0" presId="urn:microsoft.com/office/officeart/2005/8/layout/vList2"/>
    <dgm:cxn modelId="{6B5CA127-3A23-4A5C-AB89-0D641E19D7A5}" type="presParOf" srcId="{9304E319-0C14-4A21-A143-6A11D2D2E8B0}" destId="{E14D548D-D519-4D7A-8D2D-ED14E972C4B9}" srcOrd="1" destOrd="0" presId="urn:microsoft.com/office/officeart/2005/8/layout/vList2"/>
    <dgm:cxn modelId="{5BE323F9-66CE-45ED-965A-9BEA7250EADF}" type="presParOf" srcId="{9304E319-0C14-4A21-A143-6A11D2D2E8B0}" destId="{CA152B06-8F69-4AC9-B22C-0C3C3C567055}" srcOrd="2" destOrd="0" presId="urn:microsoft.com/office/officeart/2005/8/layout/vList2"/>
    <dgm:cxn modelId="{67CF4706-4E3F-4905-8088-93926508F86E}" type="presParOf" srcId="{9304E319-0C14-4A21-A143-6A11D2D2E8B0}" destId="{114E18F2-DD89-40FB-9D01-4E06328EAF02}" srcOrd="3" destOrd="0" presId="urn:microsoft.com/office/officeart/2005/8/layout/vList2"/>
    <dgm:cxn modelId="{7F7FAB59-2FB9-4D01-9F01-D4177FBA421B}" type="presParOf" srcId="{9304E319-0C14-4A21-A143-6A11D2D2E8B0}" destId="{2959071C-1194-47B1-9298-44D9244E2513}" srcOrd="4" destOrd="0" presId="urn:microsoft.com/office/officeart/2005/8/layout/vList2"/>
    <dgm:cxn modelId="{7AA08441-97C0-4379-A5B7-08B83FADC209}" type="presParOf" srcId="{9304E319-0C14-4A21-A143-6A11D2D2E8B0}" destId="{301E7FC0-7BC2-490C-911C-FEE7DF8B8FF5}" srcOrd="5" destOrd="0" presId="urn:microsoft.com/office/officeart/2005/8/layout/vList2"/>
    <dgm:cxn modelId="{EC43C85A-497E-4EA8-84C5-D5D9BBE767A6}" type="presParOf" srcId="{9304E319-0C14-4A21-A143-6A11D2D2E8B0}" destId="{3EBDFED7-8EEE-42D9-89BE-7A7822F681B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8BA20-8D35-4A51-804E-1B3A3E2121EF}">
      <dsp:nvSpPr>
        <dsp:cNvPr id="0" name=""/>
        <dsp:cNvSpPr/>
      </dsp:nvSpPr>
      <dsp:spPr>
        <a:xfrm>
          <a:off x="0" y="265559"/>
          <a:ext cx="8640961" cy="12757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smtClean="0"/>
            <a:t>3.7.1 Define </a:t>
          </a:r>
          <a:r>
            <a:rPr lang="en-GB" sz="2300" i="1" kern="1200" smtClean="0"/>
            <a:t>cell respiration</a:t>
          </a:r>
          <a:r>
            <a:rPr lang="en-GB" sz="2300" kern="1200" smtClean="0"/>
            <a:t>. </a:t>
          </a:r>
          <a:endParaRPr lang="en-GB" sz="2300" kern="1200"/>
        </a:p>
      </dsp:txBody>
      <dsp:txXfrm>
        <a:off x="62275" y="327834"/>
        <a:ext cx="8516411" cy="1151152"/>
      </dsp:txXfrm>
    </dsp:sp>
    <dsp:sp modelId="{CA152B06-8F69-4AC9-B22C-0C3C3C567055}">
      <dsp:nvSpPr>
        <dsp:cNvPr id="0" name=""/>
        <dsp:cNvSpPr/>
      </dsp:nvSpPr>
      <dsp:spPr>
        <a:xfrm>
          <a:off x="0" y="1607501"/>
          <a:ext cx="8640961" cy="12757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3.7.2 State that, in cell respiration, glucose in the cytoplasm is broken down by glycolysis into pyruvate, with a small yield of ATP.</a:t>
          </a:r>
          <a:endParaRPr lang="en-GB" sz="2300" kern="1200" dirty="0"/>
        </a:p>
      </dsp:txBody>
      <dsp:txXfrm>
        <a:off x="62275" y="1669776"/>
        <a:ext cx="8516411" cy="1151152"/>
      </dsp:txXfrm>
    </dsp:sp>
    <dsp:sp modelId="{2959071C-1194-47B1-9298-44D9244E2513}">
      <dsp:nvSpPr>
        <dsp:cNvPr id="0" name=""/>
        <dsp:cNvSpPr/>
      </dsp:nvSpPr>
      <dsp:spPr>
        <a:xfrm>
          <a:off x="0" y="2949444"/>
          <a:ext cx="8640961" cy="12757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3.7.3 Explain that, during anaerobic cell respiration, pyruvate can be converted in the cytoplasm into lactate, or ethanol and carbon dioxide, with no further yield of ATP.</a:t>
          </a:r>
          <a:endParaRPr lang="en-GB" sz="2300" kern="1200" dirty="0"/>
        </a:p>
      </dsp:txBody>
      <dsp:txXfrm>
        <a:off x="62275" y="3011719"/>
        <a:ext cx="8516411" cy="1151152"/>
      </dsp:txXfrm>
    </dsp:sp>
    <dsp:sp modelId="{3EBDFED7-8EEE-42D9-89BE-7A7822F681BE}">
      <dsp:nvSpPr>
        <dsp:cNvPr id="0" name=""/>
        <dsp:cNvSpPr/>
      </dsp:nvSpPr>
      <dsp:spPr>
        <a:xfrm>
          <a:off x="0" y="4291386"/>
          <a:ext cx="8640961" cy="12757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smtClean="0"/>
            <a:t>3.7.4 Explain that, during aerobic cell respiration, pyruvate can be broken down in the mitochondrion into carbon dioxide and water with a large yield of ATP.</a:t>
          </a:r>
          <a:endParaRPr lang="en-GB" sz="2300" kern="1200"/>
        </a:p>
      </dsp:txBody>
      <dsp:txXfrm>
        <a:off x="62275" y="4353661"/>
        <a:ext cx="8516411" cy="1151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2C23B-F302-4442-9272-4C062030D448}" type="datetimeFigureOut">
              <a:rPr lang="en-GB" smtClean="0"/>
              <a:t>14/02/2014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20071-030F-43EC-B77C-337FD2E81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1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FDE1410-EB66-40D9-9BAA-CF3C790CE997}" type="datetime1">
              <a:rPr lang="en-US" smtClean="0"/>
              <a:t>2/14/2014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376A-6F0E-4BC5-8BC1-14B5429D2E18}" type="datetime1">
              <a:rPr lang="en-US" smtClean="0"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37E-362F-4A7E-AAB4-F98E6B0E0B41}" type="datetime1">
              <a:rPr lang="en-US" smtClean="0"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85D5-EF2D-4108-BEBF-17C55537D511}" type="datetime1">
              <a:rPr lang="en-US" smtClean="0"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260A-077E-4CF2-BEC2-B50EF5400F7B}" type="datetime1">
              <a:rPr lang="en-US" smtClean="0"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0443-CBB4-433B-A352-FA71B37D87B9}" type="datetime1">
              <a:rPr lang="en-US" smtClean="0"/>
              <a:t>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B31-7DA7-4FCB-AE4F-1CF433CBDF7C}" type="datetime1">
              <a:rPr lang="en-US" smtClean="0"/>
              <a:t>2/14/2014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5BAD-35E8-4AC1-906A-9CA51BABE166}" type="datetime1">
              <a:rPr lang="en-US" smtClean="0"/>
              <a:t>2/14/2014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C944-0708-44C6-839C-79B31600A10E}" type="datetime1">
              <a:rPr lang="en-US" smtClean="0"/>
              <a:t>2/14/2014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CD69-00CA-4272-B4A6-EE93FAF1A8E1}" type="datetime1">
              <a:rPr lang="en-US" smtClean="0"/>
              <a:t>2/14/2014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E7F6-FEB7-45E7-94F4-75C4FD9638B4}" type="datetime1">
              <a:rPr lang="en-US" smtClean="0"/>
              <a:t>2/14/2014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47904C7-27A4-4C04-BE2B-1694AE4406B9}" type="datetime1">
              <a:rPr lang="en-US" smtClean="0"/>
              <a:t>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ciencesfp.weebly.com/37-cell-respiration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he.com/biosci/bio_animations/MH01_CellularRespiration_Web/index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Topic 3: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The chemistry of life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302" y="4797152"/>
            <a:ext cx="3419098" cy="936104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3.7 Cellular respiration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44008" y="0"/>
            <a:ext cx="3528392" cy="2276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78" y="-1"/>
            <a:ext cx="3674230" cy="239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54" y="21740"/>
            <a:ext cx="3575445" cy="268158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03" y="2561844"/>
            <a:ext cx="3576096" cy="27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4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19" y="129621"/>
            <a:ext cx="2935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ASSESSMENT STATEMENTS</a:t>
            </a:r>
          </a:p>
          <a:p>
            <a:endParaRPr lang="en-GB" dirty="0">
              <a:solidFill>
                <a:srgbClr val="0070C0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86743610"/>
              </p:ext>
            </p:extLst>
          </p:nvPr>
        </p:nvGraphicFramePr>
        <p:xfrm>
          <a:off x="251518" y="620688"/>
          <a:ext cx="8640961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5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88BA20-8D35-4A51-804E-1B3A3E212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88BA20-8D35-4A51-804E-1B3A3E212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88BA20-8D35-4A51-804E-1B3A3E212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88BA20-8D35-4A51-804E-1B3A3E212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88BA20-8D35-4A51-804E-1B3A3E212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88BA20-8D35-4A51-804E-1B3A3E212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88BA20-8D35-4A51-804E-1B3A3E212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88BA20-8D35-4A51-804E-1B3A3E2121E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88BA20-8D35-4A51-804E-1B3A3E2121E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88BA20-8D35-4A51-804E-1B3A3E2121E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88BA20-8D35-4A51-804E-1B3A3E2121E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88BA20-8D35-4A51-804E-1B3A3E2121E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88BA20-8D35-4A51-804E-1B3A3E2121E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88BA20-8D35-4A51-804E-1B3A3E2121E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88BA20-8D35-4A51-804E-1B3A3E2121E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152B06-8F69-4AC9-B22C-0C3C3C567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152B06-8F69-4AC9-B22C-0C3C3C567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152B06-8F69-4AC9-B22C-0C3C3C567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152B06-8F69-4AC9-B22C-0C3C3C567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152B06-8F69-4AC9-B22C-0C3C3C567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152B06-8F69-4AC9-B22C-0C3C3C567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152B06-8F69-4AC9-B22C-0C3C3C567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152B06-8F69-4AC9-B22C-0C3C3C56705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152B06-8F69-4AC9-B22C-0C3C3C56705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152B06-8F69-4AC9-B22C-0C3C3C56705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152B06-8F69-4AC9-B22C-0C3C3C56705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152B06-8F69-4AC9-B22C-0C3C3C56705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152B06-8F69-4AC9-B22C-0C3C3C56705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152B06-8F69-4AC9-B22C-0C3C3C56705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152B06-8F69-4AC9-B22C-0C3C3C56705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9071C-1194-47B1-9298-44D9244E2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9071C-1194-47B1-9298-44D9244E2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9071C-1194-47B1-9298-44D9244E2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9071C-1194-47B1-9298-44D9244E2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9071C-1194-47B1-9298-44D9244E2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9071C-1194-47B1-9298-44D9244E2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9071C-1194-47B1-9298-44D9244E2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9071C-1194-47B1-9298-44D9244E251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9071C-1194-47B1-9298-44D9244E25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9071C-1194-47B1-9298-44D9244E251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9071C-1194-47B1-9298-44D9244E25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9071C-1194-47B1-9298-44D9244E251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9071C-1194-47B1-9298-44D9244E25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9071C-1194-47B1-9298-44D9244E251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9071C-1194-47B1-9298-44D9244E25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25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BDFED7-8EEE-42D9-89BE-7A7822F68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BDFED7-8EEE-42D9-89BE-7A7822F681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BDFED7-8EEE-42D9-89BE-7A7822F68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BDFED7-8EEE-42D9-89BE-7A7822F68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BDFED7-8EEE-42D9-89BE-7A7822F68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BDFED7-8EEE-42D9-89BE-7A7822F68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BDFED7-8EEE-42D9-89BE-7A7822F68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BDFED7-8EEE-42D9-89BE-7A7822F681B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BDFED7-8EEE-42D9-89BE-7A7822F681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BDFED7-8EEE-42D9-89BE-7A7822F681B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BDFED7-8EEE-42D9-89BE-7A7822F681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BDFED7-8EEE-42D9-89BE-7A7822F681B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BDFED7-8EEE-42D9-89BE-7A7822F681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BDFED7-8EEE-42D9-89BE-7A7822F681B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BDFED7-8EEE-42D9-89BE-7A7822F681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9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31549" y="116632"/>
            <a:ext cx="8640961" cy="637851"/>
            <a:chOff x="0" y="265559"/>
            <a:chExt cx="8640961" cy="1275702"/>
          </a:xfrm>
          <a:scene3d>
            <a:camera prst="orthographicFront"/>
            <a:lightRig rig="flat" dir="t"/>
          </a:scene3d>
        </p:grpSpPr>
        <p:sp>
          <p:nvSpPr>
            <p:cNvPr id="12" name="Rounded Rectangle 11"/>
            <p:cNvSpPr/>
            <p:nvPr/>
          </p:nvSpPr>
          <p:spPr>
            <a:xfrm>
              <a:off x="0" y="265559"/>
              <a:ext cx="8640961" cy="127570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62275" y="327834"/>
              <a:ext cx="8516411" cy="11511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smtClean="0"/>
                <a:t>3.7.1 Define </a:t>
              </a:r>
              <a:r>
                <a:rPr lang="en-GB" sz="1600" i="1" kern="1200" smtClean="0"/>
                <a:t>cell respiration</a:t>
              </a:r>
              <a:r>
                <a:rPr lang="en-GB" sz="1600" kern="1200" smtClean="0"/>
                <a:t>. </a:t>
              </a:r>
              <a:endParaRPr lang="en-GB" sz="1600" kern="1200"/>
            </a:p>
          </p:txBody>
        </p:sp>
      </p:grpSp>
      <p:sp>
        <p:nvSpPr>
          <p:cNvPr id="3" name="Rectangle 2"/>
          <p:cNvSpPr/>
          <p:nvPr/>
        </p:nvSpPr>
        <p:spPr>
          <a:xfrm>
            <a:off x="227538" y="1446109"/>
            <a:ext cx="84489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Cell respiration is the controlled release of energy </a:t>
            </a:r>
            <a:r>
              <a:rPr lang="en-GB" i="1" dirty="0" smtClean="0"/>
              <a:t>from organic </a:t>
            </a:r>
            <a:r>
              <a:rPr lang="en-GB" i="1" dirty="0"/>
              <a:t>compounds in cells to form ATP</a:t>
            </a:r>
            <a:r>
              <a:rPr lang="en-GB" i="1" dirty="0" smtClean="0"/>
              <a:t>.</a:t>
            </a:r>
          </a:p>
          <a:p>
            <a:endParaRPr lang="en-GB" dirty="0"/>
          </a:p>
          <a:p>
            <a:r>
              <a:rPr lang="en-GB" dirty="0"/>
              <a:t>The process of cell respiration can take place in </a:t>
            </a:r>
            <a:r>
              <a:rPr lang="en-GB" dirty="0" smtClean="0"/>
              <a:t>the presence </a:t>
            </a:r>
            <a:r>
              <a:rPr lang="en-GB" dirty="0"/>
              <a:t>or in the absence of oxygen. In either case, </a:t>
            </a:r>
            <a:r>
              <a:rPr lang="en-GB" dirty="0" smtClean="0"/>
              <a:t>the first </a:t>
            </a:r>
            <a:r>
              <a:rPr lang="en-GB" dirty="0"/>
              <a:t>stage of cell respiration is </a:t>
            </a:r>
            <a:r>
              <a:rPr lang="en-GB" b="1" dirty="0" smtClean="0"/>
              <a:t>glycolysis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956376" y="2547130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hlinkClick r:id="rId2"/>
              </a:rPr>
              <a:t>LINK</a:t>
            </a:r>
            <a:endParaRPr lang="en-GB" dirty="0"/>
          </a:p>
        </p:txBody>
      </p:sp>
      <p:pic>
        <p:nvPicPr>
          <p:cNvPr id="2050" name="Picture 2" descr="http://www.shmoop.com/images/biology/biobook_cellresp_graphik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76368"/>
            <a:ext cx="3081154" cy="380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27538" y="3164681"/>
            <a:ext cx="430291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Glycolysis</a:t>
            </a:r>
            <a:r>
              <a:rPr lang="en-GB" dirty="0"/>
              <a:t>: glucose → 2 pyruvate + </a:t>
            </a:r>
            <a:r>
              <a:rPr lang="en-GB" dirty="0" smtClean="0"/>
              <a:t>ATP</a:t>
            </a:r>
          </a:p>
          <a:p>
            <a:endParaRPr lang="en-GB" dirty="0"/>
          </a:p>
          <a:p>
            <a:r>
              <a:rPr lang="en-GB" i="1" dirty="0"/>
              <a:t>Glycolysis is the breakdown of </a:t>
            </a:r>
            <a:r>
              <a:rPr lang="en-GB" b="1" i="1" dirty="0"/>
              <a:t>one molecule of glucose </a:t>
            </a:r>
            <a:r>
              <a:rPr lang="en-GB" i="1" dirty="0"/>
              <a:t>(</a:t>
            </a:r>
            <a:r>
              <a:rPr lang="en-GB" i="1" dirty="0" smtClean="0"/>
              <a:t>a six </a:t>
            </a:r>
            <a:r>
              <a:rPr lang="en-GB" i="1" dirty="0"/>
              <a:t>carbon compound) </a:t>
            </a:r>
            <a:r>
              <a:rPr lang="en-GB" b="1" i="1" dirty="0"/>
              <a:t>into</a:t>
            </a:r>
            <a:r>
              <a:rPr lang="en-GB" i="1" dirty="0"/>
              <a:t> </a:t>
            </a:r>
            <a:r>
              <a:rPr lang="en-GB" b="1" i="1" dirty="0"/>
              <a:t>two molecules of pyruvate </a:t>
            </a:r>
            <a:r>
              <a:rPr lang="en-GB" i="1" dirty="0"/>
              <a:t>(</a:t>
            </a:r>
            <a:r>
              <a:rPr lang="en-GB" i="1" dirty="0" smtClean="0"/>
              <a:t>a three </a:t>
            </a:r>
            <a:r>
              <a:rPr lang="en-GB" i="1" dirty="0"/>
              <a:t>carbon compound), </a:t>
            </a:r>
            <a:r>
              <a:rPr lang="en-GB" b="1" i="1" dirty="0"/>
              <a:t>with a small net yield of </a:t>
            </a:r>
            <a:r>
              <a:rPr lang="en-GB" b="1" i="1" dirty="0" smtClean="0"/>
              <a:t>ATP</a:t>
            </a:r>
            <a:r>
              <a:rPr lang="en-GB" i="1" dirty="0" smtClean="0"/>
              <a:t>. </a:t>
            </a:r>
          </a:p>
          <a:p>
            <a:endParaRPr lang="en-GB" dirty="0"/>
          </a:p>
          <a:p>
            <a:r>
              <a:rPr lang="en-GB" dirty="0" smtClean="0"/>
              <a:t>This </a:t>
            </a:r>
            <a:r>
              <a:rPr lang="en-GB" dirty="0"/>
              <a:t>process takes place in the cytoplasm and does </a:t>
            </a:r>
            <a:r>
              <a:rPr lang="en-GB" dirty="0" smtClean="0"/>
              <a:t>NOT require </a:t>
            </a:r>
            <a:r>
              <a:rPr lang="en-GB" dirty="0"/>
              <a:t>the presence of oxygen.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20365" y="774358"/>
            <a:ext cx="8640961" cy="707909"/>
            <a:chOff x="0" y="1607501"/>
            <a:chExt cx="8640961" cy="1275702"/>
          </a:xfrm>
          <a:scene3d>
            <a:camera prst="orthographicFront"/>
            <a:lightRig rig="flat" dir="t"/>
          </a:scene3d>
        </p:grpSpPr>
        <p:sp>
          <p:nvSpPr>
            <p:cNvPr id="19" name="Rounded Rectangle 18"/>
            <p:cNvSpPr/>
            <p:nvPr/>
          </p:nvSpPr>
          <p:spPr>
            <a:xfrm>
              <a:off x="0" y="1607501"/>
              <a:ext cx="8640961" cy="127570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62275" y="1669776"/>
              <a:ext cx="8516411" cy="11511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smtClean="0"/>
                <a:t>3.7.2 State that, in cell respiration, glucose in the cytoplasm is broken down by glycolysis into pyruvate, with a small yield of ATP.</a:t>
              </a:r>
              <a:endParaRPr lang="en-GB" sz="1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0453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ciencegeek.net/Biology/review/graphics/Unit2/respir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830" y="1762346"/>
            <a:ext cx="3059807" cy="505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89244" y="116632"/>
            <a:ext cx="8640961" cy="792088"/>
            <a:chOff x="0" y="2949444"/>
            <a:chExt cx="8640961" cy="1275702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0" y="2949444"/>
              <a:ext cx="8640961" cy="127570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62275" y="3011719"/>
              <a:ext cx="8516411" cy="11511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3.7.3 Explain that, during anaerobic cell respiration, pyruvate can be converted in the cytoplasm into </a:t>
              </a:r>
              <a:r>
                <a:rPr lang="en-GB" sz="1600" b="1" kern="1200" dirty="0" smtClean="0"/>
                <a:t>lactate</a:t>
              </a:r>
              <a:r>
                <a:rPr lang="en-GB" sz="1600" kern="1200" dirty="0" smtClean="0"/>
                <a:t>, or </a:t>
              </a:r>
              <a:r>
                <a:rPr lang="en-GB" sz="1600" b="1" kern="1200" dirty="0" smtClean="0"/>
                <a:t>ethanol and carbon dioxide</a:t>
              </a:r>
              <a:r>
                <a:rPr lang="en-GB" sz="1600" kern="1200" dirty="0" smtClean="0"/>
                <a:t>, with no further yield of ATP.</a:t>
              </a:r>
              <a:endParaRPr lang="en-GB" sz="1600" kern="12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91976" y="1124744"/>
            <a:ext cx="8345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If there is no oxygen present, the cell needs to use </a:t>
            </a:r>
            <a:r>
              <a:rPr lang="en-GB" dirty="0" smtClean="0"/>
              <a:t>the process </a:t>
            </a:r>
            <a:r>
              <a:rPr lang="en-GB" dirty="0"/>
              <a:t>of </a:t>
            </a:r>
            <a:r>
              <a:rPr lang="en-GB" b="1" dirty="0"/>
              <a:t>anaerobic cell respiration </a:t>
            </a:r>
            <a:r>
              <a:rPr lang="en-GB" dirty="0"/>
              <a:t>to obtain its </a:t>
            </a:r>
            <a:r>
              <a:rPr lang="en-GB" dirty="0" smtClean="0"/>
              <a:t>energy. It </a:t>
            </a:r>
            <a:r>
              <a:rPr lang="en-GB" dirty="0"/>
              <a:t>will carry out </a:t>
            </a:r>
            <a:r>
              <a:rPr lang="en-GB" dirty="0" smtClean="0"/>
              <a:t>glycolysis.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89244" y="1770366"/>
            <a:ext cx="429695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In order </a:t>
            </a:r>
            <a:r>
              <a:rPr lang="en-GB" dirty="0"/>
              <a:t>to be able to continue with glycolysis which </a:t>
            </a:r>
            <a:r>
              <a:rPr lang="en-GB" dirty="0" smtClean="0"/>
              <a:t>produces a </a:t>
            </a:r>
            <a:r>
              <a:rPr lang="en-GB" dirty="0"/>
              <a:t>small amount of ATP, the cell needs to change </a:t>
            </a:r>
            <a:r>
              <a:rPr lang="en-GB" dirty="0" smtClean="0"/>
              <a:t>the pyruvate </a:t>
            </a:r>
            <a:r>
              <a:rPr lang="en-GB" dirty="0"/>
              <a:t>into another substance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b="1" dirty="0"/>
              <a:t>Yeast</a:t>
            </a:r>
            <a:r>
              <a:rPr lang="en-GB" dirty="0"/>
              <a:t> </a:t>
            </a:r>
            <a:r>
              <a:rPr lang="en-GB" b="1" dirty="0"/>
              <a:t>cells</a:t>
            </a:r>
            <a:r>
              <a:rPr lang="en-GB" dirty="0"/>
              <a:t> will </a:t>
            </a:r>
            <a:r>
              <a:rPr lang="en-GB" dirty="0" smtClean="0"/>
              <a:t>convert pyruvate </a:t>
            </a:r>
            <a:r>
              <a:rPr lang="en-GB" dirty="0"/>
              <a:t>(a three carbon compound) into </a:t>
            </a:r>
            <a:r>
              <a:rPr lang="en-GB" b="1" dirty="0"/>
              <a:t>ethanol</a:t>
            </a:r>
            <a:r>
              <a:rPr lang="en-GB" dirty="0"/>
              <a:t> (a </a:t>
            </a:r>
            <a:r>
              <a:rPr lang="en-GB" dirty="0" smtClean="0"/>
              <a:t>two carbon </a:t>
            </a:r>
            <a:r>
              <a:rPr lang="en-GB" dirty="0"/>
              <a:t>compound)</a:t>
            </a:r>
            <a:r>
              <a:rPr lang="en-GB" b="1" dirty="0"/>
              <a:t> and carbon dioxide</a:t>
            </a:r>
            <a:r>
              <a:rPr lang="en-GB" dirty="0"/>
              <a:t> (a one </a:t>
            </a:r>
            <a:r>
              <a:rPr lang="en-GB" dirty="0" smtClean="0"/>
              <a:t>carbon compound</a:t>
            </a:r>
            <a:r>
              <a:rPr lang="en-GB" dirty="0"/>
              <a:t>). </a:t>
            </a:r>
            <a:r>
              <a:rPr lang="en-GB" b="1" dirty="0"/>
              <a:t>Human cells </a:t>
            </a:r>
            <a:r>
              <a:rPr lang="en-GB" dirty="0"/>
              <a:t>will change pyruvate (a </a:t>
            </a:r>
            <a:r>
              <a:rPr lang="en-GB" dirty="0" smtClean="0"/>
              <a:t>three carbon </a:t>
            </a:r>
            <a:r>
              <a:rPr lang="en-GB" dirty="0"/>
              <a:t>compound) into </a:t>
            </a:r>
            <a:r>
              <a:rPr lang="en-GB" b="1" dirty="0"/>
              <a:t>lactate</a:t>
            </a:r>
            <a:r>
              <a:rPr lang="en-GB" dirty="0"/>
              <a:t> (another three </a:t>
            </a:r>
            <a:r>
              <a:rPr lang="en-GB" dirty="0" smtClean="0"/>
              <a:t>carbon compound</a:t>
            </a:r>
            <a:r>
              <a:rPr lang="en-GB" dirty="0"/>
              <a:t>). Neither of these equations requires </a:t>
            </a:r>
            <a:r>
              <a:rPr lang="en-GB" dirty="0" smtClean="0"/>
              <a:t>the presence </a:t>
            </a:r>
            <a:r>
              <a:rPr lang="en-GB" dirty="0"/>
              <a:t>of oxygen. That is why they are part of </a:t>
            </a:r>
            <a:r>
              <a:rPr lang="en-GB" b="1" dirty="0" smtClean="0"/>
              <a:t>anaerobic cell </a:t>
            </a:r>
            <a:r>
              <a:rPr lang="en-GB" b="1" dirty="0"/>
              <a:t>respiration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227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1" y="980728"/>
            <a:ext cx="86506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We use the process of anaerobic cell respiration in </a:t>
            </a:r>
            <a:r>
              <a:rPr lang="en-GB" dirty="0" smtClean="0"/>
              <a:t>our bodies </a:t>
            </a:r>
            <a:r>
              <a:rPr lang="en-GB" dirty="0"/>
              <a:t>when, for example, we run a sprint</a:t>
            </a:r>
            <a:r>
              <a:rPr lang="en-GB" dirty="0" smtClean="0"/>
              <a:t>. The muscles </a:t>
            </a:r>
            <a:r>
              <a:rPr lang="en-GB" dirty="0"/>
              <a:t>suddenly require a lot of energy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body can only </a:t>
            </a:r>
            <a:r>
              <a:rPr lang="en-GB" b="1" dirty="0" smtClean="0"/>
              <a:t>supply a </a:t>
            </a:r>
            <a:r>
              <a:rPr lang="en-GB" b="1" dirty="0"/>
              <a:t>limited amount of oxygen </a:t>
            </a:r>
            <a:r>
              <a:rPr lang="en-GB" dirty="0"/>
              <a:t>to the muscles and there </a:t>
            </a:r>
            <a:r>
              <a:rPr lang="en-GB" dirty="0" smtClean="0"/>
              <a:t>can only </a:t>
            </a:r>
            <a:r>
              <a:rPr lang="en-GB" dirty="0"/>
              <a:t>be a limited amount of aerobic respiration. This </a:t>
            </a:r>
            <a:r>
              <a:rPr lang="en-GB" dirty="0" smtClean="0"/>
              <a:t>does not </a:t>
            </a:r>
            <a:r>
              <a:rPr lang="en-GB" dirty="0"/>
              <a:t>produce enough energy to contract the muscles </a:t>
            </a:r>
            <a:r>
              <a:rPr lang="en-GB" dirty="0" smtClean="0"/>
              <a:t>at the </a:t>
            </a:r>
            <a:r>
              <a:rPr lang="en-GB" dirty="0"/>
              <a:t>rate required. So, in addition to aerobic </a:t>
            </a:r>
            <a:r>
              <a:rPr lang="en-GB" dirty="0" smtClean="0"/>
              <a:t>respiration, </a:t>
            </a:r>
            <a:r>
              <a:rPr lang="en-GB" b="1" dirty="0" smtClean="0"/>
              <a:t>the </a:t>
            </a:r>
            <a:r>
              <a:rPr lang="en-GB" b="1" dirty="0"/>
              <a:t>cells </a:t>
            </a:r>
            <a:r>
              <a:rPr lang="en-GB" dirty="0"/>
              <a:t>in the muscles </a:t>
            </a:r>
            <a:r>
              <a:rPr lang="en-GB" b="1" dirty="0"/>
              <a:t>will use anaerobic respiration </a:t>
            </a:r>
            <a:r>
              <a:rPr lang="en-GB" dirty="0" smtClean="0"/>
              <a:t>to release </a:t>
            </a:r>
            <a:r>
              <a:rPr lang="en-GB" dirty="0"/>
              <a:t>the remaining amount of energy. This </a:t>
            </a:r>
            <a:r>
              <a:rPr lang="en-GB" b="1" dirty="0" smtClean="0"/>
              <a:t>produces lactate </a:t>
            </a:r>
            <a:r>
              <a:rPr lang="en-GB" dirty="0"/>
              <a:t>which, under certain conditions, may cause </a:t>
            </a:r>
            <a:r>
              <a:rPr lang="en-GB" dirty="0" smtClean="0"/>
              <a:t>muscle cramps</a:t>
            </a:r>
            <a:r>
              <a:rPr lang="en-GB" dirty="0"/>
              <a:t>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89244" y="116632"/>
            <a:ext cx="8640961" cy="792088"/>
            <a:chOff x="0" y="2949444"/>
            <a:chExt cx="8640961" cy="1275702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2949444"/>
              <a:ext cx="8640961" cy="127570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62275" y="3011719"/>
              <a:ext cx="8516411" cy="11511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3.7.3 Explain that, during anaerobic cell respiration, pyruvate can be converted in the cytoplasm into </a:t>
              </a:r>
              <a:r>
                <a:rPr lang="en-GB" sz="1600" b="1" kern="1200" dirty="0" smtClean="0"/>
                <a:t>lactate</a:t>
              </a:r>
              <a:r>
                <a:rPr lang="en-GB" sz="1600" kern="1200" dirty="0" smtClean="0"/>
                <a:t>, or </a:t>
              </a:r>
              <a:r>
                <a:rPr lang="en-GB" sz="1600" b="1" kern="1200" dirty="0" smtClean="0"/>
                <a:t>ethanol and carbon dioxide</a:t>
              </a:r>
              <a:r>
                <a:rPr lang="en-GB" sz="1600" kern="1200" dirty="0" smtClean="0"/>
                <a:t>, with no further yield of ATP.</a:t>
              </a:r>
              <a:endParaRPr lang="en-GB" sz="1600" kern="12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251519" y="3789040"/>
            <a:ext cx="31683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Anaerobic respiration is also used with yeast in </a:t>
            </a:r>
            <a:r>
              <a:rPr lang="en-GB" dirty="0" smtClean="0"/>
              <a:t>bread making so </a:t>
            </a:r>
            <a:r>
              <a:rPr lang="en-GB" dirty="0"/>
              <a:t>that the dough will rise. The carbon </a:t>
            </a:r>
            <a:r>
              <a:rPr lang="en-GB" dirty="0" smtClean="0"/>
              <a:t>dioxide produced </a:t>
            </a:r>
            <a:r>
              <a:rPr lang="en-GB" dirty="0"/>
              <a:t>will create bubbles in the dough which makes </a:t>
            </a:r>
            <a:r>
              <a:rPr lang="en-GB" dirty="0" smtClean="0"/>
              <a:t>it rise</a:t>
            </a:r>
            <a:r>
              <a:rPr lang="en-GB" dirty="0"/>
              <a:t>. The alcohol produced will evaporate during </a:t>
            </a:r>
            <a:r>
              <a:rPr lang="en-GB" dirty="0" smtClean="0"/>
              <a:t> baking</a:t>
            </a:r>
            <a:r>
              <a:rPr lang="en-GB" dirty="0"/>
              <a:t>.</a:t>
            </a:r>
            <a:endParaRPr lang="en-GB" dirty="0"/>
          </a:p>
        </p:txBody>
      </p:sp>
      <p:pic>
        <p:nvPicPr>
          <p:cNvPr id="3074" name="Picture 2" descr="http://hyperphysics.phy-astr.gsu.edu/hbase/biology/imgbio/aeres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887"/>
            <a:ext cx="4708706" cy="321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84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69572"/>
            <a:ext cx="7209619" cy="48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544" y="83671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If oxygen is present, the pyruvate produced in the </a:t>
            </a:r>
            <a:r>
              <a:rPr lang="en-GB" dirty="0" smtClean="0"/>
              <a:t>cytoplasm during </a:t>
            </a:r>
            <a:r>
              <a:rPr lang="en-GB" dirty="0"/>
              <a:t>glycolysis will move into the mitochondria. </a:t>
            </a:r>
            <a:r>
              <a:rPr lang="en-GB" dirty="0" smtClean="0"/>
              <a:t>Inside the </a:t>
            </a:r>
            <a:r>
              <a:rPr lang="en-GB" dirty="0"/>
              <a:t>mitochondria, pyruvate will be broken down </a:t>
            </a:r>
            <a:r>
              <a:rPr lang="en-GB" dirty="0" smtClean="0"/>
              <a:t>to carbon </a:t>
            </a:r>
            <a:r>
              <a:rPr lang="en-GB" dirty="0"/>
              <a:t>dioxide and water. </a:t>
            </a:r>
            <a:r>
              <a:rPr lang="en-GB" b="1" dirty="0"/>
              <a:t>This process yields much </a:t>
            </a:r>
            <a:r>
              <a:rPr lang="en-GB" b="1" dirty="0" smtClean="0"/>
              <a:t>more ATP </a:t>
            </a:r>
            <a:r>
              <a:rPr lang="en-GB" b="1" dirty="0"/>
              <a:t>than glycolysis or anaerobic respiration.</a:t>
            </a:r>
            <a:endParaRPr lang="en-GB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56075" y="75245"/>
            <a:ext cx="8640961" cy="761467"/>
            <a:chOff x="0" y="4291386"/>
            <a:chExt cx="8640961" cy="1275702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4291386"/>
              <a:ext cx="8640961" cy="127570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62275" y="4353661"/>
              <a:ext cx="8516411" cy="11511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smtClean="0"/>
                <a:t>3.7.4 Explain that, during aerobic cell respiration, pyruvate can be broken down in the mitochondrion into carbon dioxide and water with a large yield of ATP.</a:t>
              </a:r>
              <a:endParaRPr lang="en-GB" sz="1600" kern="12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164288" y="2636912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hlinkClick r:id="rId3"/>
              </a:rPr>
              <a:t>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43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Topic 3: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The chemistry of life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302" y="4797152"/>
            <a:ext cx="3419098" cy="936104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3.7 Cellular respiration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44008" y="0"/>
            <a:ext cx="3528392" cy="2276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78" y="-1"/>
            <a:ext cx="3674230" cy="239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54" y="21740"/>
            <a:ext cx="3575445" cy="268158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03" y="2561844"/>
            <a:ext cx="3576096" cy="27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0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MP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MP</Template>
  <TotalTime>24887</TotalTime>
  <Words>717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Template MP</vt:lpstr>
      <vt:lpstr>Topic 3: The chemistry of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 3: The chemistry of life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Mark Polko</dc:creator>
  <cp:lastModifiedBy>Mark Polko</cp:lastModifiedBy>
  <cp:revision>251</cp:revision>
  <dcterms:created xsi:type="dcterms:W3CDTF">2013-08-21T17:54:09Z</dcterms:created>
  <dcterms:modified xsi:type="dcterms:W3CDTF">2014-02-14T13:02:15Z</dcterms:modified>
</cp:coreProperties>
</file>