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70" r:id="rId2"/>
  </p:sldMasterIdLst>
  <p:notesMasterIdLst>
    <p:notesMasterId r:id="rId25"/>
  </p:notesMasterIdLst>
  <p:sldIdLst>
    <p:sldId id="256" r:id="rId3"/>
    <p:sldId id="257" r:id="rId4"/>
    <p:sldId id="284" r:id="rId5"/>
    <p:sldId id="381" r:id="rId6"/>
    <p:sldId id="390" r:id="rId7"/>
    <p:sldId id="382" r:id="rId8"/>
    <p:sldId id="383" r:id="rId9"/>
    <p:sldId id="384" r:id="rId10"/>
    <p:sldId id="385" r:id="rId11"/>
    <p:sldId id="386" r:id="rId12"/>
    <p:sldId id="387" r:id="rId13"/>
    <p:sldId id="388" r:id="rId14"/>
    <p:sldId id="389" r:id="rId15"/>
    <p:sldId id="391" r:id="rId16"/>
    <p:sldId id="392" r:id="rId17"/>
    <p:sldId id="393" r:id="rId18"/>
    <p:sldId id="394" r:id="rId19"/>
    <p:sldId id="395" r:id="rId20"/>
    <p:sldId id="397" r:id="rId21"/>
    <p:sldId id="398" r:id="rId22"/>
    <p:sldId id="399" r:id="rId23"/>
    <p:sldId id="40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3BD"/>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4139" autoAdjust="0"/>
  </p:normalViewPr>
  <p:slideViewPr>
    <p:cSldViewPr>
      <p:cViewPr>
        <p:scale>
          <a:sx n="77" d="100"/>
          <a:sy n="77" d="100"/>
        </p:scale>
        <p:origin x="-546" y="-66"/>
      </p:cViewPr>
      <p:guideLst>
        <p:guide orient="horz" pos="2160"/>
        <p:guide pos="2880"/>
      </p:guideLst>
    </p:cSldViewPr>
  </p:slideViewPr>
  <p:outlineViewPr>
    <p:cViewPr>
      <p:scale>
        <a:sx n="33" d="100"/>
        <a:sy n="33" d="100"/>
      </p:scale>
      <p:origin x="0" y="6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5770ADFC-4957-40D2-BF0E-D3DBA878B963}">
      <dgm:prSet custT="1"/>
      <dgm:spPr/>
      <dgm:t>
        <a:bodyPr/>
        <a:lstStyle/>
        <a:p>
          <a:r>
            <a:rPr lang="en-US" sz="1600" dirty="0" smtClean="0"/>
            <a:t>The distribution of species is affected by limiting factors.</a:t>
          </a:r>
          <a:endParaRPr lang="en-GB" sz="1600" dirty="0"/>
        </a:p>
      </dgm:t>
    </dgm:pt>
    <dgm:pt modelId="{359D9E98-F0BB-4F9C-AD38-1C226E56EC2A}" type="parTrans" cxnId="{291B0750-1A20-4716-ADCD-DECB348D097D}">
      <dgm:prSet/>
      <dgm:spPr/>
      <dgm:t>
        <a:bodyPr/>
        <a:lstStyle/>
        <a:p>
          <a:endParaRPr lang="en-GB" sz="2400"/>
        </a:p>
      </dgm:t>
    </dgm:pt>
    <dgm:pt modelId="{DFDF8B0C-0C3A-43A9-88BC-C08FD54C8AFC}" type="sibTrans" cxnId="{291B0750-1A20-4716-ADCD-DECB348D097D}">
      <dgm:prSet/>
      <dgm:spPr/>
      <dgm:t>
        <a:bodyPr/>
        <a:lstStyle/>
        <a:p>
          <a:endParaRPr lang="en-GB" sz="2400"/>
        </a:p>
      </dgm:t>
    </dgm:pt>
    <dgm:pt modelId="{139A34B5-C3FF-4DEB-ACD8-6F8108E50F98}">
      <dgm:prSet custT="1"/>
      <dgm:spPr/>
      <dgm:t>
        <a:bodyPr/>
        <a:lstStyle/>
        <a:p>
          <a:r>
            <a:rPr lang="en-US" sz="1600" dirty="0" smtClean="0"/>
            <a:t>Community </a:t>
          </a:r>
          <a:r>
            <a:rPr lang="en-US" sz="1600" dirty="0"/>
            <a:t>structure can be strongly affected by keystone species.</a:t>
          </a:r>
          <a:endParaRPr lang="en-GB" sz="1600" dirty="0"/>
        </a:p>
      </dgm:t>
    </dgm:pt>
    <dgm:pt modelId="{348ECDBB-BDB2-4DF9-82D0-E4C15C1C5788}" type="parTrans" cxnId="{F36BD26F-C09F-452D-A8DA-3B91678B30C1}">
      <dgm:prSet/>
      <dgm:spPr/>
      <dgm:t>
        <a:bodyPr/>
        <a:lstStyle/>
        <a:p>
          <a:endParaRPr lang="en-GB" sz="2000"/>
        </a:p>
      </dgm:t>
    </dgm:pt>
    <dgm:pt modelId="{F5E191D4-E675-404C-AED6-2703A44FD791}" type="sibTrans" cxnId="{F36BD26F-C09F-452D-A8DA-3B91678B30C1}">
      <dgm:prSet/>
      <dgm:spPr/>
      <dgm:t>
        <a:bodyPr/>
        <a:lstStyle/>
        <a:p>
          <a:endParaRPr lang="en-GB" sz="2000"/>
        </a:p>
      </dgm:t>
    </dgm:pt>
    <dgm:pt modelId="{0457C291-4B1D-417F-B99C-2D2DB778DE9A}">
      <dgm:prSet custT="1"/>
      <dgm:spPr/>
      <dgm:t>
        <a:bodyPr/>
        <a:lstStyle/>
        <a:p>
          <a:r>
            <a:rPr lang="en-US" sz="1600" dirty="0" smtClean="0"/>
            <a:t>Each </a:t>
          </a:r>
          <a:r>
            <a:rPr lang="en-US" sz="1600" dirty="0"/>
            <a:t>species plays a unique role within a community because of the </a:t>
          </a:r>
          <a:r>
            <a:rPr lang="en-US" sz="1600" dirty="0" smtClean="0"/>
            <a:t>unique combination of its spatial habitat and interactions with other species.</a:t>
          </a:r>
          <a:endParaRPr lang="en-GB" sz="1600" dirty="0"/>
        </a:p>
      </dgm:t>
    </dgm:pt>
    <dgm:pt modelId="{8E516246-0855-4B35-9960-D225F18E855F}" type="parTrans" cxnId="{E9ABD925-36E8-4AA9-AEBA-0D39D20A16FA}">
      <dgm:prSet/>
      <dgm:spPr/>
      <dgm:t>
        <a:bodyPr/>
        <a:lstStyle/>
        <a:p>
          <a:endParaRPr lang="en-GB" sz="2000"/>
        </a:p>
      </dgm:t>
    </dgm:pt>
    <dgm:pt modelId="{6BD33523-46C4-46E7-9F1D-DB98F4097062}" type="sibTrans" cxnId="{E9ABD925-36E8-4AA9-AEBA-0D39D20A16FA}">
      <dgm:prSet/>
      <dgm:spPr/>
      <dgm:t>
        <a:bodyPr/>
        <a:lstStyle/>
        <a:p>
          <a:endParaRPr lang="en-GB" sz="2000"/>
        </a:p>
      </dgm:t>
    </dgm:pt>
    <dgm:pt modelId="{CE6A4346-CD62-47B5-A169-F72B6950277D}">
      <dgm:prSet custT="1"/>
      <dgm:spPr/>
      <dgm:t>
        <a:bodyPr/>
        <a:lstStyle/>
        <a:p>
          <a:r>
            <a:rPr lang="en-US" sz="1600" dirty="0" smtClean="0"/>
            <a:t>Interactions </a:t>
          </a:r>
          <a:r>
            <a:rPr lang="en-US" sz="1600" dirty="0"/>
            <a:t>between species in a community can be classified according to their effect.</a:t>
          </a:r>
          <a:endParaRPr lang="en-GB" sz="1600" dirty="0"/>
        </a:p>
      </dgm:t>
    </dgm:pt>
    <dgm:pt modelId="{35DFE6F0-60AE-4606-AD1B-8785F516614A}" type="parTrans" cxnId="{0A4B16ED-6897-4AA7-BA15-7DA72DBBB2FD}">
      <dgm:prSet/>
      <dgm:spPr/>
      <dgm:t>
        <a:bodyPr/>
        <a:lstStyle/>
        <a:p>
          <a:endParaRPr lang="en-GB" sz="2000"/>
        </a:p>
      </dgm:t>
    </dgm:pt>
    <dgm:pt modelId="{0255D72C-7F33-451A-ADC6-3071A19A624C}" type="sibTrans" cxnId="{0A4B16ED-6897-4AA7-BA15-7DA72DBBB2FD}">
      <dgm:prSet/>
      <dgm:spPr/>
      <dgm:t>
        <a:bodyPr/>
        <a:lstStyle/>
        <a:p>
          <a:endParaRPr lang="en-GB" sz="2000"/>
        </a:p>
      </dgm:t>
    </dgm:pt>
    <dgm:pt modelId="{0517BDDF-94B7-4B87-9C93-4D58A11BD1C5}">
      <dgm:prSet custT="1"/>
      <dgm:spPr/>
      <dgm:t>
        <a:bodyPr/>
        <a:lstStyle/>
        <a:p>
          <a:r>
            <a:rPr lang="en-US" sz="1600" dirty="0" smtClean="0"/>
            <a:t>Two </a:t>
          </a:r>
          <a:r>
            <a:rPr lang="en-US" sz="1600" dirty="0"/>
            <a:t>species cannot survive indefinitely in the same habitat if their niches are identical.</a:t>
          </a:r>
          <a:endParaRPr lang="en-GB" sz="1600" dirty="0"/>
        </a:p>
      </dgm:t>
    </dgm:pt>
    <dgm:pt modelId="{02ED34A4-2D8D-476F-820F-F7442D491B19}" type="parTrans" cxnId="{887700EC-4101-4724-ACAD-2F2A9BEDD499}">
      <dgm:prSet/>
      <dgm:spPr/>
      <dgm:t>
        <a:bodyPr/>
        <a:lstStyle/>
        <a:p>
          <a:endParaRPr lang="en-GB" sz="2000"/>
        </a:p>
      </dgm:t>
    </dgm:pt>
    <dgm:pt modelId="{9209E079-2AD7-435E-AB21-BB606C4E828F}" type="sibTrans" cxnId="{887700EC-4101-4724-ACAD-2F2A9BEDD499}">
      <dgm:prSet/>
      <dgm:spPr/>
      <dgm:t>
        <a:bodyPr/>
        <a:lstStyle/>
        <a:p>
          <a:endParaRPr lang="en-GB" sz="2000"/>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8F25DFA2-D344-47B3-B4FC-EE4794E09D1E}" type="pres">
      <dgm:prSet presAssocID="{5770ADFC-4957-40D2-BF0E-D3DBA878B963}" presName="parentText" presStyleLbl="node1" presStyleIdx="0" presStyleCnt="5">
        <dgm:presLayoutVars>
          <dgm:chMax val="0"/>
          <dgm:bulletEnabled val="1"/>
        </dgm:presLayoutVars>
      </dgm:prSet>
      <dgm:spPr/>
      <dgm:t>
        <a:bodyPr/>
        <a:lstStyle/>
        <a:p>
          <a:endParaRPr lang="en-GB"/>
        </a:p>
      </dgm:t>
    </dgm:pt>
    <dgm:pt modelId="{4A00038C-7C1D-497B-9715-87033D417EE4}" type="pres">
      <dgm:prSet presAssocID="{DFDF8B0C-0C3A-43A9-88BC-C08FD54C8AFC}" presName="spacer" presStyleCnt="0"/>
      <dgm:spPr/>
    </dgm:pt>
    <dgm:pt modelId="{65F165BC-DFBB-47D5-97CA-7EA37B679104}" type="pres">
      <dgm:prSet presAssocID="{139A34B5-C3FF-4DEB-ACD8-6F8108E50F98}" presName="parentText" presStyleLbl="node1" presStyleIdx="1" presStyleCnt="5">
        <dgm:presLayoutVars>
          <dgm:chMax val="0"/>
          <dgm:bulletEnabled val="1"/>
        </dgm:presLayoutVars>
      </dgm:prSet>
      <dgm:spPr/>
      <dgm:t>
        <a:bodyPr/>
        <a:lstStyle/>
        <a:p>
          <a:endParaRPr lang="en-GB"/>
        </a:p>
      </dgm:t>
    </dgm:pt>
    <dgm:pt modelId="{689F27DD-654F-44EE-A09F-284414042C06}" type="pres">
      <dgm:prSet presAssocID="{F5E191D4-E675-404C-AED6-2703A44FD791}" presName="spacer" presStyleCnt="0"/>
      <dgm:spPr/>
    </dgm:pt>
    <dgm:pt modelId="{058DF38E-DD94-442E-B354-C73AEF43AC07}" type="pres">
      <dgm:prSet presAssocID="{0457C291-4B1D-417F-B99C-2D2DB778DE9A}" presName="parentText" presStyleLbl="node1" presStyleIdx="2" presStyleCnt="5">
        <dgm:presLayoutVars>
          <dgm:chMax val="0"/>
          <dgm:bulletEnabled val="1"/>
        </dgm:presLayoutVars>
      </dgm:prSet>
      <dgm:spPr/>
      <dgm:t>
        <a:bodyPr/>
        <a:lstStyle/>
        <a:p>
          <a:endParaRPr lang="en-GB"/>
        </a:p>
      </dgm:t>
    </dgm:pt>
    <dgm:pt modelId="{F82100F9-D296-48EF-84DC-836FF3C9A6ED}" type="pres">
      <dgm:prSet presAssocID="{6BD33523-46C4-46E7-9F1D-DB98F4097062}" presName="spacer" presStyleCnt="0"/>
      <dgm:spPr/>
    </dgm:pt>
    <dgm:pt modelId="{6CA281F6-80F1-4862-8735-CC69CDC23999}" type="pres">
      <dgm:prSet presAssocID="{CE6A4346-CD62-47B5-A169-F72B6950277D}" presName="parentText" presStyleLbl="node1" presStyleIdx="3" presStyleCnt="5">
        <dgm:presLayoutVars>
          <dgm:chMax val="0"/>
          <dgm:bulletEnabled val="1"/>
        </dgm:presLayoutVars>
      </dgm:prSet>
      <dgm:spPr/>
      <dgm:t>
        <a:bodyPr/>
        <a:lstStyle/>
        <a:p>
          <a:endParaRPr lang="en-GB"/>
        </a:p>
      </dgm:t>
    </dgm:pt>
    <dgm:pt modelId="{A0A822C0-52A1-4518-880C-7B50630A69D5}" type="pres">
      <dgm:prSet presAssocID="{0255D72C-7F33-451A-ADC6-3071A19A624C}" presName="spacer" presStyleCnt="0"/>
      <dgm:spPr/>
    </dgm:pt>
    <dgm:pt modelId="{7909A621-FFDD-4309-AF0B-9239CDC139C7}" type="pres">
      <dgm:prSet presAssocID="{0517BDDF-94B7-4B87-9C93-4D58A11BD1C5}" presName="parentText" presStyleLbl="node1" presStyleIdx="4" presStyleCnt="5">
        <dgm:presLayoutVars>
          <dgm:chMax val="0"/>
          <dgm:bulletEnabled val="1"/>
        </dgm:presLayoutVars>
      </dgm:prSet>
      <dgm:spPr/>
      <dgm:t>
        <a:bodyPr/>
        <a:lstStyle/>
        <a:p>
          <a:endParaRPr lang="en-GB"/>
        </a:p>
      </dgm:t>
    </dgm:pt>
  </dgm:ptLst>
  <dgm:cxnLst>
    <dgm:cxn modelId="{C6845216-93AC-45C3-8951-ED9FDC7F6E42}" type="presOf" srcId="{0517BDDF-94B7-4B87-9C93-4D58A11BD1C5}" destId="{7909A621-FFDD-4309-AF0B-9239CDC139C7}" srcOrd="0" destOrd="0" presId="urn:microsoft.com/office/officeart/2005/8/layout/vList2"/>
    <dgm:cxn modelId="{8977228C-8C2D-4E0C-BB3E-EDECB62B35E8}" type="presOf" srcId="{139A34B5-C3FF-4DEB-ACD8-6F8108E50F98}" destId="{65F165BC-DFBB-47D5-97CA-7EA37B679104}" srcOrd="0" destOrd="0" presId="urn:microsoft.com/office/officeart/2005/8/layout/vList2"/>
    <dgm:cxn modelId="{887700EC-4101-4724-ACAD-2F2A9BEDD499}" srcId="{FBAE8630-DC10-4B52-AFE9-52D0B66F20CA}" destId="{0517BDDF-94B7-4B87-9C93-4D58A11BD1C5}" srcOrd="4" destOrd="0" parTransId="{02ED34A4-2D8D-476F-820F-F7442D491B19}" sibTransId="{9209E079-2AD7-435E-AB21-BB606C4E828F}"/>
    <dgm:cxn modelId="{64B40EF8-11BD-429C-91CD-21131EA9D97D}" type="presOf" srcId="{5770ADFC-4957-40D2-BF0E-D3DBA878B963}" destId="{8F25DFA2-D344-47B3-B4FC-EE4794E09D1E}" srcOrd="0" destOrd="0" presId="urn:microsoft.com/office/officeart/2005/8/layout/vList2"/>
    <dgm:cxn modelId="{E9ABD925-36E8-4AA9-AEBA-0D39D20A16FA}" srcId="{FBAE8630-DC10-4B52-AFE9-52D0B66F20CA}" destId="{0457C291-4B1D-417F-B99C-2D2DB778DE9A}" srcOrd="2" destOrd="0" parTransId="{8E516246-0855-4B35-9960-D225F18E855F}" sibTransId="{6BD33523-46C4-46E7-9F1D-DB98F4097062}"/>
    <dgm:cxn modelId="{291B0750-1A20-4716-ADCD-DECB348D097D}" srcId="{FBAE8630-DC10-4B52-AFE9-52D0B66F20CA}" destId="{5770ADFC-4957-40D2-BF0E-D3DBA878B963}" srcOrd="0" destOrd="0" parTransId="{359D9E98-F0BB-4F9C-AD38-1C226E56EC2A}" sibTransId="{DFDF8B0C-0C3A-43A9-88BC-C08FD54C8AFC}"/>
    <dgm:cxn modelId="{350442DB-0996-43B8-A455-814B67904F54}" type="presOf" srcId="{FBAE8630-DC10-4B52-AFE9-52D0B66F20CA}" destId="{F9EB2F10-2B83-439B-8299-10923EE9C12E}" srcOrd="0" destOrd="0" presId="urn:microsoft.com/office/officeart/2005/8/layout/vList2"/>
    <dgm:cxn modelId="{F36BD26F-C09F-452D-A8DA-3B91678B30C1}" srcId="{FBAE8630-DC10-4B52-AFE9-52D0B66F20CA}" destId="{139A34B5-C3FF-4DEB-ACD8-6F8108E50F98}" srcOrd="1" destOrd="0" parTransId="{348ECDBB-BDB2-4DF9-82D0-E4C15C1C5788}" sibTransId="{F5E191D4-E675-404C-AED6-2703A44FD791}"/>
    <dgm:cxn modelId="{0A4B16ED-6897-4AA7-BA15-7DA72DBBB2FD}" srcId="{FBAE8630-DC10-4B52-AFE9-52D0B66F20CA}" destId="{CE6A4346-CD62-47B5-A169-F72B6950277D}" srcOrd="3" destOrd="0" parTransId="{35DFE6F0-60AE-4606-AD1B-8785F516614A}" sibTransId="{0255D72C-7F33-451A-ADC6-3071A19A624C}"/>
    <dgm:cxn modelId="{47017DF0-8F67-4623-BFEF-7FA56CFBC739}" type="presOf" srcId="{CE6A4346-CD62-47B5-A169-F72B6950277D}" destId="{6CA281F6-80F1-4862-8735-CC69CDC23999}" srcOrd="0" destOrd="0" presId="urn:microsoft.com/office/officeart/2005/8/layout/vList2"/>
    <dgm:cxn modelId="{F2D2B9FE-78D5-424F-9D5A-39EBDBFBAD8B}" type="presOf" srcId="{0457C291-4B1D-417F-B99C-2D2DB778DE9A}" destId="{058DF38E-DD94-442E-B354-C73AEF43AC07}" srcOrd="0" destOrd="0" presId="urn:microsoft.com/office/officeart/2005/8/layout/vList2"/>
    <dgm:cxn modelId="{4723F86E-C9E3-414A-B873-DF9884E74929}" type="presParOf" srcId="{F9EB2F10-2B83-439B-8299-10923EE9C12E}" destId="{8F25DFA2-D344-47B3-B4FC-EE4794E09D1E}" srcOrd="0" destOrd="0" presId="urn:microsoft.com/office/officeart/2005/8/layout/vList2"/>
    <dgm:cxn modelId="{52FC4793-410D-4581-9A45-BAE4DC08102A}" type="presParOf" srcId="{F9EB2F10-2B83-439B-8299-10923EE9C12E}" destId="{4A00038C-7C1D-497B-9715-87033D417EE4}" srcOrd="1" destOrd="0" presId="urn:microsoft.com/office/officeart/2005/8/layout/vList2"/>
    <dgm:cxn modelId="{311E2FE5-69BE-451D-8F30-0A682CD34143}" type="presParOf" srcId="{F9EB2F10-2B83-439B-8299-10923EE9C12E}" destId="{65F165BC-DFBB-47D5-97CA-7EA37B679104}" srcOrd="2" destOrd="0" presId="urn:microsoft.com/office/officeart/2005/8/layout/vList2"/>
    <dgm:cxn modelId="{06A3256D-D84B-4D7C-8218-30799A40339E}" type="presParOf" srcId="{F9EB2F10-2B83-439B-8299-10923EE9C12E}" destId="{689F27DD-654F-44EE-A09F-284414042C06}" srcOrd="3" destOrd="0" presId="urn:microsoft.com/office/officeart/2005/8/layout/vList2"/>
    <dgm:cxn modelId="{0D110DF8-8AD3-4720-AEA4-8904F4852B34}" type="presParOf" srcId="{F9EB2F10-2B83-439B-8299-10923EE9C12E}" destId="{058DF38E-DD94-442E-B354-C73AEF43AC07}" srcOrd="4" destOrd="0" presId="urn:microsoft.com/office/officeart/2005/8/layout/vList2"/>
    <dgm:cxn modelId="{ED9B5CCA-8FF9-43B9-AA44-15E5B563017C}" type="presParOf" srcId="{F9EB2F10-2B83-439B-8299-10923EE9C12E}" destId="{F82100F9-D296-48EF-84DC-836FF3C9A6ED}" srcOrd="5" destOrd="0" presId="urn:microsoft.com/office/officeart/2005/8/layout/vList2"/>
    <dgm:cxn modelId="{FE6BAC85-A2D6-40D3-AF38-401DBCE9411E}" type="presParOf" srcId="{F9EB2F10-2B83-439B-8299-10923EE9C12E}" destId="{6CA281F6-80F1-4862-8735-CC69CDC23999}" srcOrd="6" destOrd="0" presId="urn:microsoft.com/office/officeart/2005/8/layout/vList2"/>
    <dgm:cxn modelId="{731CC51B-F0EC-4DE1-B121-E8B35C228BA0}" type="presParOf" srcId="{F9EB2F10-2B83-439B-8299-10923EE9C12E}" destId="{A0A822C0-52A1-4518-880C-7B50630A69D5}" srcOrd="7" destOrd="0" presId="urn:microsoft.com/office/officeart/2005/8/layout/vList2"/>
    <dgm:cxn modelId="{A6F7557E-0616-431B-BC61-290E7612ABEB}" type="presParOf" srcId="{F9EB2F10-2B83-439B-8299-10923EE9C12E}" destId="{7909A621-FFDD-4309-AF0B-9239CDC139C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CC80910E-C6C3-4485-9597-F943D6F137C6}">
      <dgm:prSet/>
      <dgm:spPr/>
      <dgm:t>
        <a:bodyPr/>
        <a:lstStyle/>
        <a:p>
          <a:r>
            <a:rPr lang="en-US" dirty="0" smtClean="0"/>
            <a:t>Use models as representations of the real world—zones of stress and limits of tolerance graphs are models of the real world that have predictive power and explain </a:t>
          </a:r>
          <a:r>
            <a:rPr lang="en-GB" dirty="0" smtClean="0"/>
            <a:t>community structure. (1.10)</a:t>
          </a:r>
          <a:endParaRPr lang="en-GB" dirty="0"/>
        </a:p>
      </dgm:t>
    </dgm:pt>
    <dgm:pt modelId="{DED930FE-ECBE-4B54-AE27-3FE4567628DE}" type="parTrans" cxnId="{C0EFE555-EBC4-448C-9BAE-8367184B7F98}">
      <dgm:prSet/>
      <dgm:spPr/>
      <dgm:t>
        <a:bodyPr/>
        <a:lstStyle/>
        <a:p>
          <a:endParaRPr lang="en-GB"/>
        </a:p>
      </dgm:t>
    </dgm:pt>
    <dgm:pt modelId="{DF027398-4FBB-4BDC-8691-3E4FC1708099}" type="sibTrans" cxnId="{C0EFE555-EBC4-448C-9BAE-8367184B7F98}">
      <dgm:prSet/>
      <dgm:spPr/>
      <dgm:t>
        <a:bodyPr/>
        <a:lstStyle/>
        <a:p>
          <a:endParaRPr lang="en-GB"/>
        </a:p>
      </dgm:t>
    </dgm:pt>
    <dgm:pt modelId="{F0689D10-A944-4645-9C78-13600155B516}" type="pres">
      <dgm:prSet presAssocID="{FEABFFB5-CC6A-4F3F-B501-DA3644A3949D}" presName="linear" presStyleCnt="0">
        <dgm:presLayoutVars>
          <dgm:animLvl val="lvl"/>
          <dgm:resizeHandles val="exact"/>
        </dgm:presLayoutVars>
      </dgm:prSet>
      <dgm:spPr/>
      <dgm:t>
        <a:bodyPr/>
        <a:lstStyle/>
        <a:p>
          <a:endParaRPr lang="es-ES"/>
        </a:p>
      </dgm:t>
    </dgm:pt>
    <dgm:pt modelId="{042ECC4E-82DB-47EC-84F7-8BC219DC0C9B}" type="pres">
      <dgm:prSet presAssocID="{CC80910E-C6C3-4485-9597-F943D6F137C6}" presName="parentText" presStyleLbl="node1" presStyleIdx="0" presStyleCnt="1">
        <dgm:presLayoutVars>
          <dgm:chMax val="0"/>
          <dgm:bulletEnabled val="1"/>
        </dgm:presLayoutVars>
      </dgm:prSet>
      <dgm:spPr/>
      <dgm:t>
        <a:bodyPr/>
        <a:lstStyle/>
        <a:p>
          <a:endParaRPr lang="en-GB"/>
        </a:p>
      </dgm:t>
    </dgm:pt>
  </dgm:ptLst>
  <dgm:cxnLst>
    <dgm:cxn modelId="{B7639C53-A4EF-4020-92A7-46340A6B67E4}" type="presOf" srcId="{FEABFFB5-CC6A-4F3F-B501-DA3644A3949D}" destId="{F0689D10-A944-4645-9C78-13600155B516}" srcOrd="0" destOrd="0" presId="urn:microsoft.com/office/officeart/2005/8/layout/vList2"/>
    <dgm:cxn modelId="{C0EFE555-EBC4-448C-9BAE-8367184B7F98}" srcId="{FEABFFB5-CC6A-4F3F-B501-DA3644A3949D}" destId="{CC80910E-C6C3-4485-9597-F943D6F137C6}" srcOrd="0" destOrd="0" parTransId="{DED930FE-ECBE-4B54-AE27-3FE4567628DE}" sibTransId="{DF027398-4FBB-4BDC-8691-3E4FC1708099}"/>
    <dgm:cxn modelId="{BE48FE62-B05E-4E4A-B43E-D69DF47D5056}" type="presOf" srcId="{CC80910E-C6C3-4485-9597-F943D6F137C6}" destId="{042ECC4E-82DB-47EC-84F7-8BC219DC0C9B}" srcOrd="0" destOrd="0" presId="urn:microsoft.com/office/officeart/2005/8/layout/vList2"/>
    <dgm:cxn modelId="{A6DD0C89-3EAB-40AE-A60C-55B2B2625A3C}" type="presParOf" srcId="{F0689D10-A944-4645-9C78-13600155B516}" destId="{042ECC4E-82DB-47EC-84F7-8BC219DC0C9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77DCE693-E5F0-42A4-A19A-AA3E447EE7AC}">
      <dgm:prSet/>
      <dgm:spPr/>
      <dgm:t>
        <a:bodyPr/>
        <a:lstStyle/>
        <a:p>
          <a:r>
            <a:rPr lang="en-US" dirty="0"/>
            <a:t>Application: Distribution of one animal and one plant species to illustrate limits </a:t>
          </a:r>
          <a:r>
            <a:rPr lang="en-US" dirty="0" smtClean="0"/>
            <a:t>of tolerance and zones of stress.</a:t>
          </a:r>
          <a:endParaRPr lang="en-GB" dirty="0"/>
        </a:p>
      </dgm:t>
    </dgm:pt>
    <dgm:pt modelId="{B20D1A2D-894F-475B-B773-3AF97CE648E3}" type="parTrans" cxnId="{11D720D8-D46E-4787-88D0-C16A330E713D}">
      <dgm:prSet/>
      <dgm:spPr/>
      <dgm:t>
        <a:bodyPr/>
        <a:lstStyle/>
        <a:p>
          <a:endParaRPr lang="en-GB"/>
        </a:p>
      </dgm:t>
    </dgm:pt>
    <dgm:pt modelId="{687A41BD-E067-4353-A85B-3325CA26A97A}" type="sibTrans" cxnId="{11D720D8-D46E-4787-88D0-C16A330E713D}">
      <dgm:prSet/>
      <dgm:spPr/>
      <dgm:t>
        <a:bodyPr/>
        <a:lstStyle/>
        <a:p>
          <a:endParaRPr lang="en-GB"/>
        </a:p>
      </dgm:t>
    </dgm:pt>
    <dgm:pt modelId="{76A1F9C7-16A8-4AFB-A3AF-2628E811242D}">
      <dgm:prSet/>
      <dgm:spPr/>
      <dgm:t>
        <a:bodyPr/>
        <a:lstStyle/>
        <a:p>
          <a:r>
            <a:rPr lang="en-US" dirty="0" smtClean="0"/>
            <a:t>Application</a:t>
          </a:r>
          <a:r>
            <a:rPr lang="en-US" dirty="0"/>
            <a:t>: Local examples to illustrate the range of ways in which species </a:t>
          </a:r>
          <a:r>
            <a:rPr lang="en-US" dirty="0" smtClean="0"/>
            <a:t>can </a:t>
          </a:r>
          <a:r>
            <a:rPr lang="en-GB" dirty="0" smtClean="0"/>
            <a:t>interact within a community.</a:t>
          </a:r>
          <a:endParaRPr lang="en-GB" dirty="0"/>
        </a:p>
      </dgm:t>
    </dgm:pt>
    <dgm:pt modelId="{81759669-1F34-4D14-B428-41642A78162F}" type="parTrans" cxnId="{F8AB39AE-A9ED-4AE1-8F74-741817A60271}">
      <dgm:prSet/>
      <dgm:spPr/>
      <dgm:t>
        <a:bodyPr/>
        <a:lstStyle/>
        <a:p>
          <a:endParaRPr lang="en-GB"/>
        </a:p>
      </dgm:t>
    </dgm:pt>
    <dgm:pt modelId="{5E42AA72-06D1-452A-AD11-CFE355DD4020}" type="sibTrans" cxnId="{F8AB39AE-A9ED-4AE1-8F74-741817A60271}">
      <dgm:prSet/>
      <dgm:spPr/>
      <dgm:t>
        <a:bodyPr/>
        <a:lstStyle/>
        <a:p>
          <a:endParaRPr lang="en-GB"/>
        </a:p>
      </dgm:t>
    </dgm:pt>
    <dgm:pt modelId="{9E63BADF-B910-483D-B0B5-BD0682DFE5CB}">
      <dgm:prSet/>
      <dgm:spPr/>
      <dgm:t>
        <a:bodyPr/>
        <a:lstStyle/>
        <a:p>
          <a:r>
            <a:rPr lang="en-US" dirty="0" smtClean="0"/>
            <a:t>Application</a:t>
          </a:r>
          <a:r>
            <a:rPr lang="en-US" dirty="0"/>
            <a:t>: The symbiotic relationship between Zooxanthellae and </a:t>
          </a:r>
          <a:r>
            <a:rPr lang="en-US" dirty="0" smtClean="0"/>
            <a:t>reef-building </a:t>
          </a:r>
          <a:r>
            <a:rPr lang="en-GB" dirty="0" smtClean="0"/>
            <a:t>coral reef species.</a:t>
          </a:r>
          <a:endParaRPr lang="en-GB" dirty="0"/>
        </a:p>
      </dgm:t>
    </dgm:pt>
    <dgm:pt modelId="{DA37DF01-3730-4DA9-9E22-035B9FDB04AB}" type="parTrans" cxnId="{F48ACC81-5BE3-4710-9BF7-0E897A02F4FC}">
      <dgm:prSet/>
      <dgm:spPr/>
      <dgm:t>
        <a:bodyPr/>
        <a:lstStyle/>
        <a:p>
          <a:endParaRPr lang="en-GB"/>
        </a:p>
      </dgm:t>
    </dgm:pt>
    <dgm:pt modelId="{3286331D-E755-4421-A929-DD847C4B2D3E}" type="sibTrans" cxnId="{F48ACC81-5BE3-4710-9BF7-0E897A02F4FC}">
      <dgm:prSet/>
      <dgm:spPr/>
      <dgm:t>
        <a:bodyPr/>
        <a:lstStyle/>
        <a:p>
          <a:endParaRPr lang="en-GB"/>
        </a:p>
      </dgm:t>
    </dgm:pt>
    <dgm:pt modelId="{527DB99C-95AA-46A4-878D-63F4A062AD4C}">
      <dgm:prSet/>
      <dgm:spPr/>
      <dgm:t>
        <a:bodyPr/>
        <a:lstStyle/>
        <a:p>
          <a:r>
            <a:rPr lang="en-US" dirty="0" smtClean="0"/>
            <a:t>Skill</a:t>
          </a:r>
          <a:r>
            <a:rPr lang="en-US" dirty="0"/>
            <a:t>: Analysis of a data set that illustrates the distinction between </a:t>
          </a:r>
          <a:r>
            <a:rPr lang="en-US" dirty="0" smtClean="0"/>
            <a:t>fundamental </a:t>
          </a:r>
          <a:r>
            <a:rPr lang="en-GB" dirty="0" smtClean="0"/>
            <a:t>and realized niche.</a:t>
          </a:r>
          <a:endParaRPr lang="en-GB" dirty="0"/>
        </a:p>
      </dgm:t>
    </dgm:pt>
    <dgm:pt modelId="{4694081E-AF13-487B-B7A7-46868EF31C41}" type="parTrans" cxnId="{0B208C1C-208E-4E93-8BB9-0AEFB7CB3112}">
      <dgm:prSet/>
      <dgm:spPr/>
      <dgm:t>
        <a:bodyPr/>
        <a:lstStyle/>
        <a:p>
          <a:endParaRPr lang="en-GB"/>
        </a:p>
      </dgm:t>
    </dgm:pt>
    <dgm:pt modelId="{835AF1AD-5EBF-442E-9BDF-D5331E5AD6E0}" type="sibTrans" cxnId="{0B208C1C-208E-4E93-8BB9-0AEFB7CB3112}">
      <dgm:prSet/>
      <dgm:spPr/>
      <dgm:t>
        <a:bodyPr/>
        <a:lstStyle/>
        <a:p>
          <a:endParaRPr lang="en-GB"/>
        </a:p>
      </dgm:t>
    </dgm:pt>
    <dgm:pt modelId="{0D8CC598-D664-4F9F-B75E-B34935E5C4B4}">
      <dgm:prSet/>
      <dgm:spPr/>
      <dgm:t>
        <a:bodyPr/>
        <a:lstStyle/>
        <a:p>
          <a:r>
            <a:rPr lang="en-US" dirty="0" smtClean="0"/>
            <a:t>Skill</a:t>
          </a:r>
          <a:r>
            <a:rPr lang="en-US" dirty="0"/>
            <a:t>: Use of a transect to correlate the distribution of plant or animal species </a:t>
          </a:r>
          <a:r>
            <a:rPr lang="en-US" dirty="0" smtClean="0"/>
            <a:t>with </a:t>
          </a:r>
          <a:r>
            <a:rPr lang="en-GB" dirty="0" smtClean="0"/>
            <a:t>an abiotic variable.</a:t>
          </a:r>
          <a:endParaRPr lang="en-GB" dirty="0"/>
        </a:p>
      </dgm:t>
    </dgm:pt>
    <dgm:pt modelId="{FCDB07C7-D25A-423B-85EC-8B3E84E41BE8}" type="parTrans" cxnId="{FA4D6AC1-DA4A-482D-BE34-403C33BD7173}">
      <dgm:prSet/>
      <dgm:spPr/>
      <dgm:t>
        <a:bodyPr/>
        <a:lstStyle/>
        <a:p>
          <a:endParaRPr lang="en-GB"/>
        </a:p>
      </dgm:t>
    </dgm:pt>
    <dgm:pt modelId="{15D9B25E-A85F-41A2-8451-4F4723E56632}" type="sibTrans" cxnId="{FA4D6AC1-DA4A-482D-BE34-403C33BD7173}">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61D6A77E-A081-45F8-9291-A26B6C8A9E16}" type="pres">
      <dgm:prSet presAssocID="{77DCE693-E5F0-42A4-A19A-AA3E447EE7AC}" presName="parentText" presStyleLbl="node1" presStyleIdx="0" presStyleCnt="5">
        <dgm:presLayoutVars>
          <dgm:chMax val="0"/>
          <dgm:bulletEnabled val="1"/>
        </dgm:presLayoutVars>
      </dgm:prSet>
      <dgm:spPr/>
      <dgm:t>
        <a:bodyPr/>
        <a:lstStyle/>
        <a:p>
          <a:endParaRPr lang="en-GB"/>
        </a:p>
      </dgm:t>
    </dgm:pt>
    <dgm:pt modelId="{7A3858BF-AEED-46CC-A7D3-57BFD818B4ED}" type="pres">
      <dgm:prSet presAssocID="{687A41BD-E067-4353-A85B-3325CA26A97A}" presName="spacer" presStyleCnt="0"/>
      <dgm:spPr/>
    </dgm:pt>
    <dgm:pt modelId="{6CD80673-D45E-49D1-82DE-4D76C4CF5351}" type="pres">
      <dgm:prSet presAssocID="{76A1F9C7-16A8-4AFB-A3AF-2628E811242D}" presName="parentText" presStyleLbl="node1" presStyleIdx="1" presStyleCnt="5">
        <dgm:presLayoutVars>
          <dgm:chMax val="0"/>
          <dgm:bulletEnabled val="1"/>
        </dgm:presLayoutVars>
      </dgm:prSet>
      <dgm:spPr/>
      <dgm:t>
        <a:bodyPr/>
        <a:lstStyle/>
        <a:p>
          <a:endParaRPr lang="en-GB"/>
        </a:p>
      </dgm:t>
    </dgm:pt>
    <dgm:pt modelId="{42507BBC-F63E-41E0-B8A7-244607105ACC}" type="pres">
      <dgm:prSet presAssocID="{5E42AA72-06D1-452A-AD11-CFE355DD4020}" presName="spacer" presStyleCnt="0"/>
      <dgm:spPr/>
    </dgm:pt>
    <dgm:pt modelId="{AE0D9C93-B45E-41D2-8DA0-EE400671B842}" type="pres">
      <dgm:prSet presAssocID="{9E63BADF-B910-483D-B0B5-BD0682DFE5CB}" presName="parentText" presStyleLbl="node1" presStyleIdx="2" presStyleCnt="5">
        <dgm:presLayoutVars>
          <dgm:chMax val="0"/>
          <dgm:bulletEnabled val="1"/>
        </dgm:presLayoutVars>
      </dgm:prSet>
      <dgm:spPr/>
      <dgm:t>
        <a:bodyPr/>
        <a:lstStyle/>
        <a:p>
          <a:endParaRPr lang="en-GB"/>
        </a:p>
      </dgm:t>
    </dgm:pt>
    <dgm:pt modelId="{E1570504-7299-4AE8-A0D3-466C6EB41C3A}" type="pres">
      <dgm:prSet presAssocID="{3286331D-E755-4421-A929-DD847C4B2D3E}" presName="spacer" presStyleCnt="0"/>
      <dgm:spPr/>
    </dgm:pt>
    <dgm:pt modelId="{9FD91F42-E71C-4355-B26E-5E7D53762E80}" type="pres">
      <dgm:prSet presAssocID="{527DB99C-95AA-46A4-878D-63F4A062AD4C}" presName="parentText" presStyleLbl="node1" presStyleIdx="3" presStyleCnt="5">
        <dgm:presLayoutVars>
          <dgm:chMax val="0"/>
          <dgm:bulletEnabled val="1"/>
        </dgm:presLayoutVars>
      </dgm:prSet>
      <dgm:spPr/>
      <dgm:t>
        <a:bodyPr/>
        <a:lstStyle/>
        <a:p>
          <a:endParaRPr lang="en-GB"/>
        </a:p>
      </dgm:t>
    </dgm:pt>
    <dgm:pt modelId="{4CF0F076-83AB-46AF-9629-1E7B420C6234}" type="pres">
      <dgm:prSet presAssocID="{835AF1AD-5EBF-442E-9BDF-D5331E5AD6E0}" presName="spacer" presStyleCnt="0"/>
      <dgm:spPr/>
    </dgm:pt>
    <dgm:pt modelId="{CCC1A571-D068-4766-9A38-844D1291D553}" type="pres">
      <dgm:prSet presAssocID="{0D8CC598-D664-4F9F-B75E-B34935E5C4B4}" presName="parentText" presStyleLbl="node1" presStyleIdx="4" presStyleCnt="5">
        <dgm:presLayoutVars>
          <dgm:chMax val="0"/>
          <dgm:bulletEnabled val="1"/>
        </dgm:presLayoutVars>
      </dgm:prSet>
      <dgm:spPr/>
      <dgm:t>
        <a:bodyPr/>
        <a:lstStyle/>
        <a:p>
          <a:endParaRPr lang="en-GB"/>
        </a:p>
      </dgm:t>
    </dgm:pt>
  </dgm:ptLst>
  <dgm:cxnLst>
    <dgm:cxn modelId="{0B208C1C-208E-4E93-8BB9-0AEFB7CB3112}" srcId="{FBAE8630-DC10-4B52-AFE9-52D0B66F20CA}" destId="{527DB99C-95AA-46A4-878D-63F4A062AD4C}" srcOrd="3" destOrd="0" parTransId="{4694081E-AF13-487B-B7A7-46868EF31C41}" sibTransId="{835AF1AD-5EBF-442E-9BDF-D5331E5AD6E0}"/>
    <dgm:cxn modelId="{F8AB39AE-A9ED-4AE1-8F74-741817A60271}" srcId="{FBAE8630-DC10-4B52-AFE9-52D0B66F20CA}" destId="{76A1F9C7-16A8-4AFB-A3AF-2628E811242D}" srcOrd="1" destOrd="0" parTransId="{81759669-1F34-4D14-B428-41642A78162F}" sibTransId="{5E42AA72-06D1-452A-AD11-CFE355DD4020}"/>
    <dgm:cxn modelId="{FA4D6AC1-DA4A-482D-BE34-403C33BD7173}" srcId="{FBAE8630-DC10-4B52-AFE9-52D0B66F20CA}" destId="{0D8CC598-D664-4F9F-B75E-B34935E5C4B4}" srcOrd="4" destOrd="0" parTransId="{FCDB07C7-D25A-423B-85EC-8B3E84E41BE8}" sibTransId="{15D9B25E-A85F-41A2-8451-4F4723E56632}"/>
    <dgm:cxn modelId="{720BD40B-F660-46C8-B916-6EDAE0B5959E}" type="presOf" srcId="{FBAE8630-DC10-4B52-AFE9-52D0B66F20CA}" destId="{F9EB2F10-2B83-439B-8299-10923EE9C12E}" srcOrd="0" destOrd="0" presId="urn:microsoft.com/office/officeart/2005/8/layout/vList2"/>
    <dgm:cxn modelId="{2620D792-3D88-47C6-80B4-821A80848C57}" type="presOf" srcId="{527DB99C-95AA-46A4-878D-63F4A062AD4C}" destId="{9FD91F42-E71C-4355-B26E-5E7D53762E80}" srcOrd="0" destOrd="0" presId="urn:microsoft.com/office/officeart/2005/8/layout/vList2"/>
    <dgm:cxn modelId="{11D720D8-D46E-4787-88D0-C16A330E713D}" srcId="{FBAE8630-DC10-4B52-AFE9-52D0B66F20CA}" destId="{77DCE693-E5F0-42A4-A19A-AA3E447EE7AC}" srcOrd="0" destOrd="0" parTransId="{B20D1A2D-894F-475B-B773-3AF97CE648E3}" sibTransId="{687A41BD-E067-4353-A85B-3325CA26A97A}"/>
    <dgm:cxn modelId="{8EC0C836-EFC4-4802-9DC1-D57DABCD6089}" type="presOf" srcId="{0D8CC598-D664-4F9F-B75E-B34935E5C4B4}" destId="{CCC1A571-D068-4766-9A38-844D1291D553}" srcOrd="0" destOrd="0" presId="urn:microsoft.com/office/officeart/2005/8/layout/vList2"/>
    <dgm:cxn modelId="{E2CC0043-AA0A-43AF-96E9-5E0741B7D8A9}" type="presOf" srcId="{76A1F9C7-16A8-4AFB-A3AF-2628E811242D}" destId="{6CD80673-D45E-49D1-82DE-4D76C4CF5351}" srcOrd="0" destOrd="0" presId="urn:microsoft.com/office/officeart/2005/8/layout/vList2"/>
    <dgm:cxn modelId="{CC517E7E-DFAA-421C-9842-02C473207FA4}" type="presOf" srcId="{9E63BADF-B910-483D-B0B5-BD0682DFE5CB}" destId="{AE0D9C93-B45E-41D2-8DA0-EE400671B842}" srcOrd="0" destOrd="0" presId="urn:microsoft.com/office/officeart/2005/8/layout/vList2"/>
    <dgm:cxn modelId="{11BA11E5-5227-4A8F-BD83-6F2E041178E4}" type="presOf" srcId="{77DCE693-E5F0-42A4-A19A-AA3E447EE7AC}" destId="{61D6A77E-A081-45F8-9291-A26B6C8A9E16}" srcOrd="0" destOrd="0" presId="urn:microsoft.com/office/officeart/2005/8/layout/vList2"/>
    <dgm:cxn modelId="{F48ACC81-5BE3-4710-9BF7-0E897A02F4FC}" srcId="{FBAE8630-DC10-4B52-AFE9-52D0B66F20CA}" destId="{9E63BADF-B910-483D-B0B5-BD0682DFE5CB}" srcOrd="2" destOrd="0" parTransId="{DA37DF01-3730-4DA9-9E22-035B9FDB04AB}" sibTransId="{3286331D-E755-4421-A929-DD847C4B2D3E}"/>
    <dgm:cxn modelId="{632873FA-7EC6-4D60-B274-D1B5420A2759}" type="presParOf" srcId="{F9EB2F10-2B83-439B-8299-10923EE9C12E}" destId="{61D6A77E-A081-45F8-9291-A26B6C8A9E16}" srcOrd="0" destOrd="0" presId="urn:microsoft.com/office/officeart/2005/8/layout/vList2"/>
    <dgm:cxn modelId="{F7160357-9CAD-4F81-B61B-A510ADF54C1E}" type="presParOf" srcId="{F9EB2F10-2B83-439B-8299-10923EE9C12E}" destId="{7A3858BF-AEED-46CC-A7D3-57BFD818B4ED}" srcOrd="1" destOrd="0" presId="urn:microsoft.com/office/officeart/2005/8/layout/vList2"/>
    <dgm:cxn modelId="{78E7D687-D5B4-4965-86B2-00586257D559}" type="presParOf" srcId="{F9EB2F10-2B83-439B-8299-10923EE9C12E}" destId="{6CD80673-D45E-49D1-82DE-4D76C4CF5351}" srcOrd="2" destOrd="0" presId="urn:microsoft.com/office/officeart/2005/8/layout/vList2"/>
    <dgm:cxn modelId="{74E7FE21-C5F3-4EB8-97B2-1E81F568CE08}" type="presParOf" srcId="{F9EB2F10-2B83-439B-8299-10923EE9C12E}" destId="{42507BBC-F63E-41E0-B8A7-244607105ACC}" srcOrd="3" destOrd="0" presId="urn:microsoft.com/office/officeart/2005/8/layout/vList2"/>
    <dgm:cxn modelId="{AAB369D6-20D9-4007-95B6-466AC198F7AE}" type="presParOf" srcId="{F9EB2F10-2B83-439B-8299-10923EE9C12E}" destId="{AE0D9C93-B45E-41D2-8DA0-EE400671B842}" srcOrd="4" destOrd="0" presId="urn:microsoft.com/office/officeart/2005/8/layout/vList2"/>
    <dgm:cxn modelId="{C492368B-E794-4E4F-8F6D-DFCAD193815E}" type="presParOf" srcId="{F9EB2F10-2B83-439B-8299-10923EE9C12E}" destId="{E1570504-7299-4AE8-A0D3-466C6EB41C3A}" srcOrd="5" destOrd="0" presId="urn:microsoft.com/office/officeart/2005/8/layout/vList2"/>
    <dgm:cxn modelId="{ED600DDD-3680-48B1-8B45-1DCC7959F1F8}" type="presParOf" srcId="{F9EB2F10-2B83-439B-8299-10923EE9C12E}" destId="{9FD91F42-E71C-4355-B26E-5E7D53762E80}" srcOrd="6" destOrd="0" presId="urn:microsoft.com/office/officeart/2005/8/layout/vList2"/>
    <dgm:cxn modelId="{1CD674A9-327C-44C7-8652-69743CC39657}" type="presParOf" srcId="{F9EB2F10-2B83-439B-8299-10923EE9C12E}" destId="{4CF0F076-83AB-46AF-9629-1E7B420C6234}" srcOrd="7" destOrd="0" presId="urn:microsoft.com/office/officeart/2005/8/layout/vList2"/>
    <dgm:cxn modelId="{B73E8630-B0D2-4041-ADAB-8C8E8D8C82B5}" type="presParOf" srcId="{F9EB2F10-2B83-439B-8299-10923EE9C12E}" destId="{CCC1A571-D068-4766-9A38-844D1291D55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99ABC-2B52-4EE2-91EE-5768BDAAE9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9894D33F-DB2E-4419-9D5C-11A2C56919F1}">
      <dgm:prSet phldrT="[Texto]" custT="1"/>
      <dgm:spPr/>
      <dgm:t>
        <a:bodyPr/>
        <a:lstStyle/>
        <a:p>
          <a:r>
            <a:rPr lang="en-US" sz="1800" dirty="0" smtClean="0"/>
            <a:t>Random samples are taken in studies involving large geographical areas or if limited time is available. Is random sampling a useful tool for scientists despite the potential for sampling bias?</a:t>
          </a:r>
          <a:endParaRPr lang="en-GB" sz="1800" b="1" dirty="0"/>
        </a:p>
      </dgm:t>
    </dgm:pt>
    <dgm:pt modelId="{0F5448C9-0552-4810-ABD8-51C7555B8F5F}" type="parTrans" cxnId="{DCE3F067-98BE-438F-9ED8-641E71E735E2}">
      <dgm:prSet/>
      <dgm:spPr/>
      <dgm:t>
        <a:bodyPr/>
        <a:lstStyle/>
        <a:p>
          <a:endParaRPr lang="en-GB" sz="1200"/>
        </a:p>
      </dgm:t>
    </dgm:pt>
    <dgm:pt modelId="{52652FC3-6523-449E-B207-28E69B7FCAB7}" type="sibTrans" cxnId="{DCE3F067-98BE-438F-9ED8-641E71E735E2}">
      <dgm:prSet/>
      <dgm:spPr/>
      <dgm:t>
        <a:bodyPr/>
        <a:lstStyle/>
        <a:p>
          <a:endParaRPr lang="en-GB" sz="1200"/>
        </a:p>
      </dgm:t>
    </dgm:pt>
    <dgm:pt modelId="{DBD93534-37E2-4FEB-B4FF-70A6DF8FFBF4}" type="pres">
      <dgm:prSet presAssocID="{27199ABC-2B52-4EE2-91EE-5768BDAAE9F2}" presName="linear" presStyleCnt="0">
        <dgm:presLayoutVars>
          <dgm:animLvl val="lvl"/>
          <dgm:resizeHandles val="exact"/>
        </dgm:presLayoutVars>
      </dgm:prSet>
      <dgm:spPr/>
      <dgm:t>
        <a:bodyPr/>
        <a:lstStyle/>
        <a:p>
          <a:endParaRPr lang="en-GB"/>
        </a:p>
      </dgm:t>
    </dgm:pt>
    <dgm:pt modelId="{5452018A-424A-4A43-BEAE-C6715D57FA04}" type="pres">
      <dgm:prSet presAssocID="{9894D33F-DB2E-4419-9D5C-11A2C56919F1}" presName="parentText" presStyleLbl="node1" presStyleIdx="0" presStyleCnt="1" custScaleY="86304">
        <dgm:presLayoutVars>
          <dgm:chMax val="0"/>
          <dgm:bulletEnabled val="1"/>
        </dgm:presLayoutVars>
      </dgm:prSet>
      <dgm:spPr/>
      <dgm:t>
        <a:bodyPr/>
        <a:lstStyle/>
        <a:p>
          <a:endParaRPr lang="en-GB"/>
        </a:p>
      </dgm:t>
    </dgm:pt>
  </dgm:ptLst>
  <dgm:cxnLst>
    <dgm:cxn modelId="{DCE3F067-98BE-438F-9ED8-641E71E735E2}" srcId="{27199ABC-2B52-4EE2-91EE-5768BDAAE9F2}" destId="{9894D33F-DB2E-4419-9D5C-11A2C56919F1}" srcOrd="0" destOrd="0" parTransId="{0F5448C9-0552-4810-ABD8-51C7555B8F5F}" sibTransId="{52652FC3-6523-449E-B207-28E69B7FCAB7}"/>
    <dgm:cxn modelId="{242EAB56-AB19-489D-A21A-8F8068B64B77}" type="presOf" srcId="{27199ABC-2B52-4EE2-91EE-5768BDAAE9F2}" destId="{DBD93534-37E2-4FEB-B4FF-70A6DF8FFBF4}" srcOrd="0" destOrd="0" presId="urn:microsoft.com/office/officeart/2005/8/layout/vList2"/>
    <dgm:cxn modelId="{3C534029-3EBC-4D33-BDC3-CAB90180A905}" type="presOf" srcId="{9894D33F-DB2E-4419-9D5C-11A2C56919F1}" destId="{5452018A-424A-4A43-BEAE-C6715D57FA04}" srcOrd="0" destOrd="0" presId="urn:microsoft.com/office/officeart/2005/8/layout/vList2"/>
    <dgm:cxn modelId="{7B9A5D9C-1AA1-474E-A5E4-B3BD0A83C9EF}" type="presParOf" srcId="{DBD93534-37E2-4FEB-B4FF-70A6DF8FFBF4}" destId="{5452018A-424A-4A43-BEAE-C6715D57FA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5DFA2-D344-47B3-B4FC-EE4794E09D1E}">
      <dsp:nvSpPr>
        <dsp:cNvPr id="0" name=""/>
        <dsp:cNvSpPr/>
      </dsp:nvSpPr>
      <dsp:spPr>
        <a:xfrm>
          <a:off x="0" y="8140"/>
          <a:ext cx="8208912" cy="63882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The distribution of species is affected by limiting factors.</a:t>
          </a:r>
          <a:endParaRPr lang="en-GB" sz="1600" kern="1200" dirty="0"/>
        </a:p>
      </dsp:txBody>
      <dsp:txXfrm>
        <a:off x="31185" y="39325"/>
        <a:ext cx="8146542" cy="576450"/>
      </dsp:txXfrm>
    </dsp:sp>
    <dsp:sp modelId="{65F165BC-DFBB-47D5-97CA-7EA37B679104}">
      <dsp:nvSpPr>
        <dsp:cNvPr id="0" name=""/>
        <dsp:cNvSpPr/>
      </dsp:nvSpPr>
      <dsp:spPr>
        <a:xfrm>
          <a:off x="0" y="707440"/>
          <a:ext cx="8208912" cy="63882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Community </a:t>
          </a:r>
          <a:r>
            <a:rPr lang="en-US" sz="1600" kern="1200" dirty="0"/>
            <a:t>structure can be strongly affected by keystone species.</a:t>
          </a:r>
          <a:endParaRPr lang="en-GB" sz="1600" kern="1200" dirty="0"/>
        </a:p>
      </dsp:txBody>
      <dsp:txXfrm>
        <a:off x="31185" y="738625"/>
        <a:ext cx="8146542" cy="576450"/>
      </dsp:txXfrm>
    </dsp:sp>
    <dsp:sp modelId="{058DF38E-DD94-442E-B354-C73AEF43AC07}">
      <dsp:nvSpPr>
        <dsp:cNvPr id="0" name=""/>
        <dsp:cNvSpPr/>
      </dsp:nvSpPr>
      <dsp:spPr>
        <a:xfrm>
          <a:off x="0" y="1406740"/>
          <a:ext cx="8208912" cy="63882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Each </a:t>
          </a:r>
          <a:r>
            <a:rPr lang="en-US" sz="1600" kern="1200" dirty="0"/>
            <a:t>species plays a unique role within a community because of the </a:t>
          </a:r>
          <a:r>
            <a:rPr lang="en-US" sz="1600" kern="1200" dirty="0" smtClean="0"/>
            <a:t>unique combination of its spatial habitat and interactions with other species.</a:t>
          </a:r>
          <a:endParaRPr lang="en-GB" sz="1600" kern="1200" dirty="0"/>
        </a:p>
      </dsp:txBody>
      <dsp:txXfrm>
        <a:off x="31185" y="1437925"/>
        <a:ext cx="8146542" cy="576450"/>
      </dsp:txXfrm>
    </dsp:sp>
    <dsp:sp modelId="{6CA281F6-80F1-4862-8735-CC69CDC23999}">
      <dsp:nvSpPr>
        <dsp:cNvPr id="0" name=""/>
        <dsp:cNvSpPr/>
      </dsp:nvSpPr>
      <dsp:spPr>
        <a:xfrm>
          <a:off x="0" y="2106040"/>
          <a:ext cx="8208912" cy="63882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Interactions </a:t>
          </a:r>
          <a:r>
            <a:rPr lang="en-US" sz="1600" kern="1200" dirty="0"/>
            <a:t>between species in a community can be classified according to their effect.</a:t>
          </a:r>
          <a:endParaRPr lang="en-GB" sz="1600" kern="1200" dirty="0"/>
        </a:p>
      </dsp:txBody>
      <dsp:txXfrm>
        <a:off x="31185" y="2137225"/>
        <a:ext cx="8146542" cy="576450"/>
      </dsp:txXfrm>
    </dsp:sp>
    <dsp:sp modelId="{7909A621-FFDD-4309-AF0B-9239CDC139C7}">
      <dsp:nvSpPr>
        <dsp:cNvPr id="0" name=""/>
        <dsp:cNvSpPr/>
      </dsp:nvSpPr>
      <dsp:spPr>
        <a:xfrm>
          <a:off x="0" y="2805341"/>
          <a:ext cx="8208912" cy="63882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Two </a:t>
          </a:r>
          <a:r>
            <a:rPr lang="en-US" sz="1600" kern="1200" dirty="0"/>
            <a:t>species cannot survive indefinitely in the same habitat if their niches are identical.</a:t>
          </a:r>
          <a:endParaRPr lang="en-GB" sz="1600" kern="1200" dirty="0"/>
        </a:p>
      </dsp:txBody>
      <dsp:txXfrm>
        <a:off x="31185" y="2836526"/>
        <a:ext cx="8146542" cy="576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CC4E-82DB-47EC-84F7-8BC219DC0C9B}">
      <dsp:nvSpPr>
        <dsp:cNvPr id="0" name=""/>
        <dsp:cNvSpPr/>
      </dsp:nvSpPr>
      <dsp:spPr>
        <a:xfrm>
          <a:off x="0" y="177063"/>
          <a:ext cx="8201891" cy="11232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Use models as representations of the real world—zones of stress and limits of tolerance graphs are models of the real world that have predictive power and explain </a:t>
          </a:r>
          <a:r>
            <a:rPr lang="en-GB" sz="2000" kern="1200" dirty="0" smtClean="0"/>
            <a:t>community structure. (1.10)</a:t>
          </a:r>
          <a:endParaRPr lang="en-GB" sz="2000" kern="1200" dirty="0"/>
        </a:p>
      </dsp:txBody>
      <dsp:txXfrm>
        <a:off x="54830" y="231893"/>
        <a:ext cx="8092231" cy="1013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6A77E-A081-45F8-9291-A26B6C8A9E16}">
      <dsp:nvSpPr>
        <dsp:cNvPr id="0" name=""/>
        <dsp:cNvSpPr/>
      </dsp:nvSpPr>
      <dsp:spPr>
        <a:xfrm>
          <a:off x="0" y="83786"/>
          <a:ext cx="8172122" cy="6364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Application: Distribution of one animal and one plant species to illustrate limits </a:t>
          </a:r>
          <a:r>
            <a:rPr lang="en-US" sz="1600" kern="1200" dirty="0" smtClean="0"/>
            <a:t>of tolerance and zones of stress.</a:t>
          </a:r>
          <a:endParaRPr lang="en-GB" sz="1600" kern="1200" dirty="0"/>
        </a:p>
      </dsp:txBody>
      <dsp:txXfrm>
        <a:off x="31070" y="114856"/>
        <a:ext cx="8109982" cy="574340"/>
      </dsp:txXfrm>
    </dsp:sp>
    <dsp:sp modelId="{6CD80673-D45E-49D1-82DE-4D76C4CF5351}">
      <dsp:nvSpPr>
        <dsp:cNvPr id="0" name=""/>
        <dsp:cNvSpPr/>
      </dsp:nvSpPr>
      <dsp:spPr>
        <a:xfrm>
          <a:off x="0" y="766346"/>
          <a:ext cx="8172122" cy="6364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Application</a:t>
          </a:r>
          <a:r>
            <a:rPr lang="en-US" sz="1600" kern="1200" dirty="0"/>
            <a:t>: Local examples to illustrate the range of ways in which species </a:t>
          </a:r>
          <a:r>
            <a:rPr lang="en-US" sz="1600" kern="1200" dirty="0" smtClean="0"/>
            <a:t>can </a:t>
          </a:r>
          <a:r>
            <a:rPr lang="en-GB" sz="1600" kern="1200" dirty="0" smtClean="0"/>
            <a:t>interact within a community.</a:t>
          </a:r>
          <a:endParaRPr lang="en-GB" sz="1600" kern="1200" dirty="0"/>
        </a:p>
      </dsp:txBody>
      <dsp:txXfrm>
        <a:off x="31070" y="797416"/>
        <a:ext cx="8109982" cy="574340"/>
      </dsp:txXfrm>
    </dsp:sp>
    <dsp:sp modelId="{AE0D9C93-B45E-41D2-8DA0-EE400671B842}">
      <dsp:nvSpPr>
        <dsp:cNvPr id="0" name=""/>
        <dsp:cNvSpPr/>
      </dsp:nvSpPr>
      <dsp:spPr>
        <a:xfrm>
          <a:off x="0" y="1448907"/>
          <a:ext cx="8172122" cy="6364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Application</a:t>
          </a:r>
          <a:r>
            <a:rPr lang="en-US" sz="1600" kern="1200" dirty="0"/>
            <a:t>: The symbiotic relationship between Zooxanthellae and </a:t>
          </a:r>
          <a:r>
            <a:rPr lang="en-US" sz="1600" kern="1200" dirty="0" smtClean="0"/>
            <a:t>reef-building </a:t>
          </a:r>
          <a:r>
            <a:rPr lang="en-GB" sz="1600" kern="1200" dirty="0" smtClean="0"/>
            <a:t>coral reef species.</a:t>
          </a:r>
          <a:endParaRPr lang="en-GB" sz="1600" kern="1200" dirty="0"/>
        </a:p>
      </dsp:txBody>
      <dsp:txXfrm>
        <a:off x="31070" y="1479977"/>
        <a:ext cx="8109982" cy="574340"/>
      </dsp:txXfrm>
    </dsp:sp>
    <dsp:sp modelId="{9FD91F42-E71C-4355-B26E-5E7D53762E80}">
      <dsp:nvSpPr>
        <dsp:cNvPr id="0" name=""/>
        <dsp:cNvSpPr/>
      </dsp:nvSpPr>
      <dsp:spPr>
        <a:xfrm>
          <a:off x="0" y="2131467"/>
          <a:ext cx="8172122" cy="6364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Skill</a:t>
          </a:r>
          <a:r>
            <a:rPr lang="en-US" sz="1600" kern="1200" dirty="0"/>
            <a:t>: Analysis of a data set that illustrates the distinction between </a:t>
          </a:r>
          <a:r>
            <a:rPr lang="en-US" sz="1600" kern="1200" dirty="0" smtClean="0"/>
            <a:t>fundamental </a:t>
          </a:r>
          <a:r>
            <a:rPr lang="en-GB" sz="1600" kern="1200" dirty="0" smtClean="0"/>
            <a:t>and realized niche.</a:t>
          </a:r>
          <a:endParaRPr lang="en-GB" sz="1600" kern="1200" dirty="0"/>
        </a:p>
      </dsp:txBody>
      <dsp:txXfrm>
        <a:off x="31070" y="2162537"/>
        <a:ext cx="8109982" cy="574340"/>
      </dsp:txXfrm>
    </dsp:sp>
    <dsp:sp modelId="{CCC1A571-D068-4766-9A38-844D1291D553}">
      <dsp:nvSpPr>
        <dsp:cNvPr id="0" name=""/>
        <dsp:cNvSpPr/>
      </dsp:nvSpPr>
      <dsp:spPr>
        <a:xfrm>
          <a:off x="0" y="2814027"/>
          <a:ext cx="8172122" cy="6364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Skill</a:t>
          </a:r>
          <a:r>
            <a:rPr lang="en-US" sz="1600" kern="1200" dirty="0"/>
            <a:t>: Use of a transect to correlate the distribution of plant or animal species </a:t>
          </a:r>
          <a:r>
            <a:rPr lang="en-US" sz="1600" kern="1200" dirty="0" smtClean="0"/>
            <a:t>with </a:t>
          </a:r>
          <a:r>
            <a:rPr lang="en-GB" sz="1600" kern="1200" dirty="0" smtClean="0"/>
            <a:t>an abiotic variable.</a:t>
          </a:r>
          <a:endParaRPr lang="en-GB" sz="1600" kern="1200" dirty="0"/>
        </a:p>
      </dsp:txBody>
      <dsp:txXfrm>
        <a:off x="31070" y="2845097"/>
        <a:ext cx="8109982" cy="574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018A-424A-4A43-BEAE-C6715D57FA04}">
      <dsp:nvSpPr>
        <dsp:cNvPr id="0" name=""/>
        <dsp:cNvSpPr/>
      </dsp:nvSpPr>
      <dsp:spPr>
        <a:xfrm>
          <a:off x="0" y="93"/>
          <a:ext cx="8208912" cy="10338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Random samples are taken in studies involving large geographical areas or if limited time is available. Is random sampling a useful tool for scientists despite the potential for sampling bias?</a:t>
          </a:r>
          <a:endParaRPr lang="en-GB" sz="1800" b="1" kern="1200" dirty="0"/>
        </a:p>
      </dsp:txBody>
      <dsp:txXfrm>
        <a:off x="50466" y="50559"/>
        <a:ext cx="8107980" cy="9328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25/01/2016</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6</a:t>
            </a:fld>
            <a:endParaRPr lang="en-GB"/>
          </a:p>
        </p:txBody>
      </p:sp>
    </p:spTree>
    <p:extLst>
      <p:ext uri="{BB962C8B-B14F-4D97-AF65-F5344CB8AC3E}">
        <p14:creationId xmlns:p14="http://schemas.microsoft.com/office/powerpoint/2010/main" val="2623289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1/25/2016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1/25/2016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1/25/2016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1/25/2016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071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1/25/2016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821752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1/25/2016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5428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1/25/2016</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828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1/25/2016</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990784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1/25/2016</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670720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1/25/2016</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076800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1/25/2016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702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1/25/2016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1/25/2016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25326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1/25/2016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667203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1/25/2016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41073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1/25/2016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1/25/2016</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1/25/2016</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1/25/2016</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1/25/2016</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1/25/2016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1/25/2016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1/25/2016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1/25/2016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534871996"/>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video" Target="https://www.youtube.com/embed/oE7sGyCBWr8" TargetMode="External"/><Relationship Id="rId4" Type="http://schemas.openxmlformats.org/officeDocument/2006/relationships/hyperlink" Target="https://www.youtube.com/watch?v=oE7sGyCBWr8" TargetMode="External"/></Relationships>
</file>

<file path=ppt/slides/_rels/slide17.xml.rels><?xml version="1.0" encoding="UTF-8" standalone="yes"?>
<Relationships xmlns="http://schemas.openxmlformats.org/package/2006/relationships"><Relationship Id="rId3" Type="http://schemas.openxmlformats.org/officeDocument/2006/relationships/video" Target="https://www.youtube.com/embed/XuKjBIBBAL8" TargetMode="External"/><Relationship Id="rId2" Type="http://schemas.openxmlformats.org/officeDocument/2006/relationships/video" Target="https://www.youtube.com/embed/0mgnf6t9VEc" TargetMode="External"/><Relationship Id="rId1" Type="http://schemas.openxmlformats.org/officeDocument/2006/relationships/video" Target="https://www.youtube.com/embed/H9MV5CgPgIQ" TargetMode="External"/><Relationship Id="rId5" Type="http://schemas.openxmlformats.org/officeDocument/2006/relationships/image" Target="../media/image6.png"/><Relationship Id="rId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video" Target="https://www.youtube.com/embed/Qqa0OPbdvjw" TargetMode="Externa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EWJAEkGeNk" TargetMode="External"/><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hyperlink" Target="http://www.pbs.org/wnet/nature/deep-jungle-new-frontiers-video-darwins-moth/1374/"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ysa5OBhXz-Q" TargetMode="External"/><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video" Target="https://www.youtube.com/embed/GK_vRtHJZu4" TargetMode="External"/><Relationship Id="rId4" Type="http://schemas.openxmlformats.org/officeDocument/2006/relationships/hyperlink" Target="https://www.youtube.com/watch?v=GK_vRtHJZu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O7eQKSf0LmY" TargetMode="Externa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RAdNCIIYXvo&amp;list=TLfNXgHDUe_VkyMjAxMjAxNg" TargetMode="External"/><Relationship Id="rId3" Type="http://schemas.openxmlformats.org/officeDocument/2006/relationships/image" Target="../media/image9.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www.youtube.com/watch?v=-2eHDC2DrMA" TargetMode="External"/><Relationship Id="rId5" Type="http://schemas.openxmlformats.org/officeDocument/2006/relationships/hyperlink" Target="https://www.youtube.com/watch?v=p4Vs9qfr2nc" TargetMode="External"/><Relationship Id="rId4" Type="http://schemas.openxmlformats.org/officeDocument/2006/relationships/hyperlink" Target="https://youtu.be/xzF9RUUum4A?t=1m2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488278" cy="1702160"/>
          </a:xfrm>
        </p:spPr>
        <p:txBody>
          <a:bodyPr>
            <a:normAutofit fontScale="90000"/>
          </a:bodyPr>
          <a:lstStyle/>
          <a:p>
            <a:r>
              <a:rPr lang="en-GB" dirty="0" smtClean="0"/>
              <a:t>Option C</a:t>
            </a:r>
            <a:r>
              <a:rPr lang="en-GB" dirty="0">
                <a:solidFill>
                  <a:schemeClr val="tx1">
                    <a:lumMod val="65000"/>
                    <a:lumOff val="35000"/>
                  </a:schemeClr>
                </a:solidFill>
              </a:rPr>
              <a:t/>
            </a:r>
            <a:br>
              <a:rPr lang="en-GB" dirty="0">
                <a:solidFill>
                  <a:schemeClr val="tx1">
                    <a:lumMod val="65000"/>
                    <a:lumOff val="35000"/>
                  </a:schemeClr>
                </a:solidFill>
              </a:rPr>
            </a:br>
            <a:r>
              <a:rPr lang="en-GB" dirty="0">
                <a:solidFill>
                  <a:schemeClr val="tx1">
                    <a:lumMod val="65000"/>
                    <a:lumOff val="35000"/>
                  </a:schemeClr>
                </a:solidFill>
              </a:rPr>
              <a:t>E</a:t>
            </a:r>
            <a:r>
              <a:rPr lang="en-GB" dirty="0" smtClean="0">
                <a:solidFill>
                  <a:schemeClr val="tx1">
                    <a:lumMod val="65000"/>
                    <a:lumOff val="35000"/>
                  </a:schemeClr>
                </a:solidFill>
              </a:rPr>
              <a:t>cology and Conservation</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24322" y="4581128"/>
            <a:ext cx="3461825" cy="1260629"/>
          </a:xfrm>
        </p:spPr>
        <p:txBody>
          <a:bodyPr>
            <a:noAutofit/>
          </a:bodyPr>
          <a:lstStyle/>
          <a:p>
            <a:r>
              <a:rPr lang="en-GB" sz="2400" dirty="0" smtClean="0">
                <a:solidFill>
                  <a:schemeClr val="accent1">
                    <a:lumMod val="50000"/>
                  </a:schemeClr>
                </a:solidFill>
              </a:rPr>
              <a:t>C1 Species and communities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stephsnature.com/images/Websitelifescience/ecology/popcommecovisu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139" y="-32965"/>
            <a:ext cx="3634636" cy="2679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2" descr="http://www.wildaboutnz.co.nz/wp-content/uploads/2013/04/transect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694" y="2605214"/>
            <a:ext cx="6879690" cy="419920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transects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use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transects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correlate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distribution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animal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abiotic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variable</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97" y="1556792"/>
            <a:ext cx="6000597" cy="1030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Menos"/>
          <p:cNvSpPr/>
          <p:nvPr/>
        </p:nvSpPr>
        <p:spPr>
          <a:xfrm>
            <a:off x="98471" y="1772817"/>
            <a:ext cx="1630339"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010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transects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use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transects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correlate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distribution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animal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abiotic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variable</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1 CuadroTexto"/>
          <p:cNvSpPr txBox="1"/>
          <p:nvPr/>
        </p:nvSpPr>
        <p:spPr>
          <a:xfrm>
            <a:off x="612775" y="2852936"/>
            <a:ext cx="8092417" cy="1815882"/>
          </a:xfrm>
          <a:prstGeom prst="rect">
            <a:avLst/>
          </a:prstGeom>
          <a:noFill/>
        </p:spPr>
        <p:txBody>
          <a:bodyPr wrap="square" rtlCol="0">
            <a:spAutoFit/>
          </a:bodyPr>
          <a:lstStyle/>
          <a:p>
            <a:pPr algn="ctr"/>
            <a:r>
              <a:rPr lang="en-GB" sz="2800" dirty="0" smtClean="0"/>
              <a:t>Lets take 15 minutes to do the data based questions on page 605-606 </a:t>
            </a:r>
          </a:p>
          <a:p>
            <a:pPr algn="ctr"/>
            <a:endParaRPr lang="en-GB" sz="2800" dirty="0"/>
          </a:p>
          <a:p>
            <a:pPr algn="ctr"/>
            <a:r>
              <a:rPr lang="en-GB" sz="2800" dirty="0" smtClean="0"/>
              <a:t>Later we discuss your conclusions as a group</a:t>
            </a:r>
            <a:endParaRPr lang="en-GB" sz="2800" dirty="0"/>
          </a:p>
        </p:txBody>
      </p:sp>
    </p:spTree>
    <p:extLst>
      <p:ext uri="{BB962C8B-B14F-4D97-AF65-F5344CB8AC3E}">
        <p14:creationId xmlns:p14="http://schemas.microsoft.com/office/powerpoint/2010/main" val="22408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28918"/>
            <a:ext cx="9013122" cy="1508105"/>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Ecological</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models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models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as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representations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real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world</a:t>
            </a: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zones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stress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limits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tolerance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graphs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models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real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word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have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predictive</a:t>
            </a:r>
            <a:r>
              <a:rPr lang="es-ES" sz="20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power</a:t>
            </a: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explain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community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2 CuadroTexto"/>
          <p:cNvSpPr txBox="1"/>
          <p:nvPr/>
        </p:nvSpPr>
        <p:spPr>
          <a:xfrm>
            <a:off x="191450" y="1499476"/>
            <a:ext cx="8898085" cy="2800767"/>
          </a:xfrm>
          <a:prstGeom prst="rect">
            <a:avLst/>
          </a:prstGeom>
          <a:noFill/>
        </p:spPr>
        <p:txBody>
          <a:bodyPr wrap="square" rtlCol="0">
            <a:spAutoFit/>
          </a:bodyPr>
          <a:lstStyle/>
          <a:p>
            <a:r>
              <a:rPr lang="en-GB" sz="1600" dirty="0" smtClean="0"/>
              <a:t>Figure 4 of your book is a model of how environmental gradient affect population levels of a species. The range of values of a biotic or abiotic factor that is tolerated is a characteristic of a species but within a population there is variability.  </a:t>
            </a:r>
          </a:p>
          <a:p>
            <a:endParaRPr lang="en-GB" sz="1600" dirty="0"/>
          </a:p>
          <a:p>
            <a:r>
              <a:rPr lang="en-GB" sz="1600" dirty="0" smtClean="0"/>
              <a:t>Some members of a population are more tolerant of extreme conditions than others and the limits of tolerance and where the </a:t>
            </a:r>
            <a:r>
              <a:rPr lang="en-GB" sz="1600" dirty="0"/>
              <a:t>z</a:t>
            </a:r>
            <a:r>
              <a:rPr lang="en-GB" sz="1600" dirty="0" smtClean="0"/>
              <a:t>one of stress starts is sometimes difficult to determine.  </a:t>
            </a:r>
          </a:p>
          <a:p>
            <a:endParaRPr lang="en-GB" sz="1600" dirty="0"/>
          </a:p>
          <a:p>
            <a:r>
              <a:rPr lang="en-GB" sz="1600" dirty="0" smtClean="0"/>
              <a:t>Another </a:t>
            </a:r>
            <a:r>
              <a:rPr lang="en-GB" sz="1600" b="1" dirty="0" smtClean="0"/>
              <a:t>limitation</a:t>
            </a:r>
            <a:r>
              <a:rPr lang="en-GB" sz="1600" dirty="0" smtClean="0"/>
              <a:t> of the graph is that it is often represented as symmetrical but this is not the case in real situations. For example an abundance of food has slower effects on population size that a shortage of food.</a:t>
            </a:r>
            <a:endParaRPr lang="en-GB" sz="1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461" y="4220747"/>
            <a:ext cx="6297915" cy="263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03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Effect transition="in" filter="wipe(down)">
                                      <p:cBhvr>
                                        <p:cTn id="27" dur="580">
                                          <p:stCondLst>
                                            <p:cond delay="0"/>
                                          </p:stCondLst>
                                        </p:cTn>
                                        <p:tgtEl>
                                          <p:spTgt spid="8194"/>
                                        </p:tgtEl>
                                      </p:cBhvr>
                                    </p:animEffect>
                                    <p:anim calcmode="lin" valueType="num">
                                      <p:cBhvr>
                                        <p:cTn id="28"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33" dur="26">
                                          <p:stCondLst>
                                            <p:cond delay="650"/>
                                          </p:stCondLst>
                                        </p:cTn>
                                        <p:tgtEl>
                                          <p:spTgt spid="8194"/>
                                        </p:tgtEl>
                                      </p:cBhvr>
                                      <p:to x="100000" y="60000"/>
                                    </p:animScale>
                                    <p:animScale>
                                      <p:cBhvr>
                                        <p:cTn id="34" dur="166" decel="50000">
                                          <p:stCondLst>
                                            <p:cond delay="676"/>
                                          </p:stCondLst>
                                        </p:cTn>
                                        <p:tgtEl>
                                          <p:spTgt spid="8194"/>
                                        </p:tgtEl>
                                      </p:cBhvr>
                                      <p:to x="100000" y="100000"/>
                                    </p:animScale>
                                    <p:animScale>
                                      <p:cBhvr>
                                        <p:cTn id="35" dur="26">
                                          <p:stCondLst>
                                            <p:cond delay="1312"/>
                                          </p:stCondLst>
                                        </p:cTn>
                                        <p:tgtEl>
                                          <p:spTgt spid="8194"/>
                                        </p:tgtEl>
                                      </p:cBhvr>
                                      <p:to x="100000" y="80000"/>
                                    </p:animScale>
                                    <p:animScale>
                                      <p:cBhvr>
                                        <p:cTn id="36" dur="166" decel="50000">
                                          <p:stCondLst>
                                            <p:cond delay="1338"/>
                                          </p:stCondLst>
                                        </p:cTn>
                                        <p:tgtEl>
                                          <p:spTgt spid="8194"/>
                                        </p:tgtEl>
                                      </p:cBhvr>
                                      <p:to x="100000" y="100000"/>
                                    </p:animScale>
                                    <p:animScale>
                                      <p:cBhvr>
                                        <p:cTn id="37" dur="26">
                                          <p:stCondLst>
                                            <p:cond delay="1642"/>
                                          </p:stCondLst>
                                        </p:cTn>
                                        <p:tgtEl>
                                          <p:spTgt spid="8194"/>
                                        </p:tgtEl>
                                      </p:cBhvr>
                                      <p:to x="100000" y="90000"/>
                                    </p:animScale>
                                    <p:animScale>
                                      <p:cBhvr>
                                        <p:cTn id="38" dur="166" decel="50000">
                                          <p:stCondLst>
                                            <p:cond delay="1668"/>
                                          </p:stCondLst>
                                        </p:cTn>
                                        <p:tgtEl>
                                          <p:spTgt spid="8194"/>
                                        </p:tgtEl>
                                      </p:cBhvr>
                                      <p:to x="100000" y="100000"/>
                                    </p:animScale>
                                    <p:animScale>
                                      <p:cBhvr>
                                        <p:cTn id="39" dur="26">
                                          <p:stCondLst>
                                            <p:cond delay="1808"/>
                                          </p:stCondLst>
                                        </p:cTn>
                                        <p:tgtEl>
                                          <p:spTgt spid="8194"/>
                                        </p:tgtEl>
                                      </p:cBhvr>
                                      <p:to x="100000" y="95000"/>
                                    </p:animScale>
                                    <p:animScale>
                                      <p:cBhvr>
                                        <p:cTn id="40" dur="166" decel="50000">
                                          <p:stCondLst>
                                            <p:cond delay="1834"/>
                                          </p:stCondLst>
                                        </p:cTn>
                                        <p:tgtEl>
                                          <p:spTgt spid="81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28918"/>
            <a:ext cx="9013122" cy="1508105"/>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niche concept</a:t>
            </a: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Each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plays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unique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role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within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community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because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unique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combination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spacial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habitat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interactions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other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2 CuadroTexto"/>
          <p:cNvSpPr txBox="1"/>
          <p:nvPr/>
        </p:nvSpPr>
        <p:spPr>
          <a:xfrm>
            <a:off x="191450" y="1499476"/>
            <a:ext cx="8898085" cy="1077218"/>
          </a:xfrm>
          <a:prstGeom prst="rect">
            <a:avLst/>
          </a:prstGeom>
          <a:noFill/>
        </p:spPr>
        <p:txBody>
          <a:bodyPr wrap="square" rtlCol="0">
            <a:spAutoFit/>
          </a:bodyPr>
          <a:lstStyle/>
          <a:p>
            <a:r>
              <a:rPr lang="en-GB" sz="1600" dirty="0" smtClean="0"/>
              <a:t>Within an ecosystem each species plays a unique role, called its ecological niche. This includes its spatial habitat, how it obtains its food and how it interacts with its environment. For a species to live in a certain habitat that habitat must provide it with the proper biotic and abiotic conditions within its limits of tolerance. </a:t>
            </a:r>
            <a:endParaRPr lang="en-GB" sz="1600" dirty="0"/>
          </a:p>
        </p:txBody>
      </p:sp>
      <p:pic>
        <p:nvPicPr>
          <p:cNvPr id="9218" name="Picture 2" descr="http://legacy.hopkinsville.kctcs.edu/instructors/jason-arnold/VLI/Old%20VLI/M4BCommunitiesandecosystems/f31-07_feeding_niches_f_c.jpg"/>
          <p:cNvPicPr>
            <a:picLocks noChangeAspect="1" noChangeArrowheads="1"/>
          </p:cNvPicPr>
          <p:nvPr/>
        </p:nvPicPr>
        <p:blipFill rotWithShape="1">
          <a:blip r:embed="rId2">
            <a:extLst>
              <a:ext uri="{28A0092B-C50C-407E-A947-70E740481C1C}">
                <a14:useLocalDpi xmlns:a14="http://schemas.microsoft.com/office/drawing/2010/main" val="0"/>
              </a:ext>
            </a:extLst>
          </a:blip>
          <a:srcRect t="3518"/>
          <a:stretch/>
        </p:blipFill>
        <p:spPr bwMode="auto">
          <a:xfrm>
            <a:off x="0" y="2576694"/>
            <a:ext cx="9042556" cy="402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fade">
                                      <p:cBhvr>
                                        <p:cTn id="17" dur="1000"/>
                                        <p:tgtEl>
                                          <p:spTgt spid="9218"/>
                                        </p:tgtEl>
                                      </p:cBhvr>
                                    </p:animEffect>
                                    <p:anim calcmode="lin" valueType="num">
                                      <p:cBhvr>
                                        <p:cTn id="18" dur="1000" fill="hold"/>
                                        <p:tgtEl>
                                          <p:spTgt spid="9218"/>
                                        </p:tgtEl>
                                        <p:attrNameLst>
                                          <p:attrName>ppt_x</p:attrName>
                                        </p:attrNameLst>
                                      </p:cBhvr>
                                      <p:tavLst>
                                        <p:tav tm="0">
                                          <p:val>
                                            <p:strVal val="#ppt_x"/>
                                          </p:val>
                                        </p:tav>
                                        <p:tav tm="100000">
                                          <p:val>
                                            <p:strVal val="#ppt_x"/>
                                          </p:val>
                                        </p:tav>
                                      </p:tavLst>
                                    </p:anim>
                                    <p:anim calcmode="lin" valueType="num">
                                      <p:cBhvr>
                                        <p:cTn id="1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Competitive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exclusion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principle</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Two</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cannot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survive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indefinitely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same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habitat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if</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their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ecological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niches are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identical</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1 CuadroTexto"/>
          <p:cNvSpPr txBox="1"/>
          <p:nvPr/>
        </p:nvSpPr>
        <p:spPr>
          <a:xfrm>
            <a:off x="433908" y="1384570"/>
            <a:ext cx="6127849" cy="1200329"/>
          </a:xfrm>
          <a:prstGeom prst="rect">
            <a:avLst/>
          </a:prstGeom>
          <a:noFill/>
        </p:spPr>
        <p:txBody>
          <a:bodyPr wrap="square" rtlCol="0">
            <a:spAutoFit/>
          </a:bodyPr>
          <a:lstStyle/>
          <a:p>
            <a:r>
              <a:rPr lang="en-GB" dirty="0" smtClean="0"/>
              <a:t>In the </a:t>
            </a:r>
            <a:r>
              <a:rPr lang="en-GB" dirty="0" smtClean="0"/>
              <a:t>1930’s </a:t>
            </a:r>
            <a:r>
              <a:rPr lang="en-GB" dirty="0" smtClean="0"/>
              <a:t>the Russian scientist Carl Friedrich Gauss investigated competition between two species of paramecium: </a:t>
            </a:r>
            <a:r>
              <a:rPr lang="en-GB" i="1" dirty="0" smtClean="0"/>
              <a:t>P. </a:t>
            </a:r>
            <a:r>
              <a:rPr lang="en-GB" i="1" dirty="0" err="1" smtClean="0"/>
              <a:t>caudatum</a:t>
            </a:r>
            <a:r>
              <a:rPr lang="en-GB" i="1" dirty="0" smtClean="0"/>
              <a:t> </a:t>
            </a:r>
            <a:r>
              <a:rPr lang="en-GB" dirty="0" smtClean="0"/>
              <a:t>and </a:t>
            </a:r>
            <a:r>
              <a:rPr lang="en-GB" i="1" dirty="0" smtClean="0"/>
              <a:t>P. </a:t>
            </a:r>
            <a:r>
              <a:rPr lang="en-GB" i="1" dirty="0" err="1" smtClean="0"/>
              <a:t>aurelium</a:t>
            </a:r>
            <a:r>
              <a:rPr lang="en-GB" i="1" dirty="0" smtClean="0"/>
              <a:t>. </a:t>
            </a:r>
          </a:p>
          <a:p>
            <a:endParaRPr lang="en-GB" i="1"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706" y="2204864"/>
            <a:ext cx="5604766" cy="405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491009" y="2518908"/>
            <a:ext cx="2712839" cy="3693319"/>
          </a:xfrm>
          <a:prstGeom prst="rect">
            <a:avLst/>
          </a:prstGeom>
        </p:spPr>
        <p:txBody>
          <a:bodyPr wrap="square">
            <a:spAutoFit/>
          </a:bodyPr>
          <a:lstStyle/>
          <a:p>
            <a:r>
              <a:rPr lang="en-GB" dirty="0"/>
              <a:t>He quantified biomass by estimating the volume of the paramecium. When cultured separately the populations thrived but when cultured together the population sizes of both paramecium declined quickly, mainly of </a:t>
            </a:r>
            <a:r>
              <a:rPr lang="en-GB" i="1" dirty="0"/>
              <a:t>P. </a:t>
            </a:r>
            <a:r>
              <a:rPr lang="en-GB" i="1" dirty="0" err="1" smtClean="0"/>
              <a:t>caudatum</a:t>
            </a:r>
            <a:r>
              <a:rPr lang="en-GB" i="1" dirty="0" smtClean="0"/>
              <a:t>.</a:t>
            </a:r>
            <a:endParaRPr lang="en-GB" i="1" dirty="0"/>
          </a:p>
        </p:txBody>
      </p:sp>
    </p:spTree>
    <p:extLst>
      <p:ext uri="{BB962C8B-B14F-4D97-AF65-F5344CB8AC3E}">
        <p14:creationId xmlns:p14="http://schemas.microsoft.com/office/powerpoint/2010/main" val="90835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1267"/>
                                        </p:tgtEl>
                                        <p:attrNameLst>
                                          <p:attrName>style.visibility</p:attrName>
                                        </p:attrNameLst>
                                      </p:cBhvr>
                                      <p:to>
                                        <p:strVal val="visible"/>
                                      </p:to>
                                    </p:set>
                                    <p:animEffect transition="in" filter="fade">
                                      <p:cBhvr>
                                        <p:cTn id="21" dur="1000"/>
                                        <p:tgtEl>
                                          <p:spTgt spid="11267"/>
                                        </p:tgtEl>
                                      </p:cBhvr>
                                    </p:animEffect>
                                    <p:anim calcmode="lin" valueType="num">
                                      <p:cBhvr>
                                        <p:cTn id="22" dur="1000" fill="hold"/>
                                        <p:tgtEl>
                                          <p:spTgt spid="11267"/>
                                        </p:tgtEl>
                                        <p:attrNameLst>
                                          <p:attrName>ppt_x</p:attrName>
                                        </p:attrNameLst>
                                      </p:cBhvr>
                                      <p:tavLst>
                                        <p:tav tm="0">
                                          <p:val>
                                            <p:strVal val="#ppt_x"/>
                                          </p:val>
                                        </p:tav>
                                        <p:tav tm="100000">
                                          <p:val>
                                            <p:strVal val="#ppt_x"/>
                                          </p:val>
                                        </p:tav>
                                      </p:tavLst>
                                    </p:anim>
                                    <p:anim calcmode="lin" valueType="num">
                                      <p:cBhvr>
                                        <p:cTn id="23"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Competitive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exclusion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principle</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Two</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cannot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survive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indefinitely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same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habitat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if</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their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ecological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niches are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identical</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1 CuadroTexto"/>
          <p:cNvSpPr txBox="1"/>
          <p:nvPr/>
        </p:nvSpPr>
        <p:spPr>
          <a:xfrm>
            <a:off x="433909" y="1325299"/>
            <a:ext cx="4652996" cy="5632311"/>
          </a:xfrm>
          <a:prstGeom prst="rect">
            <a:avLst/>
          </a:prstGeom>
          <a:noFill/>
        </p:spPr>
        <p:txBody>
          <a:bodyPr wrap="square" rtlCol="0">
            <a:spAutoFit/>
          </a:bodyPr>
          <a:lstStyle/>
          <a:p>
            <a:r>
              <a:rPr lang="en-GB" dirty="0" smtClean="0"/>
              <a:t>The bay-breasted warbler and the yellow </a:t>
            </a:r>
            <a:r>
              <a:rPr lang="en-GB" dirty="0" err="1" smtClean="0"/>
              <a:t>rumped</a:t>
            </a:r>
            <a:r>
              <a:rPr lang="en-GB" dirty="0" smtClean="0"/>
              <a:t> warbler are migratory birds that appear to occupy the exact same niche as they feed on similar prey and they are found foraging in the same trees. Ecologists have done observations to find out how they are able to live in the same tree together  without out competing each other. They found that they divide the tree in different areas and therefore never feed in the same part avoiding competition. </a:t>
            </a:r>
          </a:p>
          <a:p>
            <a:endParaRPr lang="en-GB" dirty="0"/>
          </a:p>
          <a:p>
            <a:r>
              <a:rPr lang="en-GB" dirty="0" smtClean="0"/>
              <a:t>The conclusion from these two observations is that two species cannot coexist in the same habitat if their niches overlap, tis is known as the </a:t>
            </a:r>
            <a:r>
              <a:rPr lang="en-GB" b="1" dirty="0" smtClean="0"/>
              <a:t>competitive exclusion principle.</a:t>
            </a:r>
          </a:p>
          <a:p>
            <a:endParaRPr lang="en-GB" i="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904" y="1386045"/>
            <a:ext cx="3935944" cy="456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78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314"/>
                                        </p:tgtEl>
                                        <p:attrNameLst>
                                          <p:attrName>style.visibility</p:attrName>
                                        </p:attrNameLst>
                                      </p:cBhvr>
                                      <p:to>
                                        <p:strVal val="visible"/>
                                      </p:to>
                                    </p:set>
                                    <p:animEffect transition="in" filter="fade">
                                      <p:cBhvr>
                                        <p:cTn id="22" dur="1000"/>
                                        <p:tgtEl>
                                          <p:spTgt spid="13314"/>
                                        </p:tgtEl>
                                      </p:cBhvr>
                                    </p:animEffect>
                                    <p:anim calcmode="lin" valueType="num">
                                      <p:cBhvr>
                                        <p:cTn id="23" dur="1000" fill="hold"/>
                                        <p:tgtEl>
                                          <p:spTgt spid="13314"/>
                                        </p:tgtEl>
                                        <p:attrNameLst>
                                          <p:attrName>ppt_x</p:attrName>
                                        </p:attrNameLst>
                                      </p:cBhvr>
                                      <p:tavLst>
                                        <p:tav tm="0">
                                          <p:val>
                                            <p:strVal val="#ppt_x"/>
                                          </p:val>
                                        </p:tav>
                                        <p:tav tm="100000">
                                          <p:val>
                                            <p:strVal val="#ppt_x"/>
                                          </p:val>
                                        </p:tav>
                                      </p:tavLst>
                                    </p:anim>
                                    <p:anim calcmode="lin" valueType="num">
                                      <p:cBhvr>
                                        <p:cTn id="2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Fundamental and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realised</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niches</a:t>
            </a: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Analysis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dataset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illustrate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distinction</a:t>
            </a: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fundamental </a:t>
            </a: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a:t>
            </a:r>
            <a:r>
              <a:rPr lang="es-ES" sz="2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realised</a:t>
            </a: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niches.    </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1 CuadroTexto"/>
          <p:cNvSpPr txBox="1"/>
          <p:nvPr/>
        </p:nvSpPr>
        <p:spPr>
          <a:xfrm>
            <a:off x="433908" y="1325299"/>
            <a:ext cx="8098532" cy="1477328"/>
          </a:xfrm>
          <a:prstGeom prst="rect">
            <a:avLst/>
          </a:prstGeom>
          <a:noFill/>
        </p:spPr>
        <p:txBody>
          <a:bodyPr wrap="square" rtlCol="0">
            <a:spAutoFit/>
          </a:bodyPr>
          <a:lstStyle/>
          <a:p>
            <a:r>
              <a:rPr lang="en-GB" dirty="0" smtClean="0"/>
              <a:t>The </a:t>
            </a:r>
            <a:r>
              <a:rPr lang="en-GB" b="1" dirty="0" smtClean="0"/>
              <a:t>fundamental niche </a:t>
            </a:r>
            <a:r>
              <a:rPr lang="en-GB" dirty="0" smtClean="0"/>
              <a:t>of a species is the potential mode of existence, given the adaptations of a species. It refers to the broadest range of habitats it can occupy and roles it can fulfil. The </a:t>
            </a:r>
            <a:r>
              <a:rPr lang="en-GB" b="1" dirty="0" smtClean="0"/>
              <a:t>realized niche </a:t>
            </a:r>
            <a:r>
              <a:rPr lang="en-GB" dirty="0" smtClean="0"/>
              <a:t>is the actual mode of existence, which results from its adaptations and competition with other species. </a:t>
            </a:r>
            <a:endParaRPr lang="en-GB" i="1" dirty="0"/>
          </a:p>
        </p:txBody>
      </p:sp>
      <p:pic>
        <p:nvPicPr>
          <p:cNvPr id="3" name="oE7sGyCBWr8"/>
          <p:cNvPicPr>
            <a:picLocks noRot="1" noChangeAspect="1"/>
          </p:cNvPicPr>
          <p:nvPr>
            <a:videoFile r:link="rId1"/>
          </p:nvPr>
        </p:nvPicPr>
        <p:blipFill>
          <a:blip r:embed="rId3"/>
          <a:stretch>
            <a:fillRect/>
          </a:stretch>
        </p:blipFill>
        <p:spPr>
          <a:xfrm>
            <a:off x="1376304" y="2802627"/>
            <a:ext cx="6575029" cy="3698454"/>
          </a:xfrm>
          <a:prstGeom prst="rect">
            <a:avLst/>
          </a:prstGeom>
        </p:spPr>
      </p:pic>
      <p:sp>
        <p:nvSpPr>
          <p:cNvPr id="9" name="8 CuadroTexto"/>
          <p:cNvSpPr txBox="1"/>
          <p:nvPr/>
        </p:nvSpPr>
        <p:spPr>
          <a:xfrm>
            <a:off x="307975" y="5157192"/>
            <a:ext cx="879649" cy="923330"/>
          </a:xfrm>
          <a:prstGeom prst="rect">
            <a:avLst/>
          </a:prstGeom>
          <a:noFill/>
        </p:spPr>
        <p:txBody>
          <a:bodyPr wrap="square" rtlCol="0">
            <a:spAutoFit/>
          </a:bodyPr>
          <a:lstStyle/>
          <a:p>
            <a:r>
              <a:rPr lang="en-GB" dirty="0" smtClean="0">
                <a:hlinkClick r:id="rId4"/>
              </a:rPr>
              <a:t>Link to video</a:t>
            </a:r>
            <a:endParaRPr lang="en-GB" dirty="0"/>
          </a:p>
        </p:txBody>
      </p:sp>
    </p:spTree>
    <p:extLst>
      <p:ext uri="{BB962C8B-B14F-4D97-AF65-F5344CB8AC3E}">
        <p14:creationId xmlns:p14="http://schemas.microsoft.com/office/powerpoint/2010/main" val="57596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par>
                          <p:cTn id="17" fill="hold">
                            <p:stCondLst>
                              <p:cond delay="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3" fill="hold" display="0">
                  <p:stCondLst>
                    <p:cond delay="indefinite"/>
                  </p:stCondLst>
                </p:cTn>
                <p:tgtEl>
                  <p:spTgt spid="3"/>
                </p:tgtEl>
              </p:cMediaNode>
            </p:video>
          </p:childTnLst>
        </p:cTn>
      </p:par>
    </p:tnLst>
    <p:bldLst>
      <p:bldP spid="12" grpId="0"/>
      <p:bldP spid="2" grpId="0" build="p"/>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Interspecific</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interactions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Interaction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within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community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classified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their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effects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1 CuadroTexto"/>
          <p:cNvSpPr txBox="1"/>
          <p:nvPr/>
        </p:nvSpPr>
        <p:spPr>
          <a:xfrm>
            <a:off x="433908" y="1325299"/>
            <a:ext cx="8098532" cy="923330"/>
          </a:xfrm>
          <a:prstGeom prst="rect">
            <a:avLst/>
          </a:prstGeom>
          <a:noFill/>
        </p:spPr>
        <p:txBody>
          <a:bodyPr wrap="square" rtlCol="0">
            <a:spAutoFit/>
          </a:bodyPr>
          <a:lstStyle/>
          <a:p>
            <a:r>
              <a:rPr lang="en-GB" dirty="0" smtClean="0"/>
              <a:t>Within an ecosystem the interactions between the different species are very complex.  We will discuss five common types of interactions: </a:t>
            </a:r>
          </a:p>
          <a:p>
            <a:endParaRPr lang="en-GB" i="1" dirty="0"/>
          </a:p>
        </p:txBody>
      </p:sp>
      <p:pic>
        <p:nvPicPr>
          <p:cNvPr id="11" name="H9MV5CgPgIQ"/>
          <p:cNvPicPr>
            <a:picLocks noRot="1" noChangeAspect="1"/>
          </p:cNvPicPr>
          <p:nvPr>
            <a:videoFile r:link="rId1"/>
          </p:nvPr>
        </p:nvPicPr>
        <p:blipFill>
          <a:blip r:embed="rId5"/>
          <a:stretch>
            <a:fillRect/>
          </a:stretch>
        </p:blipFill>
        <p:spPr>
          <a:xfrm>
            <a:off x="5996734" y="1916832"/>
            <a:ext cx="2868693" cy="1613640"/>
          </a:xfrm>
          <a:prstGeom prst="rect">
            <a:avLst/>
          </a:prstGeom>
        </p:spPr>
      </p:pic>
      <p:sp>
        <p:nvSpPr>
          <p:cNvPr id="13" name="12 Rectángulo"/>
          <p:cNvSpPr/>
          <p:nvPr/>
        </p:nvSpPr>
        <p:spPr>
          <a:xfrm>
            <a:off x="472732" y="2232665"/>
            <a:ext cx="5539428" cy="1477328"/>
          </a:xfrm>
          <a:prstGeom prst="rect">
            <a:avLst/>
          </a:prstGeom>
        </p:spPr>
        <p:txBody>
          <a:bodyPr wrap="square">
            <a:spAutoFit/>
          </a:bodyPr>
          <a:lstStyle/>
          <a:p>
            <a:r>
              <a:rPr lang="en-GB" b="1" dirty="0"/>
              <a:t>Competition</a:t>
            </a:r>
          </a:p>
          <a:p>
            <a:r>
              <a:rPr lang="en-GB" i="1" dirty="0"/>
              <a:t>Competition occurs when two species require the same resources and the amount obtained by one species reduces the amount obtained by the other. </a:t>
            </a:r>
          </a:p>
        </p:txBody>
      </p:sp>
      <p:sp>
        <p:nvSpPr>
          <p:cNvPr id="14" name="13 Rectángulo"/>
          <p:cNvSpPr/>
          <p:nvPr/>
        </p:nvSpPr>
        <p:spPr>
          <a:xfrm>
            <a:off x="472732" y="3869544"/>
            <a:ext cx="5539428" cy="2585323"/>
          </a:xfrm>
          <a:prstGeom prst="rect">
            <a:avLst/>
          </a:prstGeom>
        </p:spPr>
        <p:txBody>
          <a:bodyPr wrap="square">
            <a:spAutoFit/>
          </a:bodyPr>
          <a:lstStyle/>
          <a:p>
            <a:r>
              <a:rPr lang="en-GB" b="1" dirty="0" smtClean="0"/>
              <a:t>Predation</a:t>
            </a:r>
            <a:endParaRPr lang="en-GB" b="1" dirty="0"/>
          </a:p>
          <a:p>
            <a:r>
              <a:rPr lang="en-GB" dirty="0" smtClean="0"/>
              <a:t>Predation involves a consumer feeding on another consumer.</a:t>
            </a:r>
          </a:p>
          <a:p>
            <a:endParaRPr lang="en-GB" dirty="0"/>
          </a:p>
          <a:p>
            <a:r>
              <a:rPr lang="en-GB" b="1" dirty="0" smtClean="0"/>
              <a:t>Parasitism</a:t>
            </a:r>
            <a:r>
              <a:rPr lang="en-GB" dirty="0" smtClean="0"/>
              <a:t/>
            </a:r>
            <a:br>
              <a:rPr lang="en-GB" dirty="0" smtClean="0"/>
            </a:br>
            <a:r>
              <a:rPr lang="en-GB" dirty="0" smtClean="0"/>
              <a:t>When one organisms feeds of another without usually killing it.  The predatory organisms is called the parasite and the prey the host. The host is harmed and the parasite benefits. </a:t>
            </a:r>
            <a:endParaRPr lang="en-GB" dirty="0"/>
          </a:p>
        </p:txBody>
      </p:sp>
      <p:pic>
        <p:nvPicPr>
          <p:cNvPr id="15" name="0mgnf6t9VEc"/>
          <p:cNvPicPr>
            <a:picLocks noRot="1" noChangeAspect="1"/>
          </p:cNvPicPr>
          <p:nvPr>
            <a:videoFile r:link="rId2"/>
          </p:nvPr>
        </p:nvPicPr>
        <p:blipFill>
          <a:blip r:embed="rId5"/>
          <a:stretch>
            <a:fillRect/>
          </a:stretch>
        </p:blipFill>
        <p:spPr>
          <a:xfrm>
            <a:off x="5996734" y="3588874"/>
            <a:ext cx="2868693" cy="1613639"/>
          </a:xfrm>
          <a:prstGeom prst="rect">
            <a:avLst/>
          </a:prstGeom>
        </p:spPr>
      </p:pic>
      <p:pic>
        <p:nvPicPr>
          <p:cNvPr id="16" name="XuKjBIBBAL8"/>
          <p:cNvPicPr>
            <a:picLocks noRot="1" noChangeAspect="1"/>
          </p:cNvPicPr>
          <p:nvPr>
            <a:videoFile r:link="rId3"/>
          </p:nvPr>
        </p:nvPicPr>
        <p:blipFill>
          <a:blip r:embed="rId5"/>
          <a:stretch>
            <a:fillRect/>
          </a:stretch>
        </p:blipFill>
        <p:spPr>
          <a:xfrm>
            <a:off x="6003363" y="5248089"/>
            <a:ext cx="2862064" cy="1609911"/>
          </a:xfrm>
          <a:prstGeom prst="rect">
            <a:avLst/>
          </a:prstGeom>
        </p:spPr>
      </p:pic>
    </p:spTree>
    <p:extLst>
      <p:ext uri="{BB962C8B-B14F-4D97-AF65-F5344CB8AC3E}">
        <p14:creationId xmlns:p14="http://schemas.microsoft.com/office/powerpoint/2010/main" val="415036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fade">
                                      <p:cBhvr>
                                        <p:cTn id="25" dur="500"/>
                                        <p:tgtEl>
                                          <p:spTgt spid="1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fade">
                                      <p:cBhvr>
                                        <p:cTn id="30"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5"/>
                                        </p:tgtEl>
                                      </p:cBhvr>
                                    </p:cmd>
                                  </p:childTnLst>
                                </p:cTn>
                              </p:par>
                            </p:childTnLst>
                          </p:cTn>
                        </p:par>
                      </p:childTnLst>
                    </p:cTn>
                  </p:par>
                </p:childTnLst>
              </p:cTn>
              <p:nextCondLst>
                <p:cond evt="onClick" delay="0">
                  <p:tgtEl>
                    <p:spTgt spid="15"/>
                  </p:tgtEl>
                </p:cond>
              </p:nextCondLst>
            </p:seq>
            <p:video>
              <p:cMediaNode>
                <p:cTn id="36" fill="hold" display="0">
                  <p:stCondLst>
                    <p:cond delay="indefinite"/>
                  </p:stCondLst>
                </p:cTn>
                <p:tgtEl>
                  <p:spTgt spid="15"/>
                </p:tgtEl>
              </p:cMediaNode>
            </p:video>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16"/>
                                        </p:tgtEl>
                                      </p:cBhvr>
                                    </p:cmd>
                                  </p:childTnLst>
                                </p:cTn>
                              </p:par>
                            </p:childTnLst>
                          </p:cTn>
                        </p:par>
                      </p:childTnLst>
                    </p:cTn>
                  </p:par>
                </p:childTnLst>
              </p:cTn>
              <p:nextCondLst>
                <p:cond evt="onClick" delay="0">
                  <p:tgtEl>
                    <p:spTgt spid="16"/>
                  </p:tgtEl>
                </p:cond>
              </p:nextCondLst>
            </p:seq>
            <p:video>
              <p:cMediaNode>
                <p:cTn id="42" fill="hold" display="0">
                  <p:stCondLst>
                    <p:cond delay="indefinite"/>
                  </p:stCondLst>
                </p:cTn>
                <p:tgtEl>
                  <p:spTgt spid="16"/>
                </p:tgtEl>
              </p:cMediaNode>
            </p:video>
          </p:childTnLst>
        </p:cTn>
      </p:par>
    </p:tnLst>
    <p:bldLst>
      <p:bldP spid="12" grpId="0"/>
      <p:bldP spid="2" grpId="0" build="p"/>
      <p:bldP spid="13" grpId="0"/>
      <p:bldP spid="1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1 CuadroTexto"/>
          <p:cNvSpPr txBox="1"/>
          <p:nvPr/>
        </p:nvSpPr>
        <p:spPr>
          <a:xfrm>
            <a:off x="433909" y="1325299"/>
            <a:ext cx="4652996" cy="4801314"/>
          </a:xfrm>
          <a:prstGeom prst="rect">
            <a:avLst/>
          </a:prstGeom>
          <a:noFill/>
        </p:spPr>
        <p:txBody>
          <a:bodyPr wrap="square" rtlCol="0">
            <a:spAutoFit/>
          </a:bodyPr>
          <a:lstStyle/>
          <a:p>
            <a:r>
              <a:rPr lang="en-GB" b="1" dirty="0" smtClean="0"/>
              <a:t>Mutualism</a:t>
            </a:r>
          </a:p>
          <a:p>
            <a:r>
              <a:rPr lang="en-GB" dirty="0" smtClean="0"/>
              <a:t>In mutualisms two species live very closely together and the relation is beneficial for both. The bacteria living in your organism are a good example of organisms living in symbiosis with you, they have a place to live and you are protected against pathogenic bacteria. </a:t>
            </a:r>
          </a:p>
          <a:p>
            <a:endParaRPr lang="en-GB" dirty="0"/>
          </a:p>
          <a:p>
            <a:r>
              <a:rPr lang="en-GB" b="1" dirty="0" smtClean="0"/>
              <a:t>Commensalism</a:t>
            </a:r>
          </a:p>
          <a:p>
            <a:r>
              <a:rPr lang="en-GB" dirty="0" smtClean="0"/>
              <a:t>In commensalism one of the to organisms is benefitted and the other is not harmed nor has any benefit of the relation. Epiphytes like orchids are a good example of this, they live in trees which don’t notice their presence.  </a:t>
            </a:r>
            <a:endParaRPr lang="en-GB" dirty="0"/>
          </a:p>
        </p:txBody>
      </p:sp>
      <p:sp>
        <p:nvSpPr>
          <p:cNvPr id="11" name="10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Interspecific</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interactions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Interaction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within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community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classified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their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effects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Qqa0OPbdvjw"/>
          <p:cNvPicPr>
            <a:picLocks noRot="1" noChangeAspect="1"/>
          </p:cNvPicPr>
          <p:nvPr>
            <a:videoFile r:link="rId1"/>
          </p:nvPr>
        </p:nvPicPr>
        <p:blipFill>
          <a:blip r:embed="rId3"/>
          <a:stretch>
            <a:fillRect/>
          </a:stretch>
        </p:blipFill>
        <p:spPr>
          <a:xfrm>
            <a:off x="5173452" y="1682273"/>
            <a:ext cx="3856292" cy="2169164"/>
          </a:xfrm>
          <a:prstGeom prst="rect">
            <a:avLst/>
          </a:prstGeom>
        </p:spPr>
      </p:pic>
      <p:pic>
        <p:nvPicPr>
          <p:cNvPr id="14338" name="Picture 2" descr="http://fireflyforest.net/images/firefly/2006/July/bromeli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452" y="3851437"/>
            <a:ext cx="3839670" cy="273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54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4338"/>
                                        </p:tgtEl>
                                        <p:attrNameLst>
                                          <p:attrName>style.visibility</p:attrName>
                                        </p:attrNameLst>
                                      </p:cBhvr>
                                      <p:to>
                                        <p:strVal val="visible"/>
                                      </p:to>
                                    </p:set>
                                    <p:animEffect transition="in" filter="fade">
                                      <p:cBhvr>
                                        <p:cTn id="31"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1 CuadroTexto"/>
          <p:cNvSpPr txBox="1"/>
          <p:nvPr/>
        </p:nvSpPr>
        <p:spPr>
          <a:xfrm>
            <a:off x="433908" y="1325299"/>
            <a:ext cx="8386563" cy="5632311"/>
          </a:xfrm>
          <a:prstGeom prst="rect">
            <a:avLst/>
          </a:prstGeom>
          <a:noFill/>
        </p:spPr>
        <p:txBody>
          <a:bodyPr wrap="square" rtlCol="0">
            <a:spAutoFit/>
          </a:bodyPr>
          <a:lstStyle/>
          <a:p>
            <a:r>
              <a:rPr lang="en-GB" dirty="0" smtClean="0"/>
              <a:t>Most corals that build reefs contain photosynthetic algae </a:t>
            </a:r>
            <a:r>
              <a:rPr lang="en-GB" dirty="0"/>
              <a:t>called </a:t>
            </a:r>
            <a:r>
              <a:rPr lang="en-GB" dirty="0" err="1" smtClean="0"/>
              <a:t>zooxanthelae</a:t>
            </a:r>
            <a:r>
              <a:rPr lang="en-GB" dirty="0" smtClean="0"/>
              <a:t>. The coral provides the algae with a protected environment and a substrate that can hold it in place for photosynthesis to </a:t>
            </a:r>
            <a:r>
              <a:rPr lang="en-GB" dirty="0" err="1" smtClean="0"/>
              <a:t>ocurr</a:t>
            </a:r>
            <a:r>
              <a:rPr lang="en-GB" dirty="0" smtClean="0"/>
              <a:t>. </a:t>
            </a:r>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The </a:t>
            </a:r>
            <a:r>
              <a:rPr lang="es-ES" dirty="0" err="1"/>
              <a:t>zooxanthelae</a:t>
            </a:r>
            <a:r>
              <a:rPr lang="es-ES" dirty="0"/>
              <a:t> </a:t>
            </a:r>
            <a:r>
              <a:rPr lang="es-ES" dirty="0"/>
              <a:t> </a:t>
            </a:r>
            <a:r>
              <a:rPr lang="es-ES" dirty="0" err="1"/>
              <a:t>provides</a:t>
            </a:r>
            <a:r>
              <a:rPr lang="es-ES" dirty="0"/>
              <a:t> </a:t>
            </a:r>
            <a:r>
              <a:rPr lang="es-ES" dirty="0" err="1"/>
              <a:t>the</a:t>
            </a:r>
            <a:r>
              <a:rPr lang="es-ES" dirty="0"/>
              <a:t> coral </a:t>
            </a:r>
            <a:r>
              <a:rPr lang="es-ES" dirty="0" err="1"/>
              <a:t>with</a:t>
            </a:r>
            <a:r>
              <a:rPr lang="es-ES" dirty="0"/>
              <a:t> </a:t>
            </a:r>
            <a:r>
              <a:rPr lang="es-ES" dirty="0" err="1"/>
              <a:t>molecules</a:t>
            </a:r>
            <a:r>
              <a:rPr lang="es-ES" dirty="0"/>
              <a:t> </a:t>
            </a:r>
            <a:r>
              <a:rPr lang="es-ES" dirty="0" err="1"/>
              <a:t>such</a:t>
            </a:r>
            <a:r>
              <a:rPr lang="es-ES" dirty="0"/>
              <a:t> as </a:t>
            </a:r>
            <a:r>
              <a:rPr lang="es-ES" dirty="0" err="1"/>
              <a:t>glucose</a:t>
            </a:r>
            <a:r>
              <a:rPr lang="es-ES" dirty="0"/>
              <a:t> and amino </a:t>
            </a:r>
            <a:r>
              <a:rPr lang="es-ES" dirty="0" err="1"/>
              <a:t>acids</a:t>
            </a:r>
            <a:r>
              <a:rPr lang="es-ES" dirty="0"/>
              <a:t>. </a:t>
            </a:r>
            <a:r>
              <a:rPr lang="es-ES" dirty="0" err="1"/>
              <a:t>The</a:t>
            </a:r>
            <a:r>
              <a:rPr lang="es-ES" dirty="0"/>
              <a:t> </a:t>
            </a:r>
            <a:r>
              <a:rPr lang="es-ES" dirty="0" err="1"/>
              <a:t>association</a:t>
            </a:r>
            <a:r>
              <a:rPr lang="es-ES" dirty="0"/>
              <a:t> </a:t>
            </a:r>
            <a:r>
              <a:rPr lang="es-ES" dirty="0" err="1"/>
              <a:t>assures</a:t>
            </a:r>
            <a:r>
              <a:rPr lang="es-ES" dirty="0"/>
              <a:t> </a:t>
            </a:r>
            <a:r>
              <a:rPr lang="es-ES" dirty="0" err="1"/>
              <a:t>the</a:t>
            </a:r>
            <a:r>
              <a:rPr lang="es-ES" dirty="0"/>
              <a:t> </a:t>
            </a:r>
            <a:r>
              <a:rPr lang="es-ES" dirty="0" err="1"/>
              <a:t>recycling</a:t>
            </a:r>
            <a:r>
              <a:rPr lang="es-ES" dirty="0"/>
              <a:t> of </a:t>
            </a:r>
            <a:r>
              <a:rPr lang="es-ES" dirty="0" err="1"/>
              <a:t>nutrients</a:t>
            </a:r>
            <a:r>
              <a:rPr lang="es-ES" dirty="0"/>
              <a:t> </a:t>
            </a:r>
            <a:r>
              <a:rPr lang="es-ES" dirty="0" err="1"/>
              <a:t>which</a:t>
            </a:r>
            <a:r>
              <a:rPr lang="es-ES" dirty="0"/>
              <a:t> are in short </a:t>
            </a:r>
            <a:r>
              <a:rPr lang="es-ES" dirty="0" err="1"/>
              <a:t>supply</a:t>
            </a:r>
            <a:r>
              <a:rPr lang="es-ES" dirty="0"/>
              <a:t> in tropical </a:t>
            </a:r>
            <a:r>
              <a:rPr lang="es-ES" dirty="0" err="1" smtClean="0"/>
              <a:t>waters</a:t>
            </a:r>
            <a:r>
              <a:rPr lang="es-ES" dirty="0" smtClean="0"/>
              <a:t>. </a:t>
            </a:r>
          </a:p>
          <a:p>
            <a:endParaRPr lang="es-ES" dirty="0"/>
          </a:p>
          <a:p>
            <a:r>
              <a:rPr lang="es-ES" dirty="0" err="1" smtClean="0"/>
              <a:t>Zooxanthelae</a:t>
            </a:r>
            <a:r>
              <a:rPr lang="es-ES" dirty="0" smtClean="0"/>
              <a:t> are </a:t>
            </a:r>
            <a:r>
              <a:rPr lang="es-ES" dirty="0" err="1" smtClean="0"/>
              <a:t>responsible</a:t>
            </a:r>
            <a:r>
              <a:rPr lang="es-ES" dirty="0" smtClean="0"/>
              <a:t> </a:t>
            </a:r>
            <a:r>
              <a:rPr lang="es-ES" dirty="0" err="1" smtClean="0"/>
              <a:t>for</a:t>
            </a:r>
            <a:r>
              <a:rPr lang="es-ES" dirty="0" smtClean="0"/>
              <a:t> </a:t>
            </a:r>
            <a:r>
              <a:rPr lang="es-ES" dirty="0" err="1" smtClean="0"/>
              <a:t>the</a:t>
            </a:r>
            <a:r>
              <a:rPr lang="es-ES" dirty="0" smtClean="0"/>
              <a:t> </a:t>
            </a:r>
            <a:r>
              <a:rPr lang="es-ES" dirty="0" err="1" smtClean="0"/>
              <a:t>unique</a:t>
            </a:r>
            <a:r>
              <a:rPr lang="es-ES" dirty="0" smtClean="0"/>
              <a:t> </a:t>
            </a:r>
            <a:r>
              <a:rPr lang="es-ES" dirty="0" err="1" smtClean="0"/>
              <a:t>coloration</a:t>
            </a:r>
            <a:r>
              <a:rPr lang="es-ES" dirty="0" smtClean="0"/>
              <a:t> of </a:t>
            </a:r>
            <a:r>
              <a:rPr lang="es-ES" dirty="0" err="1" smtClean="0"/>
              <a:t>many</a:t>
            </a:r>
            <a:r>
              <a:rPr lang="es-ES" dirty="0" smtClean="0"/>
              <a:t> </a:t>
            </a:r>
            <a:r>
              <a:rPr lang="es-ES" dirty="0" err="1" smtClean="0"/>
              <a:t>corals</a:t>
            </a:r>
            <a:r>
              <a:rPr lang="es-ES" dirty="0" smtClean="0"/>
              <a:t> and </a:t>
            </a:r>
            <a:r>
              <a:rPr lang="es-ES" dirty="0" err="1" smtClean="0"/>
              <a:t>make</a:t>
            </a:r>
            <a:r>
              <a:rPr lang="es-ES" dirty="0" smtClean="0"/>
              <a:t> coral </a:t>
            </a:r>
            <a:r>
              <a:rPr lang="es-ES" dirty="0" err="1" smtClean="0"/>
              <a:t>reefs</a:t>
            </a:r>
            <a:r>
              <a:rPr lang="es-ES" dirty="0" smtClean="0"/>
              <a:t> </a:t>
            </a:r>
            <a:r>
              <a:rPr lang="es-ES" dirty="0" err="1" smtClean="0"/>
              <a:t>one</a:t>
            </a:r>
            <a:r>
              <a:rPr lang="es-ES" dirty="0" smtClean="0"/>
              <a:t> of </a:t>
            </a:r>
            <a:r>
              <a:rPr lang="es-ES" dirty="0" err="1" smtClean="0"/>
              <a:t>the</a:t>
            </a:r>
            <a:r>
              <a:rPr lang="es-ES" dirty="0" smtClean="0"/>
              <a:t> </a:t>
            </a:r>
            <a:r>
              <a:rPr lang="es-ES" dirty="0" err="1" smtClean="0"/>
              <a:t>most</a:t>
            </a:r>
            <a:r>
              <a:rPr lang="es-ES" dirty="0" smtClean="0"/>
              <a:t> </a:t>
            </a:r>
            <a:r>
              <a:rPr lang="es-ES" dirty="0" err="1" smtClean="0"/>
              <a:t>biologically</a:t>
            </a:r>
            <a:r>
              <a:rPr lang="es-ES" dirty="0" smtClean="0"/>
              <a:t> </a:t>
            </a:r>
            <a:r>
              <a:rPr lang="es-ES" dirty="0" err="1" smtClean="0"/>
              <a:t>productie</a:t>
            </a:r>
            <a:r>
              <a:rPr lang="es-ES" dirty="0" smtClean="0"/>
              <a:t> </a:t>
            </a:r>
            <a:r>
              <a:rPr lang="es-ES" dirty="0" err="1" smtClean="0"/>
              <a:t>ecosystems</a:t>
            </a:r>
            <a:r>
              <a:rPr lang="es-ES" dirty="0" smtClean="0"/>
              <a:t>.</a:t>
            </a:r>
            <a:endParaRPr lang="en-GB" dirty="0"/>
          </a:p>
          <a:p>
            <a:endParaRPr lang="en-GB" dirty="0"/>
          </a:p>
        </p:txBody>
      </p:sp>
      <p:sp>
        <p:nvSpPr>
          <p:cNvPr id="11" name="10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role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zooxanthelae</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symbiotic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relation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zooxanthelae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reef</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building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coral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reef</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http://www.coralhub.info/wp-content/gallery/termigator-the-polyp/zoox-in-tissue-kmwagner.jpg"/>
          <p:cNvPicPr>
            <a:picLocks noChangeAspect="1" noChangeArrowheads="1"/>
          </p:cNvPicPr>
          <p:nvPr/>
        </p:nvPicPr>
        <p:blipFill rotWithShape="1">
          <a:blip r:embed="rId2">
            <a:extLst>
              <a:ext uri="{28A0092B-C50C-407E-A947-70E740481C1C}">
                <a14:useLocalDpi xmlns:a14="http://schemas.microsoft.com/office/drawing/2010/main" val="0"/>
              </a:ext>
            </a:extLst>
          </a:blip>
          <a:srcRect t="11849"/>
          <a:stretch/>
        </p:blipFill>
        <p:spPr bwMode="auto">
          <a:xfrm>
            <a:off x="1979712" y="2276872"/>
            <a:ext cx="5328592" cy="2640143"/>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7524328" y="3212976"/>
            <a:ext cx="652743" cy="369332"/>
          </a:xfrm>
          <a:prstGeom prst="rect">
            <a:avLst/>
          </a:prstGeom>
          <a:noFill/>
        </p:spPr>
        <p:txBody>
          <a:bodyPr wrap="none" rtlCol="0">
            <a:spAutoFit/>
          </a:bodyPr>
          <a:lstStyle/>
          <a:p>
            <a:r>
              <a:rPr lang="en-GB" dirty="0" smtClean="0">
                <a:hlinkClick r:id="rId3"/>
              </a:rPr>
              <a:t>LINK</a:t>
            </a:r>
            <a:endParaRPr lang="en-GB" dirty="0"/>
          </a:p>
        </p:txBody>
      </p:sp>
    </p:spTree>
    <p:extLst>
      <p:ext uri="{BB962C8B-B14F-4D97-AF65-F5344CB8AC3E}">
        <p14:creationId xmlns:p14="http://schemas.microsoft.com/office/powerpoint/2010/main" val="383646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713310608"/>
              </p:ext>
            </p:extLst>
          </p:nvPr>
        </p:nvGraphicFramePr>
        <p:xfrm>
          <a:off x="539552" y="3073042"/>
          <a:ext cx="8208912" cy="3452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1609865057"/>
              </p:ext>
            </p:extLst>
          </p:nvPr>
        </p:nvGraphicFramePr>
        <p:xfrm>
          <a:off x="546573" y="838183"/>
          <a:ext cx="82018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539552" y="2549822"/>
            <a:ext cx="2927404" cy="523220"/>
          </a:xfrm>
          <a:prstGeom prst="rect">
            <a:avLst/>
          </a:prstGeom>
          <a:noFill/>
        </p:spPr>
        <p:txBody>
          <a:bodyPr wrap="non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Understandings</a:t>
            </a:r>
            <a:r>
              <a:rPr lang="es-ES_tradnl" b="1" dirty="0" smtClean="0"/>
              <a:t>:</a:t>
            </a:r>
            <a:endParaRPr lang="es-ES" b="1" dirty="0"/>
          </a:p>
        </p:txBody>
      </p:sp>
      <p:sp>
        <p:nvSpPr>
          <p:cNvPr id="11" name="10 Rectángulo"/>
          <p:cNvSpPr/>
          <p:nvPr/>
        </p:nvSpPr>
        <p:spPr>
          <a:xfrm>
            <a:off x="533318" y="260647"/>
            <a:ext cx="3666388" cy="584775"/>
          </a:xfrm>
          <a:prstGeom prst="rect">
            <a:avLst/>
          </a:prstGeom>
        </p:spPr>
        <p:txBody>
          <a:bodyPr wrap="none">
            <a:spAutoFit/>
          </a:bodyPr>
          <a:lstStyle/>
          <a:p>
            <a:pPr lvl="0"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n-US" sz="2000" b="1" dirty="0"/>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science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042ECC4E-82DB-47EC-84F7-8BC219DC0C9B}"/>
                                            </p:graphicEl>
                                          </p:spTgt>
                                        </p:tgtEl>
                                        <p:attrNameLst>
                                          <p:attrName>style.visibility</p:attrName>
                                        </p:attrNameLst>
                                      </p:cBhvr>
                                      <p:to>
                                        <p:strVal val="visible"/>
                                      </p:to>
                                    </p:set>
                                    <p:animEffect transition="in" filter="fade">
                                      <p:cBhvr>
                                        <p:cTn id="12" dur="500"/>
                                        <p:tgtEl>
                                          <p:spTgt spid="7">
                                            <p:graphicEl>
                                              <a:dgm id="{042ECC4E-82DB-47EC-84F7-8BC219DC0C9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8F25DFA2-D344-47B3-B4FC-EE4794E09D1E}"/>
                                            </p:graphicEl>
                                          </p:spTgt>
                                        </p:tgtEl>
                                        <p:attrNameLst>
                                          <p:attrName>style.visibility</p:attrName>
                                        </p:attrNameLst>
                                      </p:cBhvr>
                                      <p:to>
                                        <p:strVal val="visible"/>
                                      </p:to>
                                    </p:set>
                                    <p:animEffect transition="in" filter="fade">
                                      <p:cBhvr>
                                        <p:cTn id="22" dur="500"/>
                                        <p:tgtEl>
                                          <p:spTgt spid="8">
                                            <p:graphicEl>
                                              <a:dgm id="{8F25DFA2-D344-47B3-B4FC-EE4794E09D1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65F165BC-DFBB-47D5-97CA-7EA37B679104}"/>
                                            </p:graphicEl>
                                          </p:spTgt>
                                        </p:tgtEl>
                                        <p:attrNameLst>
                                          <p:attrName>style.visibility</p:attrName>
                                        </p:attrNameLst>
                                      </p:cBhvr>
                                      <p:to>
                                        <p:strVal val="visible"/>
                                      </p:to>
                                    </p:set>
                                    <p:animEffect transition="in" filter="fade">
                                      <p:cBhvr>
                                        <p:cTn id="27" dur="500"/>
                                        <p:tgtEl>
                                          <p:spTgt spid="8">
                                            <p:graphicEl>
                                              <a:dgm id="{65F165BC-DFBB-47D5-97CA-7EA37B67910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058DF38E-DD94-442E-B354-C73AEF43AC07}"/>
                                            </p:graphicEl>
                                          </p:spTgt>
                                        </p:tgtEl>
                                        <p:attrNameLst>
                                          <p:attrName>style.visibility</p:attrName>
                                        </p:attrNameLst>
                                      </p:cBhvr>
                                      <p:to>
                                        <p:strVal val="visible"/>
                                      </p:to>
                                    </p:set>
                                    <p:animEffect transition="in" filter="fade">
                                      <p:cBhvr>
                                        <p:cTn id="32" dur="500"/>
                                        <p:tgtEl>
                                          <p:spTgt spid="8">
                                            <p:graphicEl>
                                              <a:dgm id="{058DF38E-DD94-442E-B354-C73AEF43AC0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6CA281F6-80F1-4862-8735-CC69CDC23999}"/>
                                            </p:graphicEl>
                                          </p:spTgt>
                                        </p:tgtEl>
                                        <p:attrNameLst>
                                          <p:attrName>style.visibility</p:attrName>
                                        </p:attrNameLst>
                                      </p:cBhvr>
                                      <p:to>
                                        <p:strVal val="visible"/>
                                      </p:to>
                                    </p:set>
                                    <p:animEffect transition="in" filter="fade">
                                      <p:cBhvr>
                                        <p:cTn id="37" dur="500"/>
                                        <p:tgtEl>
                                          <p:spTgt spid="8">
                                            <p:graphicEl>
                                              <a:dgm id="{6CA281F6-80F1-4862-8735-CC69CDC2399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7909A621-FFDD-4309-AF0B-9239CDC139C7}"/>
                                            </p:graphicEl>
                                          </p:spTgt>
                                        </p:tgtEl>
                                        <p:attrNameLst>
                                          <p:attrName>style.visibility</p:attrName>
                                        </p:attrNameLst>
                                      </p:cBhvr>
                                      <p:to>
                                        <p:strVal val="visible"/>
                                      </p:to>
                                    </p:set>
                                    <p:animEffect transition="in" filter="fade">
                                      <p:cBhvr>
                                        <p:cTn id="42" dur="500"/>
                                        <p:tgtEl>
                                          <p:spTgt spid="8">
                                            <p:graphicEl>
                                              <a:dgm id="{7909A621-FFDD-4309-AF0B-9239CDC139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Sub>
          <a:bldDgm bld="lvlOne"/>
        </p:bldSub>
      </p:bldGraphic>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10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Local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examples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interspecific</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interactions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Local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examples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illustrate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range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ways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which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interact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within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community</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8 CuadroTexto"/>
          <p:cNvSpPr txBox="1"/>
          <p:nvPr/>
        </p:nvSpPr>
        <p:spPr>
          <a:xfrm>
            <a:off x="434524" y="3356992"/>
            <a:ext cx="8144072" cy="1384995"/>
          </a:xfrm>
          <a:prstGeom prst="rect">
            <a:avLst/>
          </a:prstGeom>
          <a:noFill/>
        </p:spPr>
        <p:txBody>
          <a:bodyPr wrap="square" rtlCol="0">
            <a:spAutoFit/>
          </a:bodyPr>
          <a:lstStyle/>
          <a:p>
            <a:pPr algn="ctr"/>
            <a:r>
              <a:rPr lang="en-GB" sz="2800" dirty="0" smtClean="0"/>
              <a:t>Task: Take 15 minutes to find as many examples you can on interspecific relations in South </a:t>
            </a:r>
            <a:r>
              <a:rPr lang="en-GB" sz="2800" dirty="0"/>
              <a:t>S</a:t>
            </a:r>
            <a:r>
              <a:rPr lang="en-GB" sz="2800" dirty="0" smtClean="0"/>
              <a:t>pain</a:t>
            </a:r>
            <a:endParaRPr lang="en-GB" sz="2800" dirty="0"/>
          </a:p>
        </p:txBody>
      </p:sp>
      <p:sp>
        <p:nvSpPr>
          <p:cNvPr id="2" name="1 CuadroTexto"/>
          <p:cNvSpPr txBox="1"/>
          <p:nvPr/>
        </p:nvSpPr>
        <p:spPr>
          <a:xfrm>
            <a:off x="3045263" y="1732696"/>
            <a:ext cx="2922595" cy="461665"/>
          </a:xfrm>
          <a:prstGeom prst="rect">
            <a:avLst/>
          </a:prstGeom>
          <a:noFill/>
        </p:spPr>
        <p:txBody>
          <a:bodyPr wrap="none" rtlCol="0">
            <a:spAutoFit/>
          </a:bodyPr>
          <a:lstStyle/>
          <a:p>
            <a:r>
              <a:rPr lang="en-GB" sz="2400" dirty="0" smtClean="0">
                <a:hlinkClick r:id="rId2"/>
              </a:rPr>
              <a:t>Introduction video</a:t>
            </a:r>
            <a:endParaRPr lang="en-GB" sz="2400" dirty="0"/>
          </a:p>
        </p:txBody>
      </p:sp>
    </p:spTree>
    <p:extLst>
      <p:ext uri="{BB962C8B-B14F-4D97-AF65-F5344CB8AC3E}">
        <p14:creationId xmlns:p14="http://schemas.microsoft.com/office/powerpoint/2010/main" val="404838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424" y="4924425"/>
            <a:ext cx="2511206" cy="170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10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Keystone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Community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strongly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affected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keystone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3045262" y="1052736"/>
            <a:ext cx="2922595" cy="461665"/>
          </a:xfrm>
          <a:prstGeom prst="rect">
            <a:avLst/>
          </a:prstGeom>
          <a:noFill/>
        </p:spPr>
        <p:txBody>
          <a:bodyPr wrap="none" rtlCol="0">
            <a:spAutoFit/>
          </a:bodyPr>
          <a:lstStyle/>
          <a:p>
            <a:r>
              <a:rPr lang="en-GB" sz="2400" dirty="0" smtClean="0">
                <a:hlinkClick r:id="rId3"/>
              </a:rPr>
              <a:t>Introduction video</a:t>
            </a:r>
            <a:endParaRPr lang="en-GB" sz="2400" dirty="0"/>
          </a:p>
        </p:txBody>
      </p:sp>
      <p:sp>
        <p:nvSpPr>
          <p:cNvPr id="3" name="2 CuadroTexto"/>
          <p:cNvSpPr txBox="1"/>
          <p:nvPr/>
        </p:nvSpPr>
        <p:spPr>
          <a:xfrm>
            <a:off x="172197" y="1412776"/>
            <a:ext cx="5983979" cy="5262979"/>
          </a:xfrm>
          <a:prstGeom prst="rect">
            <a:avLst/>
          </a:prstGeom>
          <a:noFill/>
        </p:spPr>
        <p:txBody>
          <a:bodyPr wrap="square" rtlCol="0">
            <a:spAutoFit/>
          </a:bodyPr>
          <a:lstStyle/>
          <a:p>
            <a:r>
              <a:rPr lang="en-GB" sz="1600" dirty="0" smtClean="0"/>
              <a:t>A keystone species is one which has a disproportional effect on the structure of an </a:t>
            </a:r>
            <a:r>
              <a:rPr lang="en-GB" sz="1600" dirty="0"/>
              <a:t>e</a:t>
            </a:r>
            <a:r>
              <a:rPr lang="en-GB" sz="1600" dirty="0" smtClean="0"/>
              <a:t>cological community. This word was first used by the scientist Robert Paine, and the sea star </a:t>
            </a:r>
            <a:r>
              <a:rPr lang="en-GB" sz="1600" dirty="0" err="1" smtClean="0"/>
              <a:t>Pisaster</a:t>
            </a:r>
            <a:r>
              <a:rPr lang="en-GB" sz="1600" dirty="0" smtClean="0"/>
              <a:t>. The example is very illustrative. He artificially removed the sea star from its ecosystem and observed the following:</a:t>
            </a:r>
          </a:p>
          <a:p>
            <a:pPr marL="285750" indent="-285750">
              <a:buFontTx/>
              <a:buChar char="-"/>
            </a:pPr>
            <a:r>
              <a:rPr lang="en-GB" sz="1600" dirty="0" smtClean="0"/>
              <a:t>The remaining members of the food chain immediately began to compete with each other to occupy the empty niche. </a:t>
            </a:r>
          </a:p>
          <a:p>
            <a:pPr marL="285750" indent="-285750">
              <a:buFontTx/>
              <a:buChar char="-"/>
            </a:pPr>
            <a:r>
              <a:rPr lang="en-GB" sz="1600" dirty="0" smtClean="0"/>
              <a:t>The prey of the Sea star became very abundant in the area.</a:t>
            </a:r>
          </a:p>
          <a:p>
            <a:pPr marL="285750" indent="-285750">
              <a:buFontTx/>
              <a:buChar char="-"/>
            </a:pPr>
            <a:r>
              <a:rPr lang="en-GB" sz="1600" dirty="0" smtClean="0"/>
              <a:t>Within only three months after removal the barnacle, </a:t>
            </a:r>
            <a:r>
              <a:rPr lang="en-GB" sz="1600" i="1" dirty="0" err="1" smtClean="0"/>
              <a:t>Balanus</a:t>
            </a:r>
            <a:r>
              <a:rPr lang="en-GB" sz="1600" i="1" dirty="0" smtClean="0"/>
              <a:t> </a:t>
            </a:r>
            <a:r>
              <a:rPr lang="en-GB" sz="1600" i="1" dirty="0" err="1" smtClean="0"/>
              <a:t>glandula</a:t>
            </a:r>
            <a:r>
              <a:rPr lang="en-GB" sz="1600" i="1" dirty="0" smtClean="0"/>
              <a:t>, </a:t>
            </a:r>
            <a:r>
              <a:rPr lang="en-GB" sz="1600" dirty="0" smtClean="0"/>
              <a:t>had become dominant in the area.</a:t>
            </a:r>
          </a:p>
          <a:p>
            <a:pPr marL="285750" indent="-285750">
              <a:buFontTx/>
              <a:buChar char="-"/>
            </a:pPr>
            <a:r>
              <a:rPr lang="en-GB" sz="1600" dirty="0" smtClean="0"/>
              <a:t>Nine months later </a:t>
            </a:r>
            <a:r>
              <a:rPr lang="en-GB" sz="1600" i="1" dirty="0" err="1" smtClean="0"/>
              <a:t>Balanus</a:t>
            </a:r>
            <a:r>
              <a:rPr lang="en-GB" sz="1600" i="1" dirty="0" smtClean="0"/>
              <a:t> </a:t>
            </a:r>
            <a:r>
              <a:rPr lang="en-GB" sz="1600" i="1" dirty="0" err="1" smtClean="0"/>
              <a:t>glandula</a:t>
            </a:r>
            <a:r>
              <a:rPr lang="en-GB" sz="1600" dirty="0" smtClean="0"/>
              <a:t> had been replaced by another </a:t>
            </a:r>
            <a:r>
              <a:rPr lang="en-GB" sz="1600" dirty="0" err="1" smtClean="0"/>
              <a:t>barbacle</a:t>
            </a:r>
            <a:r>
              <a:rPr lang="en-GB" sz="1600" i="1" dirty="0" smtClean="0"/>
              <a:t>, </a:t>
            </a:r>
            <a:r>
              <a:rPr lang="en-GB" sz="1600" i="1" dirty="0" err="1" smtClean="0"/>
              <a:t>Mitella</a:t>
            </a:r>
            <a:r>
              <a:rPr lang="en-GB" sz="1600" i="1" dirty="0" smtClean="0"/>
              <a:t>, </a:t>
            </a:r>
            <a:r>
              <a:rPr lang="en-GB" sz="1600" dirty="0" smtClean="0"/>
              <a:t>and he mussel </a:t>
            </a:r>
            <a:r>
              <a:rPr lang="en-GB" sz="1600" i="1" dirty="0" err="1" smtClean="0"/>
              <a:t>Mytilus</a:t>
            </a:r>
            <a:r>
              <a:rPr lang="en-GB" sz="1600" i="1" dirty="0" smtClean="0"/>
              <a:t>.</a:t>
            </a:r>
          </a:p>
          <a:p>
            <a:pPr marL="285750" indent="-285750">
              <a:buFontTx/>
              <a:buChar char="-"/>
            </a:pPr>
            <a:r>
              <a:rPr lang="en-GB" sz="1600" dirty="0" smtClean="0"/>
              <a:t>Succession continued until </a:t>
            </a:r>
            <a:r>
              <a:rPr lang="en-GB" sz="1600" i="1" dirty="0" err="1" smtClean="0"/>
              <a:t>Mitella</a:t>
            </a:r>
            <a:r>
              <a:rPr lang="en-GB" sz="1600" i="1" dirty="0" smtClean="0"/>
              <a:t> </a:t>
            </a:r>
            <a:r>
              <a:rPr lang="en-GB" sz="1600" dirty="0" smtClean="0"/>
              <a:t>was the dominant species. The sea star is an important predator of </a:t>
            </a:r>
            <a:r>
              <a:rPr lang="en-GB" sz="1600" i="1" dirty="0" err="1"/>
              <a:t>Mitella</a:t>
            </a:r>
            <a:r>
              <a:rPr lang="en-GB" sz="1600" i="1" dirty="0"/>
              <a:t> </a:t>
            </a:r>
            <a:r>
              <a:rPr lang="en-GB" sz="1600" i="1" dirty="0" smtClean="0"/>
              <a:t>.</a:t>
            </a:r>
          </a:p>
          <a:p>
            <a:pPr marL="285750" indent="-285750">
              <a:buFontTx/>
              <a:buChar char="-"/>
            </a:pPr>
            <a:r>
              <a:rPr lang="en-GB" sz="1600" dirty="0" smtClean="0"/>
              <a:t>Some species, such as the limpet, emigrated from the area because of a lack of food, and space. </a:t>
            </a:r>
          </a:p>
          <a:p>
            <a:pPr marL="285750" indent="-285750">
              <a:buFontTx/>
              <a:buChar char="-"/>
            </a:pPr>
            <a:r>
              <a:rPr lang="en-GB" sz="1600" dirty="0" smtClean="0"/>
              <a:t>Within a year after removal species diversity had been decreased from 15 to 8 in the area.</a:t>
            </a:r>
            <a:endParaRPr lang="en-GB" sz="1600" dirty="0"/>
          </a:p>
        </p:txBody>
      </p:sp>
      <p:pic>
        <p:nvPicPr>
          <p:cNvPr id="2050" name="Picture 2" descr="http://www.painetworks.com/photos/he/he16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424" y="1171410"/>
            <a:ext cx="2517968" cy="16720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arm4.static.flickr.com/3511/3847274588_230dd2b7b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924944"/>
            <a:ext cx="2517968" cy="189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33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500"/>
                            </p:stCondLst>
                            <p:childTnLst>
                              <p:par>
                                <p:cTn id="26" presetID="26" presetClass="entr" presetSubtype="0" fill="hold" nodeType="after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wipe(down)">
                                      <p:cBhvr>
                                        <p:cTn id="28" dur="580">
                                          <p:stCondLst>
                                            <p:cond delay="0"/>
                                          </p:stCondLst>
                                        </p:cTn>
                                        <p:tgtEl>
                                          <p:spTgt spid="2050"/>
                                        </p:tgtEl>
                                      </p:cBhvr>
                                    </p:animEffect>
                                    <p:anim calcmode="lin" valueType="num">
                                      <p:cBhvr>
                                        <p:cTn id="29"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4" dur="26">
                                          <p:stCondLst>
                                            <p:cond delay="650"/>
                                          </p:stCondLst>
                                        </p:cTn>
                                        <p:tgtEl>
                                          <p:spTgt spid="2050"/>
                                        </p:tgtEl>
                                      </p:cBhvr>
                                      <p:to x="100000" y="60000"/>
                                    </p:animScale>
                                    <p:animScale>
                                      <p:cBhvr>
                                        <p:cTn id="35" dur="166" decel="50000">
                                          <p:stCondLst>
                                            <p:cond delay="676"/>
                                          </p:stCondLst>
                                        </p:cTn>
                                        <p:tgtEl>
                                          <p:spTgt spid="2050"/>
                                        </p:tgtEl>
                                      </p:cBhvr>
                                      <p:to x="100000" y="100000"/>
                                    </p:animScale>
                                    <p:animScale>
                                      <p:cBhvr>
                                        <p:cTn id="36" dur="26">
                                          <p:stCondLst>
                                            <p:cond delay="1312"/>
                                          </p:stCondLst>
                                        </p:cTn>
                                        <p:tgtEl>
                                          <p:spTgt spid="2050"/>
                                        </p:tgtEl>
                                      </p:cBhvr>
                                      <p:to x="100000" y="80000"/>
                                    </p:animScale>
                                    <p:animScale>
                                      <p:cBhvr>
                                        <p:cTn id="37" dur="166" decel="50000">
                                          <p:stCondLst>
                                            <p:cond delay="1338"/>
                                          </p:stCondLst>
                                        </p:cTn>
                                        <p:tgtEl>
                                          <p:spTgt spid="2050"/>
                                        </p:tgtEl>
                                      </p:cBhvr>
                                      <p:to x="100000" y="100000"/>
                                    </p:animScale>
                                    <p:animScale>
                                      <p:cBhvr>
                                        <p:cTn id="38" dur="26">
                                          <p:stCondLst>
                                            <p:cond delay="1642"/>
                                          </p:stCondLst>
                                        </p:cTn>
                                        <p:tgtEl>
                                          <p:spTgt spid="2050"/>
                                        </p:tgtEl>
                                      </p:cBhvr>
                                      <p:to x="100000" y="90000"/>
                                    </p:animScale>
                                    <p:animScale>
                                      <p:cBhvr>
                                        <p:cTn id="39" dur="166" decel="50000">
                                          <p:stCondLst>
                                            <p:cond delay="1668"/>
                                          </p:stCondLst>
                                        </p:cTn>
                                        <p:tgtEl>
                                          <p:spTgt spid="2050"/>
                                        </p:tgtEl>
                                      </p:cBhvr>
                                      <p:to x="100000" y="100000"/>
                                    </p:animScale>
                                    <p:animScale>
                                      <p:cBhvr>
                                        <p:cTn id="40" dur="26">
                                          <p:stCondLst>
                                            <p:cond delay="1808"/>
                                          </p:stCondLst>
                                        </p:cTn>
                                        <p:tgtEl>
                                          <p:spTgt spid="2050"/>
                                        </p:tgtEl>
                                      </p:cBhvr>
                                      <p:to x="100000" y="95000"/>
                                    </p:animScale>
                                    <p:animScale>
                                      <p:cBhvr>
                                        <p:cTn id="41" dur="166" decel="50000">
                                          <p:stCondLst>
                                            <p:cond delay="1834"/>
                                          </p:stCondLst>
                                        </p:cTn>
                                        <p:tgtEl>
                                          <p:spTgt spid="2050"/>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childTnLst>
                          </p:cTn>
                        </p:par>
                        <p:par>
                          <p:cTn id="52" fill="hold">
                            <p:stCondLst>
                              <p:cond delay="500"/>
                            </p:stCondLst>
                            <p:childTnLst>
                              <p:par>
                                <p:cTn id="53" presetID="26" presetClass="entr" presetSubtype="0" fill="hold" nodeType="afterEffect">
                                  <p:stCondLst>
                                    <p:cond delay="0"/>
                                  </p:stCondLst>
                                  <p:childTnLst>
                                    <p:set>
                                      <p:cBhvr>
                                        <p:cTn id="54" dur="1" fill="hold">
                                          <p:stCondLst>
                                            <p:cond delay="0"/>
                                          </p:stCondLst>
                                        </p:cTn>
                                        <p:tgtEl>
                                          <p:spTgt spid="2052"/>
                                        </p:tgtEl>
                                        <p:attrNameLst>
                                          <p:attrName>style.visibility</p:attrName>
                                        </p:attrNameLst>
                                      </p:cBhvr>
                                      <p:to>
                                        <p:strVal val="visible"/>
                                      </p:to>
                                    </p:set>
                                    <p:animEffect transition="in" filter="wipe(down)">
                                      <p:cBhvr>
                                        <p:cTn id="55" dur="580">
                                          <p:stCondLst>
                                            <p:cond delay="0"/>
                                          </p:stCondLst>
                                        </p:cTn>
                                        <p:tgtEl>
                                          <p:spTgt spid="2052"/>
                                        </p:tgtEl>
                                      </p:cBhvr>
                                    </p:animEffect>
                                    <p:anim calcmode="lin" valueType="num">
                                      <p:cBhvr>
                                        <p:cTn id="56"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61" dur="26">
                                          <p:stCondLst>
                                            <p:cond delay="650"/>
                                          </p:stCondLst>
                                        </p:cTn>
                                        <p:tgtEl>
                                          <p:spTgt spid="2052"/>
                                        </p:tgtEl>
                                      </p:cBhvr>
                                      <p:to x="100000" y="60000"/>
                                    </p:animScale>
                                    <p:animScale>
                                      <p:cBhvr>
                                        <p:cTn id="62" dur="166" decel="50000">
                                          <p:stCondLst>
                                            <p:cond delay="676"/>
                                          </p:stCondLst>
                                        </p:cTn>
                                        <p:tgtEl>
                                          <p:spTgt spid="2052"/>
                                        </p:tgtEl>
                                      </p:cBhvr>
                                      <p:to x="100000" y="100000"/>
                                    </p:animScale>
                                    <p:animScale>
                                      <p:cBhvr>
                                        <p:cTn id="63" dur="26">
                                          <p:stCondLst>
                                            <p:cond delay="1312"/>
                                          </p:stCondLst>
                                        </p:cTn>
                                        <p:tgtEl>
                                          <p:spTgt spid="2052"/>
                                        </p:tgtEl>
                                      </p:cBhvr>
                                      <p:to x="100000" y="80000"/>
                                    </p:animScale>
                                    <p:animScale>
                                      <p:cBhvr>
                                        <p:cTn id="64" dur="166" decel="50000">
                                          <p:stCondLst>
                                            <p:cond delay="1338"/>
                                          </p:stCondLst>
                                        </p:cTn>
                                        <p:tgtEl>
                                          <p:spTgt spid="2052"/>
                                        </p:tgtEl>
                                      </p:cBhvr>
                                      <p:to x="100000" y="100000"/>
                                    </p:animScale>
                                    <p:animScale>
                                      <p:cBhvr>
                                        <p:cTn id="65" dur="26">
                                          <p:stCondLst>
                                            <p:cond delay="1642"/>
                                          </p:stCondLst>
                                        </p:cTn>
                                        <p:tgtEl>
                                          <p:spTgt spid="2052"/>
                                        </p:tgtEl>
                                      </p:cBhvr>
                                      <p:to x="100000" y="90000"/>
                                    </p:animScale>
                                    <p:animScale>
                                      <p:cBhvr>
                                        <p:cTn id="66" dur="166" decel="50000">
                                          <p:stCondLst>
                                            <p:cond delay="1668"/>
                                          </p:stCondLst>
                                        </p:cTn>
                                        <p:tgtEl>
                                          <p:spTgt spid="2052"/>
                                        </p:tgtEl>
                                      </p:cBhvr>
                                      <p:to x="100000" y="100000"/>
                                    </p:animScale>
                                    <p:animScale>
                                      <p:cBhvr>
                                        <p:cTn id="67" dur="26">
                                          <p:stCondLst>
                                            <p:cond delay="1808"/>
                                          </p:stCondLst>
                                        </p:cTn>
                                        <p:tgtEl>
                                          <p:spTgt spid="2052"/>
                                        </p:tgtEl>
                                      </p:cBhvr>
                                      <p:to x="100000" y="95000"/>
                                    </p:animScale>
                                    <p:animScale>
                                      <p:cBhvr>
                                        <p:cTn id="68" dur="166" decel="50000">
                                          <p:stCondLst>
                                            <p:cond delay="1834"/>
                                          </p:stCondLst>
                                        </p:cTn>
                                        <p:tgtEl>
                                          <p:spTgt spid="2052"/>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fade">
                                      <p:cBhvr>
                                        <p:cTn id="73" dur="500"/>
                                        <p:tgtEl>
                                          <p:spTgt spid="3">
                                            <p:txEl>
                                              <p:pRg st="4" end="4"/>
                                            </p:txEl>
                                          </p:spTgt>
                                        </p:tgtEl>
                                      </p:cBhvr>
                                    </p:animEffect>
                                  </p:childTnLst>
                                </p:cTn>
                              </p:par>
                            </p:childTnLst>
                          </p:cTn>
                        </p:par>
                        <p:par>
                          <p:cTn id="74" fill="hold">
                            <p:stCondLst>
                              <p:cond delay="500"/>
                            </p:stCondLst>
                            <p:childTnLst>
                              <p:par>
                                <p:cTn id="75" presetID="26" presetClass="entr" presetSubtype="0" fill="hold" nodeType="afterEffect">
                                  <p:stCondLst>
                                    <p:cond delay="0"/>
                                  </p:stCondLst>
                                  <p:childTnLst>
                                    <p:set>
                                      <p:cBhvr>
                                        <p:cTn id="76" dur="1" fill="hold">
                                          <p:stCondLst>
                                            <p:cond delay="0"/>
                                          </p:stCondLst>
                                        </p:cTn>
                                        <p:tgtEl>
                                          <p:spTgt spid="2055"/>
                                        </p:tgtEl>
                                        <p:attrNameLst>
                                          <p:attrName>style.visibility</p:attrName>
                                        </p:attrNameLst>
                                      </p:cBhvr>
                                      <p:to>
                                        <p:strVal val="visible"/>
                                      </p:to>
                                    </p:set>
                                    <p:animEffect transition="in" filter="wipe(down)">
                                      <p:cBhvr>
                                        <p:cTn id="77" dur="580">
                                          <p:stCondLst>
                                            <p:cond delay="0"/>
                                          </p:stCondLst>
                                        </p:cTn>
                                        <p:tgtEl>
                                          <p:spTgt spid="2055"/>
                                        </p:tgtEl>
                                      </p:cBhvr>
                                    </p:animEffect>
                                    <p:anim calcmode="lin" valueType="num">
                                      <p:cBhvr>
                                        <p:cTn id="78" dur="1822" tmFilter="0,0; 0.14,0.36; 0.43,0.73; 0.71,0.91; 1.0,1.0">
                                          <p:stCondLst>
                                            <p:cond delay="0"/>
                                          </p:stCondLst>
                                        </p:cTn>
                                        <p:tgtEl>
                                          <p:spTgt spid="2055"/>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055"/>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055"/>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055"/>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055"/>
                                        </p:tgtEl>
                                        <p:attrNameLst>
                                          <p:attrName>ppt_y</p:attrName>
                                        </p:attrNameLst>
                                      </p:cBhvr>
                                      <p:tavLst>
                                        <p:tav tm="0" fmla="#ppt_y-sin(pi*$)/81">
                                          <p:val>
                                            <p:fltVal val="0"/>
                                          </p:val>
                                        </p:tav>
                                        <p:tav tm="100000">
                                          <p:val>
                                            <p:fltVal val="1"/>
                                          </p:val>
                                        </p:tav>
                                      </p:tavLst>
                                    </p:anim>
                                    <p:animScale>
                                      <p:cBhvr>
                                        <p:cTn id="83" dur="26">
                                          <p:stCondLst>
                                            <p:cond delay="650"/>
                                          </p:stCondLst>
                                        </p:cTn>
                                        <p:tgtEl>
                                          <p:spTgt spid="2055"/>
                                        </p:tgtEl>
                                      </p:cBhvr>
                                      <p:to x="100000" y="60000"/>
                                    </p:animScale>
                                    <p:animScale>
                                      <p:cBhvr>
                                        <p:cTn id="84" dur="166" decel="50000">
                                          <p:stCondLst>
                                            <p:cond delay="676"/>
                                          </p:stCondLst>
                                        </p:cTn>
                                        <p:tgtEl>
                                          <p:spTgt spid="2055"/>
                                        </p:tgtEl>
                                      </p:cBhvr>
                                      <p:to x="100000" y="100000"/>
                                    </p:animScale>
                                    <p:animScale>
                                      <p:cBhvr>
                                        <p:cTn id="85" dur="26">
                                          <p:stCondLst>
                                            <p:cond delay="1312"/>
                                          </p:stCondLst>
                                        </p:cTn>
                                        <p:tgtEl>
                                          <p:spTgt spid="2055"/>
                                        </p:tgtEl>
                                      </p:cBhvr>
                                      <p:to x="100000" y="80000"/>
                                    </p:animScale>
                                    <p:animScale>
                                      <p:cBhvr>
                                        <p:cTn id="86" dur="166" decel="50000">
                                          <p:stCondLst>
                                            <p:cond delay="1338"/>
                                          </p:stCondLst>
                                        </p:cTn>
                                        <p:tgtEl>
                                          <p:spTgt spid="2055"/>
                                        </p:tgtEl>
                                      </p:cBhvr>
                                      <p:to x="100000" y="100000"/>
                                    </p:animScale>
                                    <p:animScale>
                                      <p:cBhvr>
                                        <p:cTn id="87" dur="26">
                                          <p:stCondLst>
                                            <p:cond delay="1642"/>
                                          </p:stCondLst>
                                        </p:cTn>
                                        <p:tgtEl>
                                          <p:spTgt spid="2055"/>
                                        </p:tgtEl>
                                      </p:cBhvr>
                                      <p:to x="100000" y="90000"/>
                                    </p:animScale>
                                    <p:animScale>
                                      <p:cBhvr>
                                        <p:cTn id="88" dur="166" decel="50000">
                                          <p:stCondLst>
                                            <p:cond delay="1668"/>
                                          </p:stCondLst>
                                        </p:cTn>
                                        <p:tgtEl>
                                          <p:spTgt spid="2055"/>
                                        </p:tgtEl>
                                      </p:cBhvr>
                                      <p:to x="100000" y="100000"/>
                                    </p:animScale>
                                    <p:animScale>
                                      <p:cBhvr>
                                        <p:cTn id="89" dur="26">
                                          <p:stCondLst>
                                            <p:cond delay="1808"/>
                                          </p:stCondLst>
                                        </p:cTn>
                                        <p:tgtEl>
                                          <p:spTgt spid="2055"/>
                                        </p:tgtEl>
                                      </p:cBhvr>
                                      <p:to x="100000" y="95000"/>
                                    </p:animScale>
                                    <p:animScale>
                                      <p:cBhvr>
                                        <p:cTn id="90" dur="166" decel="50000">
                                          <p:stCondLst>
                                            <p:cond delay="1834"/>
                                          </p:stCondLst>
                                        </p:cTn>
                                        <p:tgtEl>
                                          <p:spTgt spid="2055"/>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
                                            <p:txEl>
                                              <p:pRg st="5" end="5"/>
                                            </p:txEl>
                                          </p:spTgt>
                                        </p:tgtEl>
                                        <p:attrNameLst>
                                          <p:attrName>style.visibility</p:attrName>
                                        </p:attrNameLst>
                                      </p:cBhvr>
                                      <p:to>
                                        <p:strVal val="visible"/>
                                      </p:to>
                                    </p:set>
                                    <p:animEffect transition="in" filter="fade">
                                      <p:cBhvr>
                                        <p:cTn id="95" dur="500"/>
                                        <p:tgtEl>
                                          <p:spTgt spid="3">
                                            <p:txEl>
                                              <p:pRg st="5" end="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
                                            <p:txEl>
                                              <p:pRg st="6" end="6"/>
                                            </p:txEl>
                                          </p:spTgt>
                                        </p:tgtEl>
                                        <p:attrNameLst>
                                          <p:attrName>style.visibility</p:attrName>
                                        </p:attrNameLst>
                                      </p:cBhvr>
                                      <p:to>
                                        <p:strVal val="visible"/>
                                      </p:to>
                                    </p:set>
                                    <p:animEffect transition="in" filter="fade">
                                      <p:cBhvr>
                                        <p:cTn id="100" dur="500"/>
                                        <p:tgtEl>
                                          <p:spTgt spid="3">
                                            <p:txEl>
                                              <p:pRg st="6" end="6"/>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
                                            <p:txEl>
                                              <p:pRg st="7" end="7"/>
                                            </p:txEl>
                                          </p:spTgt>
                                        </p:tgtEl>
                                        <p:attrNameLst>
                                          <p:attrName>style.visibility</p:attrName>
                                        </p:attrNameLst>
                                      </p:cBhvr>
                                      <p:to>
                                        <p:strVal val="visible"/>
                                      </p:to>
                                    </p:set>
                                    <p:animEffect transition="in" filter="fade">
                                      <p:cBhvr>
                                        <p:cTn id="10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488278" cy="1702160"/>
          </a:xfrm>
        </p:spPr>
        <p:txBody>
          <a:bodyPr>
            <a:normAutofit fontScale="90000"/>
          </a:bodyPr>
          <a:lstStyle/>
          <a:p>
            <a:r>
              <a:rPr lang="en-GB" dirty="0" smtClean="0"/>
              <a:t>Option C</a:t>
            </a:r>
            <a:r>
              <a:rPr lang="en-GB" dirty="0">
                <a:solidFill>
                  <a:schemeClr val="tx1">
                    <a:lumMod val="65000"/>
                    <a:lumOff val="35000"/>
                  </a:schemeClr>
                </a:solidFill>
              </a:rPr>
              <a:t/>
            </a:r>
            <a:br>
              <a:rPr lang="en-GB" dirty="0">
                <a:solidFill>
                  <a:schemeClr val="tx1">
                    <a:lumMod val="65000"/>
                    <a:lumOff val="35000"/>
                  </a:schemeClr>
                </a:solidFill>
              </a:rPr>
            </a:br>
            <a:r>
              <a:rPr lang="en-GB" dirty="0">
                <a:solidFill>
                  <a:schemeClr val="tx1">
                    <a:lumMod val="65000"/>
                    <a:lumOff val="35000"/>
                  </a:schemeClr>
                </a:solidFill>
              </a:rPr>
              <a:t>E</a:t>
            </a:r>
            <a:r>
              <a:rPr lang="en-GB" dirty="0" smtClean="0">
                <a:solidFill>
                  <a:schemeClr val="tx1">
                    <a:lumMod val="65000"/>
                    <a:lumOff val="35000"/>
                  </a:schemeClr>
                </a:solidFill>
              </a:rPr>
              <a:t>cology and Conservation</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24322" y="4581128"/>
            <a:ext cx="3461825" cy="1260629"/>
          </a:xfrm>
        </p:spPr>
        <p:txBody>
          <a:bodyPr>
            <a:noAutofit/>
          </a:bodyPr>
          <a:lstStyle/>
          <a:p>
            <a:r>
              <a:rPr lang="en-GB" sz="2400" dirty="0" smtClean="0">
                <a:solidFill>
                  <a:schemeClr val="accent1">
                    <a:lumMod val="50000"/>
                  </a:schemeClr>
                </a:solidFill>
              </a:rPr>
              <a:t>C1 Species and communities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stephsnature.com/images/Websitelifescience/ecology/popcommecovisu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139" y="-32965"/>
            <a:ext cx="3634636" cy="2679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20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3790801973"/>
              </p:ext>
            </p:extLst>
          </p:nvPr>
        </p:nvGraphicFramePr>
        <p:xfrm>
          <a:off x="432326" y="758802"/>
          <a:ext cx="8172122" cy="3534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466383" y="5759133"/>
            <a:ext cx="8258823" cy="769441"/>
          </a:xfrm>
          <a:prstGeom prst="rect">
            <a:avLst/>
          </a:prstGeom>
        </p:spPr>
        <p:txBody>
          <a:bodyPr wrap="square">
            <a:spAutoFit/>
          </a:bodyPr>
          <a:lstStyle/>
          <a:p>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rPr>
              <a:t>Essential idea:</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Community structure is an emergent property of an ecosystem.</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480554" y="4293096"/>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ToK</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2" name="1 Diagrama"/>
          <p:cNvGraphicFramePr/>
          <p:nvPr>
            <p:extLst>
              <p:ext uri="{D42A27DB-BD31-4B8C-83A1-F6EECF244321}">
                <p14:modId xmlns:p14="http://schemas.microsoft.com/office/powerpoint/2010/main" val="745615040"/>
              </p:ext>
            </p:extLst>
          </p:nvPr>
        </p:nvGraphicFramePr>
        <p:xfrm>
          <a:off x="441428" y="4725144"/>
          <a:ext cx="8208912" cy="10339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61D6A77E-A081-45F8-9291-A26B6C8A9E16}"/>
                                            </p:graphicEl>
                                          </p:spTgt>
                                        </p:tgtEl>
                                        <p:attrNameLst>
                                          <p:attrName>style.visibility</p:attrName>
                                        </p:attrNameLst>
                                      </p:cBhvr>
                                      <p:to>
                                        <p:strVal val="visible"/>
                                      </p:to>
                                    </p:set>
                                    <p:animEffect transition="in" filter="fade">
                                      <p:cBhvr>
                                        <p:cTn id="12" dur="500"/>
                                        <p:tgtEl>
                                          <p:spTgt spid="8">
                                            <p:graphicEl>
                                              <a:dgm id="{61D6A77E-A081-45F8-9291-A26B6C8A9E1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6CD80673-D45E-49D1-82DE-4D76C4CF5351}"/>
                                            </p:graphicEl>
                                          </p:spTgt>
                                        </p:tgtEl>
                                        <p:attrNameLst>
                                          <p:attrName>style.visibility</p:attrName>
                                        </p:attrNameLst>
                                      </p:cBhvr>
                                      <p:to>
                                        <p:strVal val="visible"/>
                                      </p:to>
                                    </p:set>
                                    <p:animEffect transition="in" filter="fade">
                                      <p:cBhvr>
                                        <p:cTn id="17" dur="500"/>
                                        <p:tgtEl>
                                          <p:spTgt spid="8">
                                            <p:graphicEl>
                                              <a:dgm id="{6CD80673-D45E-49D1-82DE-4D76C4CF535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AE0D9C93-B45E-41D2-8DA0-EE400671B842}"/>
                                            </p:graphicEl>
                                          </p:spTgt>
                                        </p:tgtEl>
                                        <p:attrNameLst>
                                          <p:attrName>style.visibility</p:attrName>
                                        </p:attrNameLst>
                                      </p:cBhvr>
                                      <p:to>
                                        <p:strVal val="visible"/>
                                      </p:to>
                                    </p:set>
                                    <p:animEffect transition="in" filter="fade">
                                      <p:cBhvr>
                                        <p:cTn id="22" dur="500"/>
                                        <p:tgtEl>
                                          <p:spTgt spid="8">
                                            <p:graphicEl>
                                              <a:dgm id="{AE0D9C93-B45E-41D2-8DA0-EE400671B84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9FD91F42-E71C-4355-B26E-5E7D53762E80}"/>
                                            </p:graphicEl>
                                          </p:spTgt>
                                        </p:tgtEl>
                                        <p:attrNameLst>
                                          <p:attrName>style.visibility</p:attrName>
                                        </p:attrNameLst>
                                      </p:cBhvr>
                                      <p:to>
                                        <p:strVal val="visible"/>
                                      </p:to>
                                    </p:set>
                                    <p:animEffect transition="in" filter="fade">
                                      <p:cBhvr>
                                        <p:cTn id="27" dur="500"/>
                                        <p:tgtEl>
                                          <p:spTgt spid="8">
                                            <p:graphicEl>
                                              <a:dgm id="{9FD91F42-E71C-4355-B26E-5E7D53762E8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CCC1A571-D068-4766-9A38-844D1291D553}"/>
                                            </p:graphicEl>
                                          </p:spTgt>
                                        </p:tgtEl>
                                        <p:attrNameLst>
                                          <p:attrName>style.visibility</p:attrName>
                                        </p:attrNameLst>
                                      </p:cBhvr>
                                      <p:to>
                                        <p:strVal val="visible"/>
                                      </p:to>
                                    </p:set>
                                    <p:animEffect transition="in" filter="fade">
                                      <p:cBhvr>
                                        <p:cTn id="32" dur="500"/>
                                        <p:tgtEl>
                                          <p:spTgt spid="8">
                                            <p:graphicEl>
                                              <a:dgm id="{CCC1A571-D068-4766-9A38-844D1291D55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80">
                                          <p:stCondLst>
                                            <p:cond delay="0"/>
                                          </p:stCondLst>
                                        </p:cTn>
                                        <p:tgtEl>
                                          <p:spTgt spid="4"/>
                                        </p:tgtEl>
                                      </p:cBhvr>
                                    </p:animEffect>
                                    <p:anim calcmode="lin" valueType="num">
                                      <p:cBhvr>
                                        <p:cTn id="4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gtEl>
                                      </p:cBhvr>
                                      <p:to x="100000" y="60000"/>
                                    </p:animScale>
                                    <p:animScale>
                                      <p:cBhvr>
                                        <p:cTn id="54" dur="166" decel="50000">
                                          <p:stCondLst>
                                            <p:cond delay="676"/>
                                          </p:stCondLst>
                                        </p:cTn>
                                        <p:tgtEl>
                                          <p:spTgt spid="4"/>
                                        </p:tgtEl>
                                      </p:cBhvr>
                                      <p:to x="100000" y="100000"/>
                                    </p:animScale>
                                    <p:animScale>
                                      <p:cBhvr>
                                        <p:cTn id="55" dur="26">
                                          <p:stCondLst>
                                            <p:cond delay="1312"/>
                                          </p:stCondLst>
                                        </p:cTn>
                                        <p:tgtEl>
                                          <p:spTgt spid="4"/>
                                        </p:tgtEl>
                                      </p:cBhvr>
                                      <p:to x="100000" y="80000"/>
                                    </p:animScale>
                                    <p:animScale>
                                      <p:cBhvr>
                                        <p:cTn id="56" dur="166" decel="50000">
                                          <p:stCondLst>
                                            <p:cond delay="1338"/>
                                          </p:stCondLst>
                                        </p:cTn>
                                        <p:tgtEl>
                                          <p:spTgt spid="4"/>
                                        </p:tgtEl>
                                      </p:cBhvr>
                                      <p:to x="100000" y="100000"/>
                                    </p:animScale>
                                    <p:animScale>
                                      <p:cBhvr>
                                        <p:cTn id="57" dur="26">
                                          <p:stCondLst>
                                            <p:cond delay="1642"/>
                                          </p:stCondLst>
                                        </p:cTn>
                                        <p:tgtEl>
                                          <p:spTgt spid="4"/>
                                        </p:tgtEl>
                                      </p:cBhvr>
                                      <p:to x="100000" y="90000"/>
                                    </p:animScale>
                                    <p:animScale>
                                      <p:cBhvr>
                                        <p:cTn id="58" dur="166" decel="50000">
                                          <p:stCondLst>
                                            <p:cond delay="1668"/>
                                          </p:stCondLst>
                                        </p:cTn>
                                        <p:tgtEl>
                                          <p:spTgt spid="4"/>
                                        </p:tgtEl>
                                      </p:cBhvr>
                                      <p:to x="100000" y="100000"/>
                                    </p:animScale>
                                    <p:animScale>
                                      <p:cBhvr>
                                        <p:cTn id="59" dur="26">
                                          <p:stCondLst>
                                            <p:cond delay="1808"/>
                                          </p:stCondLst>
                                        </p:cTn>
                                        <p:tgtEl>
                                          <p:spTgt spid="4"/>
                                        </p:tgtEl>
                                      </p:cBhvr>
                                      <p:to x="100000" y="95000"/>
                                    </p:animScale>
                                    <p:animScale>
                                      <p:cBhvr>
                                        <p:cTn id="6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4" grpId="0"/>
      <p:bldP spid="7"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71138"/>
            <a:ext cx="9013122" cy="1107996"/>
          </a:xfrm>
          <a:prstGeom prst="rect">
            <a:avLst/>
          </a:prstGeom>
          <a:noFill/>
        </p:spPr>
        <p:txBody>
          <a:bodyPr wrap="square" lIns="91440" tIns="45720" rIns="91440" bIns="45720" anchor="ctr">
            <a:spAutoFit/>
          </a:bodyPr>
          <a:lstStyle/>
          <a:p>
            <a:pPr algn="ctr"/>
            <a:r>
              <a:rPr lang="es-ES" sz="6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Ecology</a:t>
            </a:r>
            <a:endParaRPr lang="es-E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 name="GK_vRtHJZu4"/>
          <p:cNvPicPr>
            <a:picLocks noRot="1" noChangeAspect="1"/>
          </p:cNvPicPr>
          <p:nvPr>
            <a:videoFile r:link="rId1"/>
          </p:nvPr>
        </p:nvPicPr>
        <p:blipFill>
          <a:blip r:embed="rId3"/>
          <a:stretch>
            <a:fillRect/>
          </a:stretch>
        </p:blipFill>
        <p:spPr>
          <a:xfrm>
            <a:off x="179512" y="1243160"/>
            <a:ext cx="8833610" cy="4968906"/>
          </a:xfrm>
          <a:prstGeom prst="rect">
            <a:avLst/>
          </a:prstGeom>
        </p:spPr>
      </p:pic>
      <p:sp>
        <p:nvSpPr>
          <p:cNvPr id="13" name="12 CuadroTexto"/>
          <p:cNvSpPr txBox="1"/>
          <p:nvPr/>
        </p:nvSpPr>
        <p:spPr>
          <a:xfrm>
            <a:off x="3706345" y="6183417"/>
            <a:ext cx="1587294" cy="369332"/>
          </a:xfrm>
          <a:prstGeom prst="rect">
            <a:avLst/>
          </a:prstGeom>
          <a:noFill/>
        </p:spPr>
        <p:txBody>
          <a:bodyPr wrap="none" rtlCol="0">
            <a:spAutoFit/>
          </a:bodyPr>
          <a:lstStyle/>
          <a:p>
            <a:r>
              <a:rPr lang="en-GB" dirty="0" smtClean="0">
                <a:hlinkClick r:id="rId4"/>
              </a:rPr>
              <a:t>Link to video</a:t>
            </a:r>
            <a:endParaRPr lang="en-GB" dirty="0"/>
          </a:p>
        </p:txBody>
      </p:sp>
    </p:spTree>
    <p:extLst>
      <p:ext uri="{BB962C8B-B14F-4D97-AF65-F5344CB8AC3E}">
        <p14:creationId xmlns:p14="http://schemas.microsoft.com/office/powerpoint/2010/main" val="37310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cTn>
                <p:tgtEl>
                  <p:spTgt spid="11"/>
                </p:tgtEl>
              </p:cMediaNode>
            </p:video>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3693319"/>
          </a:xfrm>
          <a:prstGeom prst="rect">
            <a:avLst/>
          </a:prstGeom>
        </p:spPr>
        <p:txBody>
          <a:bodyPr wrap="square">
            <a:spAutoFit/>
          </a:bodyPr>
          <a:lstStyle/>
          <a:p>
            <a:r>
              <a:rPr lang="en-GB" dirty="0" smtClean="0">
                <a:solidFill>
                  <a:prstClr val="black"/>
                </a:solidFill>
              </a:rPr>
              <a:t>A limiting factor is a factor which is most scarce in relation to an organisms needs. These needs vary a lot among different species, even if they are closely related. </a:t>
            </a:r>
          </a:p>
          <a:p>
            <a:endParaRPr lang="en-GB" dirty="0">
              <a:solidFill>
                <a:prstClr val="black"/>
              </a:solidFill>
            </a:endParaRPr>
          </a:p>
          <a:p>
            <a:r>
              <a:rPr lang="en-GB" dirty="0" smtClean="0">
                <a:solidFill>
                  <a:prstClr val="black"/>
                </a:solidFill>
              </a:rPr>
              <a:t>Plants are perfectly adapted to the environment they live in, the light intensity, humidity, minerals in the soil, and the plants, insects, birds herbivores etc. present in the community. If any of these factors changes becomes available in too little amount which has an effect on the life of the plant then they become limiting factors.</a:t>
            </a:r>
          </a:p>
          <a:p>
            <a:endParaRPr lang="en-GB" dirty="0">
              <a:solidFill>
                <a:prstClr val="black"/>
              </a:solidFill>
            </a:endParaRPr>
          </a:p>
          <a:p>
            <a:r>
              <a:rPr lang="en-GB" dirty="0" smtClean="0">
                <a:solidFill>
                  <a:prstClr val="black"/>
                </a:solidFill>
              </a:rPr>
              <a:t>These limiting factors are different for each species. Tropical plants need lots of water, desert plants very little. Plants growing on the beach need mineral poor soil and plants growing in a forest soil very rich in minerals </a:t>
            </a:r>
            <a:endParaRPr lang="en-GB" dirty="0">
              <a:solidFill>
                <a:prstClr val="black"/>
              </a:solidFill>
            </a:endParaRPr>
          </a:p>
        </p:txBody>
      </p:sp>
      <p:sp>
        <p:nvSpPr>
          <p:cNvPr id="12" name="11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Limiting</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factors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distribution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affected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limiting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factors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8 CuadroTexto"/>
          <p:cNvSpPr txBox="1"/>
          <p:nvPr/>
        </p:nvSpPr>
        <p:spPr>
          <a:xfrm>
            <a:off x="4052593" y="5453504"/>
            <a:ext cx="894797" cy="369332"/>
          </a:xfrm>
          <a:prstGeom prst="rect">
            <a:avLst/>
          </a:prstGeom>
          <a:noFill/>
        </p:spPr>
        <p:txBody>
          <a:bodyPr wrap="none" rtlCol="0">
            <a:spAutoFit/>
          </a:bodyPr>
          <a:lstStyle/>
          <a:p>
            <a:r>
              <a:rPr lang="en-GB" dirty="0" smtClean="0">
                <a:hlinkClick r:id="rId2"/>
              </a:rPr>
              <a:t>VIDEO</a:t>
            </a:r>
            <a:endParaRPr lang="en-GB" dirty="0"/>
          </a:p>
        </p:txBody>
      </p:sp>
      <p:pic>
        <p:nvPicPr>
          <p:cNvPr id="2052" name="Picture 4" descr="http://www.edupic.net/Images/Plants/TNails/fishhook_cactus014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018618"/>
            <a:ext cx="2260311" cy="16038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bc.net.au/gardening/images/m20764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187" y="4961785"/>
            <a:ext cx="2952328" cy="166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1000"/>
                                        <p:tgtEl>
                                          <p:spTgt spid="2052"/>
                                        </p:tgtEl>
                                      </p:cBhvr>
                                    </p:animEffect>
                                    <p:anim calcmode="lin" valueType="num">
                                      <p:cBhvr>
                                        <p:cTn id="34" dur="1000" fill="hold"/>
                                        <p:tgtEl>
                                          <p:spTgt spid="2052"/>
                                        </p:tgtEl>
                                        <p:attrNameLst>
                                          <p:attrName>ppt_x</p:attrName>
                                        </p:attrNameLst>
                                      </p:cBhvr>
                                      <p:tavLst>
                                        <p:tav tm="0">
                                          <p:val>
                                            <p:strVal val="#ppt_x"/>
                                          </p:val>
                                        </p:tav>
                                        <p:tav tm="100000">
                                          <p:val>
                                            <p:strVal val="#ppt_x"/>
                                          </p:val>
                                        </p:tav>
                                      </p:tavLst>
                                    </p:anim>
                                    <p:anim calcmode="lin" valueType="num">
                                      <p:cBhvr>
                                        <p:cTn id="3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54"/>
                                        </p:tgtEl>
                                        <p:attrNameLst>
                                          <p:attrName>style.visibility</p:attrName>
                                        </p:attrNameLst>
                                      </p:cBhvr>
                                      <p:to>
                                        <p:strVal val="visible"/>
                                      </p:to>
                                    </p:set>
                                    <p:animEffect transition="in" filter="fade">
                                      <p:cBhvr>
                                        <p:cTn id="40" dur="1000"/>
                                        <p:tgtEl>
                                          <p:spTgt spid="2054"/>
                                        </p:tgtEl>
                                      </p:cBhvr>
                                    </p:animEffect>
                                    <p:anim calcmode="lin" valueType="num">
                                      <p:cBhvr>
                                        <p:cTn id="41" dur="1000" fill="hold"/>
                                        <p:tgtEl>
                                          <p:spTgt spid="2054"/>
                                        </p:tgtEl>
                                        <p:attrNameLst>
                                          <p:attrName>ppt_x</p:attrName>
                                        </p:attrNameLst>
                                      </p:cBhvr>
                                      <p:tavLst>
                                        <p:tav tm="0">
                                          <p:val>
                                            <p:strVal val="#ppt_x"/>
                                          </p:val>
                                        </p:tav>
                                        <p:tav tm="100000">
                                          <p:val>
                                            <p:strVal val="#ppt_x"/>
                                          </p:val>
                                        </p:tav>
                                      </p:tavLst>
                                    </p:anim>
                                    <p:anim calcmode="lin" valueType="num">
                                      <p:cBhvr>
                                        <p:cTn id="42"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80">
                                          <p:stCondLst>
                                            <p:cond delay="0"/>
                                          </p:stCondLst>
                                        </p:cTn>
                                        <p:tgtEl>
                                          <p:spTgt spid="9"/>
                                        </p:tgtEl>
                                      </p:cBhvr>
                                    </p:animEffect>
                                    <p:anim calcmode="lin" valueType="num">
                                      <p:cBhvr>
                                        <p:cTn id="4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3" dur="26">
                                          <p:stCondLst>
                                            <p:cond delay="650"/>
                                          </p:stCondLst>
                                        </p:cTn>
                                        <p:tgtEl>
                                          <p:spTgt spid="9"/>
                                        </p:tgtEl>
                                      </p:cBhvr>
                                      <p:to x="100000" y="60000"/>
                                    </p:animScale>
                                    <p:animScale>
                                      <p:cBhvr>
                                        <p:cTn id="54" dur="166" decel="50000">
                                          <p:stCondLst>
                                            <p:cond delay="676"/>
                                          </p:stCondLst>
                                        </p:cTn>
                                        <p:tgtEl>
                                          <p:spTgt spid="9"/>
                                        </p:tgtEl>
                                      </p:cBhvr>
                                      <p:to x="100000" y="100000"/>
                                    </p:animScale>
                                    <p:animScale>
                                      <p:cBhvr>
                                        <p:cTn id="55" dur="26">
                                          <p:stCondLst>
                                            <p:cond delay="1312"/>
                                          </p:stCondLst>
                                        </p:cTn>
                                        <p:tgtEl>
                                          <p:spTgt spid="9"/>
                                        </p:tgtEl>
                                      </p:cBhvr>
                                      <p:to x="100000" y="80000"/>
                                    </p:animScale>
                                    <p:animScale>
                                      <p:cBhvr>
                                        <p:cTn id="56" dur="166" decel="50000">
                                          <p:stCondLst>
                                            <p:cond delay="1338"/>
                                          </p:stCondLst>
                                        </p:cTn>
                                        <p:tgtEl>
                                          <p:spTgt spid="9"/>
                                        </p:tgtEl>
                                      </p:cBhvr>
                                      <p:to x="100000" y="100000"/>
                                    </p:animScale>
                                    <p:animScale>
                                      <p:cBhvr>
                                        <p:cTn id="57" dur="26">
                                          <p:stCondLst>
                                            <p:cond delay="1642"/>
                                          </p:stCondLst>
                                        </p:cTn>
                                        <p:tgtEl>
                                          <p:spTgt spid="9"/>
                                        </p:tgtEl>
                                      </p:cBhvr>
                                      <p:to x="100000" y="90000"/>
                                    </p:animScale>
                                    <p:animScale>
                                      <p:cBhvr>
                                        <p:cTn id="58" dur="166" decel="50000">
                                          <p:stCondLst>
                                            <p:cond delay="1668"/>
                                          </p:stCondLst>
                                        </p:cTn>
                                        <p:tgtEl>
                                          <p:spTgt spid="9"/>
                                        </p:tgtEl>
                                      </p:cBhvr>
                                      <p:to x="100000" y="100000"/>
                                    </p:animScale>
                                    <p:animScale>
                                      <p:cBhvr>
                                        <p:cTn id="59" dur="26">
                                          <p:stCondLst>
                                            <p:cond delay="1808"/>
                                          </p:stCondLst>
                                        </p:cTn>
                                        <p:tgtEl>
                                          <p:spTgt spid="9"/>
                                        </p:tgtEl>
                                      </p:cBhvr>
                                      <p:to x="100000" y="95000"/>
                                    </p:animScale>
                                    <p:animScale>
                                      <p:cBhvr>
                                        <p:cTn id="6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84" name="Picture 12" descr="http://cdn.c.photoshelter.com/img-get/I0000oqeCYr6QBDg/s/600/600/C3C05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906" y="4525688"/>
            <a:ext cx="3354216" cy="222496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2031325"/>
          </a:xfrm>
          <a:prstGeom prst="rect">
            <a:avLst/>
          </a:prstGeom>
        </p:spPr>
        <p:txBody>
          <a:bodyPr wrap="square">
            <a:spAutoFit/>
          </a:bodyPr>
          <a:lstStyle/>
          <a:p>
            <a:r>
              <a:rPr lang="en-GB" dirty="0" smtClean="0">
                <a:solidFill>
                  <a:prstClr val="black"/>
                </a:solidFill>
              </a:rPr>
              <a:t>Animal populations are limited very much by food supply, shelter, temperature, water, breeding sites etc. Animals, just like plants have adaptations for them to survive in the areas they live, with those adaptations  they overcome the limiting factors of those areas.</a:t>
            </a:r>
          </a:p>
          <a:p>
            <a:endParaRPr lang="en-GB" dirty="0">
              <a:solidFill>
                <a:prstClr val="black"/>
              </a:solidFill>
            </a:endParaRPr>
          </a:p>
          <a:p>
            <a:r>
              <a:rPr lang="en-GB" dirty="0" smtClean="0">
                <a:solidFill>
                  <a:prstClr val="black"/>
                </a:solidFill>
              </a:rPr>
              <a:t>Some examples: </a:t>
            </a:r>
            <a:r>
              <a:rPr lang="en-GB" dirty="0" smtClean="0">
                <a:solidFill>
                  <a:prstClr val="black"/>
                </a:solidFill>
                <a:hlinkClick r:id="rId4"/>
              </a:rPr>
              <a:t>Aye </a:t>
            </a:r>
            <a:r>
              <a:rPr lang="en-GB" dirty="0" err="1" smtClean="0">
                <a:solidFill>
                  <a:prstClr val="black"/>
                </a:solidFill>
                <a:hlinkClick r:id="rId4"/>
              </a:rPr>
              <a:t>aye</a:t>
            </a:r>
            <a:r>
              <a:rPr lang="en-GB" dirty="0" smtClean="0">
                <a:solidFill>
                  <a:prstClr val="black"/>
                </a:solidFill>
              </a:rPr>
              <a:t>, </a:t>
            </a:r>
            <a:r>
              <a:rPr lang="en-GB" dirty="0" smtClean="0">
                <a:solidFill>
                  <a:prstClr val="black"/>
                </a:solidFill>
                <a:hlinkClick r:id="rId5"/>
              </a:rPr>
              <a:t>Tree frog</a:t>
            </a:r>
            <a:r>
              <a:rPr lang="en-GB" dirty="0" smtClean="0">
                <a:solidFill>
                  <a:prstClr val="black"/>
                </a:solidFill>
              </a:rPr>
              <a:t>, </a:t>
            </a:r>
            <a:r>
              <a:rPr lang="en-GB" dirty="0" smtClean="0">
                <a:solidFill>
                  <a:prstClr val="black"/>
                </a:solidFill>
                <a:hlinkClick r:id="rId6"/>
              </a:rPr>
              <a:t>Pebble Toad</a:t>
            </a:r>
            <a:endParaRPr lang="en-GB" dirty="0" smtClean="0">
              <a:solidFill>
                <a:prstClr val="black"/>
              </a:solidFill>
            </a:endParaRPr>
          </a:p>
          <a:p>
            <a:endParaRPr lang="en-GB" dirty="0">
              <a:solidFill>
                <a:prstClr val="black"/>
              </a:solidFill>
            </a:endParaRPr>
          </a:p>
        </p:txBody>
      </p:sp>
      <p:sp>
        <p:nvSpPr>
          <p:cNvPr id="12" name="11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Limiting</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factors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distribution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affected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limiting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factors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242053" y="3356624"/>
            <a:ext cx="8460432" cy="1200329"/>
          </a:xfrm>
          <a:prstGeom prst="rect">
            <a:avLst/>
          </a:prstGeom>
          <a:noFill/>
        </p:spPr>
        <p:txBody>
          <a:bodyPr wrap="square" rtlCol="0">
            <a:spAutoFit/>
          </a:bodyPr>
          <a:lstStyle/>
          <a:p>
            <a:r>
              <a:rPr lang="en-GB" dirty="0" smtClean="0"/>
              <a:t>The migration of certain animals also overcomes limiting factors of the environment, birds fly up to twice around the world in one year to search for feeding and breeding places. Also salmons migrate back to their birth place, from the sea back up rivers, to mate, release their eggs and die.</a:t>
            </a:r>
            <a:endParaRPr lang="en-GB" dirty="0"/>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2" name="Picture 10" descr="http://static.ddmcdn.com/gif/migrating-birds-take-turns-leading-150203-67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4556953"/>
            <a:ext cx="3429422" cy="2252158"/>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4059162" y="5620598"/>
            <a:ext cx="894797" cy="369332"/>
          </a:xfrm>
          <a:prstGeom prst="rect">
            <a:avLst/>
          </a:prstGeom>
          <a:noFill/>
        </p:spPr>
        <p:txBody>
          <a:bodyPr wrap="none" rtlCol="0">
            <a:spAutoFit/>
          </a:bodyPr>
          <a:lstStyle/>
          <a:p>
            <a:r>
              <a:rPr lang="en-GB" dirty="0" smtClean="0">
                <a:hlinkClick r:id="rId8"/>
              </a:rPr>
              <a:t>VIDEO</a:t>
            </a:r>
            <a:endParaRPr lang="en-GB" dirty="0"/>
          </a:p>
        </p:txBody>
      </p:sp>
    </p:spTree>
    <p:extLst>
      <p:ext uri="{BB962C8B-B14F-4D97-AF65-F5344CB8AC3E}">
        <p14:creationId xmlns:p14="http://schemas.microsoft.com/office/powerpoint/2010/main" val="233844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082"/>
                                        </p:tgtEl>
                                        <p:attrNameLst>
                                          <p:attrName>style.visibility</p:attrName>
                                        </p:attrNameLst>
                                      </p:cBhvr>
                                      <p:to>
                                        <p:strVal val="visible"/>
                                      </p:to>
                                    </p:set>
                                    <p:animEffect transition="in" filter="wipe(down)">
                                      <p:cBhvr>
                                        <p:cTn id="31" dur="580">
                                          <p:stCondLst>
                                            <p:cond delay="0"/>
                                          </p:stCondLst>
                                        </p:cTn>
                                        <p:tgtEl>
                                          <p:spTgt spid="3082"/>
                                        </p:tgtEl>
                                      </p:cBhvr>
                                    </p:animEffect>
                                    <p:anim calcmode="lin" valueType="num">
                                      <p:cBhvr>
                                        <p:cTn id="32" dur="1822" tmFilter="0,0; 0.14,0.36; 0.43,0.73; 0.71,0.91; 1.0,1.0">
                                          <p:stCondLst>
                                            <p:cond delay="0"/>
                                          </p:stCondLst>
                                        </p:cTn>
                                        <p:tgtEl>
                                          <p:spTgt spid="308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08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08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08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082"/>
                                        </p:tgtEl>
                                        <p:attrNameLst>
                                          <p:attrName>ppt_y</p:attrName>
                                        </p:attrNameLst>
                                      </p:cBhvr>
                                      <p:tavLst>
                                        <p:tav tm="0" fmla="#ppt_y-sin(pi*$)/81">
                                          <p:val>
                                            <p:fltVal val="0"/>
                                          </p:val>
                                        </p:tav>
                                        <p:tav tm="100000">
                                          <p:val>
                                            <p:fltVal val="1"/>
                                          </p:val>
                                        </p:tav>
                                      </p:tavLst>
                                    </p:anim>
                                    <p:animScale>
                                      <p:cBhvr>
                                        <p:cTn id="37" dur="26">
                                          <p:stCondLst>
                                            <p:cond delay="650"/>
                                          </p:stCondLst>
                                        </p:cTn>
                                        <p:tgtEl>
                                          <p:spTgt spid="3082"/>
                                        </p:tgtEl>
                                      </p:cBhvr>
                                      <p:to x="100000" y="60000"/>
                                    </p:animScale>
                                    <p:animScale>
                                      <p:cBhvr>
                                        <p:cTn id="38" dur="166" decel="50000">
                                          <p:stCondLst>
                                            <p:cond delay="676"/>
                                          </p:stCondLst>
                                        </p:cTn>
                                        <p:tgtEl>
                                          <p:spTgt spid="3082"/>
                                        </p:tgtEl>
                                      </p:cBhvr>
                                      <p:to x="100000" y="100000"/>
                                    </p:animScale>
                                    <p:animScale>
                                      <p:cBhvr>
                                        <p:cTn id="39" dur="26">
                                          <p:stCondLst>
                                            <p:cond delay="1312"/>
                                          </p:stCondLst>
                                        </p:cTn>
                                        <p:tgtEl>
                                          <p:spTgt spid="3082"/>
                                        </p:tgtEl>
                                      </p:cBhvr>
                                      <p:to x="100000" y="80000"/>
                                    </p:animScale>
                                    <p:animScale>
                                      <p:cBhvr>
                                        <p:cTn id="40" dur="166" decel="50000">
                                          <p:stCondLst>
                                            <p:cond delay="1338"/>
                                          </p:stCondLst>
                                        </p:cTn>
                                        <p:tgtEl>
                                          <p:spTgt spid="3082"/>
                                        </p:tgtEl>
                                      </p:cBhvr>
                                      <p:to x="100000" y="100000"/>
                                    </p:animScale>
                                    <p:animScale>
                                      <p:cBhvr>
                                        <p:cTn id="41" dur="26">
                                          <p:stCondLst>
                                            <p:cond delay="1642"/>
                                          </p:stCondLst>
                                        </p:cTn>
                                        <p:tgtEl>
                                          <p:spTgt spid="3082"/>
                                        </p:tgtEl>
                                      </p:cBhvr>
                                      <p:to x="100000" y="90000"/>
                                    </p:animScale>
                                    <p:animScale>
                                      <p:cBhvr>
                                        <p:cTn id="42" dur="166" decel="50000">
                                          <p:stCondLst>
                                            <p:cond delay="1668"/>
                                          </p:stCondLst>
                                        </p:cTn>
                                        <p:tgtEl>
                                          <p:spTgt spid="3082"/>
                                        </p:tgtEl>
                                      </p:cBhvr>
                                      <p:to x="100000" y="100000"/>
                                    </p:animScale>
                                    <p:animScale>
                                      <p:cBhvr>
                                        <p:cTn id="43" dur="26">
                                          <p:stCondLst>
                                            <p:cond delay="1808"/>
                                          </p:stCondLst>
                                        </p:cTn>
                                        <p:tgtEl>
                                          <p:spTgt spid="3082"/>
                                        </p:tgtEl>
                                      </p:cBhvr>
                                      <p:to x="100000" y="95000"/>
                                    </p:animScale>
                                    <p:animScale>
                                      <p:cBhvr>
                                        <p:cTn id="44" dur="166" decel="50000">
                                          <p:stCondLst>
                                            <p:cond delay="1834"/>
                                          </p:stCondLst>
                                        </p:cTn>
                                        <p:tgtEl>
                                          <p:spTgt spid="3082"/>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084"/>
                                        </p:tgtEl>
                                        <p:attrNameLst>
                                          <p:attrName>style.visibility</p:attrName>
                                        </p:attrNameLst>
                                      </p:cBhvr>
                                      <p:to>
                                        <p:strVal val="visible"/>
                                      </p:to>
                                    </p:set>
                                    <p:animEffect transition="in" filter="wipe(down)">
                                      <p:cBhvr>
                                        <p:cTn id="49" dur="580">
                                          <p:stCondLst>
                                            <p:cond delay="0"/>
                                          </p:stCondLst>
                                        </p:cTn>
                                        <p:tgtEl>
                                          <p:spTgt spid="3084"/>
                                        </p:tgtEl>
                                      </p:cBhvr>
                                    </p:animEffect>
                                    <p:anim calcmode="lin" valueType="num">
                                      <p:cBhvr>
                                        <p:cTn id="50" dur="1822" tmFilter="0,0; 0.14,0.36; 0.43,0.73; 0.71,0.91; 1.0,1.0">
                                          <p:stCondLst>
                                            <p:cond delay="0"/>
                                          </p:stCondLst>
                                        </p:cTn>
                                        <p:tgtEl>
                                          <p:spTgt spid="308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08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08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08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084"/>
                                        </p:tgtEl>
                                        <p:attrNameLst>
                                          <p:attrName>ppt_y</p:attrName>
                                        </p:attrNameLst>
                                      </p:cBhvr>
                                      <p:tavLst>
                                        <p:tav tm="0" fmla="#ppt_y-sin(pi*$)/81">
                                          <p:val>
                                            <p:fltVal val="0"/>
                                          </p:val>
                                        </p:tav>
                                        <p:tav tm="100000">
                                          <p:val>
                                            <p:fltVal val="1"/>
                                          </p:val>
                                        </p:tav>
                                      </p:tavLst>
                                    </p:anim>
                                    <p:animScale>
                                      <p:cBhvr>
                                        <p:cTn id="55" dur="26">
                                          <p:stCondLst>
                                            <p:cond delay="650"/>
                                          </p:stCondLst>
                                        </p:cTn>
                                        <p:tgtEl>
                                          <p:spTgt spid="3084"/>
                                        </p:tgtEl>
                                      </p:cBhvr>
                                      <p:to x="100000" y="60000"/>
                                    </p:animScale>
                                    <p:animScale>
                                      <p:cBhvr>
                                        <p:cTn id="56" dur="166" decel="50000">
                                          <p:stCondLst>
                                            <p:cond delay="676"/>
                                          </p:stCondLst>
                                        </p:cTn>
                                        <p:tgtEl>
                                          <p:spTgt spid="3084"/>
                                        </p:tgtEl>
                                      </p:cBhvr>
                                      <p:to x="100000" y="100000"/>
                                    </p:animScale>
                                    <p:animScale>
                                      <p:cBhvr>
                                        <p:cTn id="57" dur="26">
                                          <p:stCondLst>
                                            <p:cond delay="1312"/>
                                          </p:stCondLst>
                                        </p:cTn>
                                        <p:tgtEl>
                                          <p:spTgt spid="3084"/>
                                        </p:tgtEl>
                                      </p:cBhvr>
                                      <p:to x="100000" y="80000"/>
                                    </p:animScale>
                                    <p:animScale>
                                      <p:cBhvr>
                                        <p:cTn id="58" dur="166" decel="50000">
                                          <p:stCondLst>
                                            <p:cond delay="1338"/>
                                          </p:stCondLst>
                                        </p:cTn>
                                        <p:tgtEl>
                                          <p:spTgt spid="3084"/>
                                        </p:tgtEl>
                                      </p:cBhvr>
                                      <p:to x="100000" y="100000"/>
                                    </p:animScale>
                                    <p:animScale>
                                      <p:cBhvr>
                                        <p:cTn id="59" dur="26">
                                          <p:stCondLst>
                                            <p:cond delay="1642"/>
                                          </p:stCondLst>
                                        </p:cTn>
                                        <p:tgtEl>
                                          <p:spTgt spid="3084"/>
                                        </p:tgtEl>
                                      </p:cBhvr>
                                      <p:to x="100000" y="90000"/>
                                    </p:animScale>
                                    <p:animScale>
                                      <p:cBhvr>
                                        <p:cTn id="60" dur="166" decel="50000">
                                          <p:stCondLst>
                                            <p:cond delay="1668"/>
                                          </p:stCondLst>
                                        </p:cTn>
                                        <p:tgtEl>
                                          <p:spTgt spid="3084"/>
                                        </p:tgtEl>
                                      </p:cBhvr>
                                      <p:to x="100000" y="100000"/>
                                    </p:animScale>
                                    <p:animScale>
                                      <p:cBhvr>
                                        <p:cTn id="61" dur="26">
                                          <p:stCondLst>
                                            <p:cond delay="1808"/>
                                          </p:stCondLst>
                                        </p:cTn>
                                        <p:tgtEl>
                                          <p:spTgt spid="3084"/>
                                        </p:tgtEl>
                                      </p:cBhvr>
                                      <p:to x="100000" y="95000"/>
                                    </p:animScale>
                                    <p:animScale>
                                      <p:cBhvr>
                                        <p:cTn id="62" dur="166" decel="50000">
                                          <p:stCondLst>
                                            <p:cond delay="1834"/>
                                          </p:stCondLst>
                                        </p:cTn>
                                        <p:tgtEl>
                                          <p:spTgt spid="3084"/>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P spid="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325299"/>
            <a:ext cx="8496944" cy="2031325"/>
          </a:xfrm>
          <a:prstGeom prst="rect">
            <a:avLst/>
          </a:prstGeom>
        </p:spPr>
        <p:txBody>
          <a:bodyPr wrap="square">
            <a:spAutoFit/>
          </a:bodyPr>
          <a:lstStyle/>
          <a:p>
            <a:r>
              <a:rPr lang="en-GB" dirty="0" smtClean="0">
                <a:solidFill>
                  <a:prstClr val="black"/>
                </a:solidFill>
              </a:rPr>
              <a:t>A sample is random if every member of the population has the same chance to be selected. A transect is a method to ensure a student does this random selection and it is used to correlate the distribution of a plant or animal species with an abiotic variable.</a:t>
            </a:r>
          </a:p>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transects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use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transects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correlate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distribution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animal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abiotic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variable</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8" name="Picture 2" descr="http://www.akcoastalstudies.org/data/Transect_Quadrat_Methodre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952" y="2492896"/>
            <a:ext cx="4448175" cy="3857625"/>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334415" y="2852936"/>
            <a:ext cx="4165577" cy="2031325"/>
          </a:xfrm>
          <a:prstGeom prst="rect">
            <a:avLst/>
          </a:prstGeom>
          <a:noFill/>
        </p:spPr>
        <p:txBody>
          <a:bodyPr wrap="square" rtlCol="0">
            <a:spAutoFit/>
          </a:bodyPr>
          <a:lstStyle/>
          <a:p>
            <a:r>
              <a:rPr lang="en-GB" dirty="0" smtClean="0"/>
              <a:t>For example, if a mountain slope changes from a very rocky area into an area with more plants and soil a transect would reveal a change in humidity, temperature, mineral compositions, and life forms.</a:t>
            </a:r>
            <a:endParaRPr lang="en-GB" dirty="0"/>
          </a:p>
        </p:txBody>
      </p:sp>
    </p:spTree>
    <p:extLst>
      <p:ext uri="{BB962C8B-B14F-4D97-AF65-F5344CB8AC3E}">
        <p14:creationId xmlns:p14="http://schemas.microsoft.com/office/powerpoint/2010/main" val="8960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transects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use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transects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correlate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distribution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animal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abiotic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variable</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9" y="1484784"/>
            <a:ext cx="602282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enos"/>
          <p:cNvSpPr/>
          <p:nvPr/>
        </p:nvSpPr>
        <p:spPr>
          <a:xfrm>
            <a:off x="77788" y="1671669"/>
            <a:ext cx="534988"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8" name="Picture 8" descr="http://www.uwyo.edu/dbmcd/popecol/feblects/linetransect/Fig3.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521165"/>
            <a:ext cx="6770985" cy="397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2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fade">
                                      <p:cBhvr>
                                        <p:cTn id="20"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transects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use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transects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correlate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distribution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animal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abiotic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variable</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AutoShape 2"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data:image/jpeg;base64,/9j/4AAQSkZJRgABAQAAAQABAAD/2wCEAAkGBxIQDw8QEBAPDw8PDw8PDw4PEBAPDRANFREWFhURFRUYHSggGBolGxUVITEhJik3Li4uFx8zODUtNygtLisBCgoKDg0OFRAQFy0fHR0tLS0tKy0tKystLS0rLS0rLSstLisrLystKy0rLSstLS0rKystKy0tLS0tLSstKy0tK//AABEIALcBEwMBEQACEQEDEQH/xAAbAAEAAgMBAQAAAAAAAAAAAAACAQMABAUGB//EADoQAAICAQMCBAUCAwcDBQAAAAECAAMRBBIhEzEFQVFhBiJxgZEyoRRCYhUjM3KxwfBDUoJjkqLR4f/EABoBAQEBAQEBAQAAAAAAAAAAAAABAgMEBQb/xAAyEQACAgEDAQQKAgMBAQEAAAAAAQIRAwQSITFBUWFxBRMiMoGRobHR8BThQsHxI0MV/9oADAMBAAIRAxEAPwD5nsnzLP0RhSLBBUS2KI2xYEJASBIUW2SwRtlsGbYsEiRgUgLFMyylyTDKWq0y0CN8UCwPkTNFsLGVEABNAwiLBKSMItxmZKVtVNKRKCElshnTjcCenJuLQxXJuFENXCkKBsxNWQapMtlEVksFfTmtwB05rcQJSWwApLYDtmrANktkEBICejmTdRaAasTW4lEdONwIxLYJAkBO2LBm2LAgszYFsiwRtiyliZEywWiZBhgGAwBCQpKpI2BBJLFE9ONxaLa1mGyoQqk3CiTRG8UHpRuFAxiasggJAMLJZTGpkUhQRSZrcKMNUbhRWa8Ga3cEolq5FIUVmua3EA1U0pCiOlG4FOJshAEoLEEyylpUGYtoFfSmtwK2qmlIlEdOWwTsksGbIsGbIsDVZlsD2SWCdkWBKsy2UkVxYonpxuLRPTk3ChKkjYLRXM2Wi1ah95hyNUZ0h6xuFCVDI2gMCQC6ftM2Uqt083GZminpkTe4lDCyWUvqX1nNspZ0pncUlah5w5MEWaTPaFkFFLUYm1OyUA1TW4UE0wpEojoy7hRzBPUYJCyWBBJLBOIBYsywQUiwDpy2DDXLYICxZCzpzO4tGGoxuFEoIYLlWYbNFi1TDkWhdCTeKJFMbhQhVJuLRJq9o3ChLXMtguSuYcijNQMm5lMVCPOLTJRZ0czO6i0YKI3ijOl6xuFFb1TSkQHSmtxBIsy2Up8S1L0puSl7h/MEIDKPXGOftOuDHHLKpS2nLNkljVqNnJo+LNOxw62VEd9y7hn045/aeuXo3KlcWmeWPpDG+JJo2dJ8R6dt7NaEAO1UbO7aP58Adz/oB7znk0OVUoxvx/0dIazG7blXgdDS6+m47a7a3OM7Q3zY9cd55smDLjVyi0d4Zsc3UZJltlOJhSs6UYteR2hyotGdCNwo80s+kzgMSAtUzDKLZJYEqyNlGBJYM2yWUQSLFE9KTcKINRjcKEFiykiuTcKGiSNijYrTM5t0aL10/tOe8tE9CN4oPTxG4UQUlsEoPaRgsQTLA9kllEqSNgYWSwWATDBjpmVMFTVzSkCrZiasgtsWCxa8zLlRTU8Q8FW0ozAYVgzAIu98dgW7gTth1ksaaXb49PgcsmCM2m0D+wdMTnoVZ/yDH4mv5ufpvZn+Lhu9iNvS6Cur/DqrT12Iq5/AnHJnnP3pN/E6QxQh7sUi4oDOabRsIql3Ak0ybinjhPsnmFiQCAksogSJOAINI0C6uYZpGytYnJtmhFRFgQWSylqAeYmH4ARoEm9loPRxLuJRIqk3Ci1K/tMtlNlFnJs0SViwYFzFgxqPSN4K1qmnIhZ08eUzYEtXtI5FLBXM7gZsiwWBZmwU6uqwr/dOiNnvZWbFI9OGGJ0xyxp+2m/J0Ymptew681Zy3r1wx8umcKCxKmxC+M4QA5wex748p64vSPtkr8uPE87/AJC7E68+SijxYB9tz7X3BTSNLfWyZz8zMScjjjA5xO0tJcbxrjv3J35I5x1VP238KZ3NJiwblWwL5Gyt6s/RWAP3xPnZU4cNq/B39uD2Qmp8q/sb1dPrPM5my3ozO4A/hVPtL6xoCOlxyI9ZYAdOO5/b/wCpd4KyEHkZr2mUwBPU/iPaB89E/QnlGpmWC4YEyUS4kYLAkzZSQMSAS2yOJbLktzMOJbLQ0zRbNuqgsM8H6TjKaRqhdNhJuTA1TPlMt0UQqjcKGK8zO4o1EywXKJhgQrjcCenJuBhpjcCRVJuBbXXMuRSzozO8EimTcQ59fi2mNzac3KlyNtNdmayT5bdwAbPtPU9Ln9WsijcX2rn7HH+Rj3OF0zoJZWS43LirAsbcu1WPIUnyOOfuPWcHjyJJ0+enBv1kbavoW6fZYgeplsQ9nUhkP0I4M5zU4S2zVMsZKStO0XpR54GT3PrObm+llJbTxuARRG4pi1RuBhqz9Y3AnafSQAsoz5TSnQNOynmdlIA6M1uB88xP0NnlGBIUkEyAcgErkSNAtDzFFskNFFswGQWXI0y0VM3NPficJws0mdWjXIRhs59RPLLFK+De4T3qcbf3kUJLqWwH1lIQGloCSwef5kcWDaVeJybKJD6yMF6VTm5AaJI2UtWmYciHP1vjWmpba7lmBwVqrsuIb0OwHB+s9WPRZ8itKl4tL7nCepxwdN/Lkq8H+JtPqb3qR9hUKK1tHTe5yTu2Kefl24x3OTxxOmo9HZcOJTavvrmv+mMeqhOVJ13X2nol0+Z82z02aPjXw7Tq0221oxAISwjLoT5gjB+3bierTazLp5XB8dq7zjlxQyqpI52g+CdBWcpRXYyDa3UY3DI75RiVB+09GX0nrJLmTSfcq+vU5Q0uBPhX+9x6OtACF4BxkL/SMDt6cifOdtbj02uheyKoyeASB9ycACSKcnSMuVDasSBMBrg1YGqlFhCCCger0/ECyo/SClTD1EqKVmn2mtwPmGJ+os8xIEAnEgJAgCxICVkYFICQIAlkKWrYZhotly2zDiWy5LphxLZclsw4lsYtmdpbLk5mXwU2a7ccGcnGy2JnxzJQsuo1vkZiWIWbtd4PnODgymyj+fkO/sJzohaWz2P7yA0df4Jp71VbKlBTHSsQCu2og5BRxyvPOO09OHWZsTbjLr1T5T8zjkwQmuUdS3xBKwDY9aD1d1TP5nCOKc37MW/JGpOK6uiK/Fq3tNKMjPWA12GB6SnO0HH8xPl6ZPpnb084498k0n08f6Mb1u2p33nA+Ifguu2x9XpbbtLq8FiaGAFz9wCCQASQOcgeuZ79J6TlCKxZUpQ8ew8+XS298G0/Ar0Xw14kCzN4rtawV7z/AA1dzDaP0qWwAOW7Dzzjmaya7RtKKwdLrmjKw5k2/WdfAet+EdU7LaPFL+vU5fTs9dZqTNe07kAAJOW5xwDjBkx+kcEVs9QtrXNPnqWWnm+fWO10PS6BbejV1tvW6adXb+nq7Rvx7ZzPmZdm+Wz3bdeXYeuDe1buvabCqZzKQVgtgKwDM+0pSs8+UAraoQWwdOC2fKMT9UeckCSwSBFgkCSwLbJYJCxYEFksotslgkLJYEFksCAkKMSAYMyUYYzNAsVyJlpFLRcfOZ2otiW2RxFiV5KBcbm2kKQrY+VmUuoPuoIz+ZlRjftK18g2646nOf8AtAvtGpp6e5H3GgIHAPNRCtnbxz69sz1xejS3bHfK6/XzPLKGobreq8j02juchdxVmwN7AbVJ8yBk4E+TljG3tVI9kbpX1Oqp3DjA+s8xTz3jPwvp9Qtm+msWN/1yGLA/92Qwz9Mz6Om9I58TilJtLs/UebLpcU7bXPeU+E/COipNdq1iyxQpDszFCwwd4XOO4Bm8/pTU5FKDdL6+Vkho8MWpJcnb13jlOnAN1q1Buxc4yZ4sWly5r9XG6O2TLCHvOik/F2mClhqdO4HYLahYnyGM5zOq9H6hy2uDXwObz4qvcvmWn4v0qsFa+oueNlbi18+mFyZlej9Q1ex148fcjzYlxuV/M6tfiSMARkAgHkFT9weRPLKDTpnVRs5HxRr9QKeporEW2ol2qsQMl1eOVz3BHfjv2ns0MMLnszR4l0fczlnjkUbg+V9TmeG/E+ttfdZoClexDWvXVAXb9TWE89sYXbxznPGPVl0elxxqOW3fPF/KvvZxjPNKXMOPM9MviAIGQAxAyAdwB9AcDP4nypQpuuh7FF1yQ2sHlJtNUH+LHtG1ijDq/pFCjP4kf8xFMUfLQJ+ns4EhZLBO2LAgslgQWSyiCyWCQslgQWSyiCyWBBJLAwkllEEmbAgklgQWLBIWSyiCyWDU8Q1/QwXqtavGTaih1X/MM5H1nfDg9avZkr7mccub1b5i67ydL4xRaVVLUJKlsE7SAPr589vrE9Jlgm5RJDU45NKLOmoyOD3HDDB+48p5Hw+Ud+qOZbVrayOndXerNjF1QUoD5koQCB9PtPZGWlmvbi4vwfX5nmcdRF+zJPzRs6G3XIFDLpGwPmbq2hmPm36MDPPE5ZY6SbbTkvgvyag9QqTS+b/B27tQz1sm96ywxvrba6n1UzwQgoTUqTrsZ6JLdFq68jzep/tQq9A1FVtZ5F1ihbGryB0mIHpknA+/OJ9WD0CaybGn3ePf+/I8Mseppx3Wu/8A0PTa/wAS6uLNPUUFg3mqzp1lduRtJycbsE9/THeZnh0Wy4zd128v9/6ajPU7qlFdfI9LW7FRv27sfMFJKg+YBI5H2nypJJvbdHtXK9o028G0zOrtptOWG7/pIA2cZLDHzHjznZavOouKyP5s5vT4m72r5F+m1OjW06as102rj+5RVrzld2QABu454mZ49TKCyyuUX23YhLFGWyNJ93Q2qSj7um4cKdpYfpLDuAfPHn78eRnGcZQrcqs6RkpXRIT1zM2aIav0MKQCAZbAsSAzEAzMEJEFPCAT71nnEFksowkzYokJJZaEFiwIJM2UQSSwMJJYGEmbAwkllLFqmdwEKhJuZaF0xJuYonpiTcxQggksCCQCeAceeCce3/DJTqxaujVbwbTtndRUxLMxLKGYsTk8nmdv5eZdJtHJ6fG+sUy/R+H1U5FVa1g9wowDOeXPPJ77s1DFCHuqjaCTjZ0J2xYJCyWUQWSwJVkbAwslkKtXrK6QptcVqzbQzcLu9Cew+83jwzy2oK6MzyRhW51ZoeK+FafXFd+GalgC6HJA7monOORg48s+89WDUZ9KnS4l2P7nHJix5mr6r9ot8P8Ah/T0bdi2HbkqHtsZVJOeFJ2/tOeXXZ8l21z3Jf8ASw0uOHT7nW3TxUegjMtAzMAzMEIJgpBlBEA8ktM+u5HKiwVTO4tE9ONwEK5NwEKpncUQrElgQSSwMLJYEEksCxIUkCLILEyaJ2xZCnUaqur/ABHVPqeceuJ0hink91WYnkjD3nRXovFKbjtS1C2SAm4B2AHcKecf7czWXTZMauUXX0Mwzwm6TNjV+H13AC1A+O2cgj6Ecic8efJj9x0anihP3lZpJ8N0qSVN6Mc/Ol9isF8l4PYT0P0hlfDSa8kcv4sOy18WdTS0dNdu+yz+qwhm+mQBPHlyb3dJeR3hHaqtvzLpzNEiASFkKILJYEFksCEhBSFKtVpltRq7FDo4wykAidMeSWOSlF00ZlFSVS6GlovCtIj7aqtP1a8EgBWtQ4GCc8g4xzPRk1OplG5Se1/JnKGLDGXspWjqDHPI44PscZxPJTrodtyIsYLjJ5Y4UfzMfQDz9foMwoSd8dCOSRZtmLKTtksGbIsGbIsGbYsEbZbB5TdPq0YJBigTmQE5gCBkAhIBCQohIBCQE4kAxIUo1etSkA2bgp7uEdkX/MVB2/Uzpjwyye717rOeTLGHvFNHjlDkhbFYhtoVAzu3bkKBkjnvOktFmilcTC1ON9GZqvFTSzdap1q5K3oDbXtx/OAMoftj3lx6ZZEnjkr7nw/h3knn2N748d65/wCGaHxCu4KEpsPPY0lEqAPGS2BkccLmMuCeNtuf16/L/YhljOqj9Oh1cTxHpJAkAgJAILJYEFksowslgQWSwILJYEEkshISSwILJYOd4t4BRqcNYmLFHy3oSlqY89wIzj34nq0+ty4eIu13dhxy6eGTlrnvNU/B2kfBsW24All6l9jAbjk45nb/APV1C4jUfJI5fwsT62/iRX8E6ReVW1HDEq6WujqD/KuPL95X6XzvrVd1F/hYuy18Tq+GeF9AEC7UWg9hfYLNvPkcZ/eePPqfW17EV5KjtjxbP8m/M3tk89nQnZJYM2RYI2S2DNkWDxoE+yYJAkAgIAgslgQEllEBMgQEAmSmyWiayGAYHKkZBHYj1ESTi6ZU01aNW7xSqttthev+p63FZ/8APG3952jpck1cKfk1fyOUs8IupcfAyjxjTuARfSM9laxVbv6E5H0iekzRfuMR1GJ/5I6IH7/uP+ETy89TsTXUFACgKAMAAAAD04iU23bYSS6DKZ4IyD3B5Bmba6ATDAyeABkn2kpt0LoQWSyiCyWBBZLAgszYGFksCCyWBBZLKV6m8VjO2xzjO2tGc/nsPuZ0x43PtS83RiU1Hss5el+IA1qrbTqNOlnTWh7ayFtdycAkZCHgYBPnPXk0LWNuElJq7p9K+5wjqVuSkmr6Wd8JPmWekN+nDqyNnDDB2syN9mUgg/SahkcJKS7CSSkqZwz8N35ZR4hqRTuV60bZa4IOSGZhll7fKePXM+ivSGLhvCt3a+nyPK9NPp6x18zsaPw4odz333N/6jKqD/wrVVP3Bniy6hSVRgorw6/N2zvHG07cm/3wN4JPNZ0J2SWBCuAT04BnTgEdOAR04B4gLPt2ZJCxZBBZLAwsllEBM2CQIsCCyWDV13h1NgY2VK5x+oJutx/SQM/idsOfLBpQlX2OeTFCXMo39zWpvSjatemvSs5LuKmICgYzgZbuR5dszvPHPLblkTfYr/Ucozjj92DS8jp0WV3odrJYhyrjgjPmrDyPsZ45xyYpK1TO8ZRmuOUW26UMMcr7pgN+cTMc0ou+vmJY0zRXwUhy41WpDYCqdyvhPNTuBB55zjM9D1icdrxx/fI5fx2namzbbWV0gLdqKg/q7JWze+3P+k4+qnld44Ovizp6yMFU5K/kW6PU13qWrZbEyVJBBBxwft/rOeTHPDJblTNQnGa45Rp3fDenZshWrGOVqd0UtkFWwDgEEeXrO8fSGaKpu/NI5PS432UdDRaPpgjq22Dy6rByPvjP5M8+XMsn+KXlwdYY9va35m0FnCzoILIBBZLAwslkGFmbKILJZBhZLBJrB7gHkHkZ5ByD+YUmugqzU8S8Uq0203b0Rjjq7GapWJ4DMM7fvxO2DTTzp+rptdl8/A5ZMscdbvmHwrxujUlhTYLNrFeA2eBksRjhfIE98Gaz6PLginNVf78yY88MjaizqhJ4zsc6/wASsrJB0WqYZwr1fw9gYk4HHU3Dn1HHc4HM9cNLjn0zR+Nr/RxeaS6wf0/Js6bV2OVB0t6AgZdzQEU+mOoWP/tmMmGEU2siflf4r6ljkk/8Wvl+ToBJ5rOhOyBZOyQlmbILZhSBZGyUHggs+1ZBhZLAgJLBIElgQWSykrjJHmMZHpntDTST7yJ9gnrJBAO0+TAA4+xkUknyrDTa4dGqo1Kntp7VHnueljz6Yft9eczu/wCO11cX8H+Dl/7Luf0/J0KwcDIwfMA5wfrPNKr45OyvtEFmbLRrarxGmrO+wAjuBlmz6ADz9p2x6bLkrbE5zzQh1Zdo9XXaM1WV2AYzsdXwT5HB4nPLinjdTi0WGSM17Ls2Qs5bn3m6NdfDKg62LWqOowGrGwlcY2tt/UuMcH0HpOr1ORxcHK0+/kx6qG5SSpm4FnA6CCyWBBZLAwszZBBZLAwslgQWZsDAksCCyWB7T5d/LPAzC8Qci7VarLIdCti8BjXqEdWrbIIC2qgJx5ZxzPdDFp+JLNT8U1z8Gzzynk6OF/H80dnS5ZASjVE8mt9m5T77CR+DPFkVSrdu8ef98naLtdKLwkwUsCSEsQSBYgkhLEEglk7YFmbYBBSBZGyLLZ4ALPtWUQWSwatmmuLBhcq4DDb0soScYJG7Jxg+fnO6y4kqcPr/AEcnDJd7vobdKtj59pbzK5Cn3we30zOE3G/Z6eJ1jdcmX6VbAAwJA5wGZR98HmIZZQdxJOEZcM1T4RSmWRnoYnJeuwrk48wcq33BnZavLPhpS8Gv1nJ4IR5T2/E6FHYDdvKgZbjJz5nHE8007uqs7R7rsb1BgVIyCMEcjj6jtMxk4tNdhWk1TOe3hlwKivVWCsHdttRLjx2G44Yj6nPbmepanE09+NX4cf0cHhmq2z48eTo6akqPmsawk5LMFH2AUAATy5JqT4il++J2jFpcuy7Zng8j35nPc10NUIVjOcDOMZxzj0zDk6qxS6jCzFgQWLAgszYEBJYGFksCCzNgYWSwILJYGEksDCyAarICwLBBBZATYGwdgVm8gzFVJ9yAcfiajtv2nwZbdcHM6uuWxS2noenJVlpuPWGSMWf3ihSBz8uQePtPZs0ji0ptS8Vx5cfc47sqfK48P7O4EngOtmvZ4jQlope6pLmUMtTuq2MpzggHuOD29J2jp8sob4xbXfRh5Ip7W+TaBG7bn5sZIHJA8ifT/fB9Jz2Sq6LuXQarmZaoWLZAszZAsjZAszZAs+eFePT3GMj35n2E+TqzVZdQp4NNi8/q30t5YBI3A+Zzjy7Tunga5tP5/g41lXSn9PybHSZ1G4ms+YqfP/yKgzlujF8K/Nf2b2uS548iqjw8pjZddgEko5WxGJOSTkbu58iJueoU/egvhx/X0MxxOPST+5bqNfXVnqN08c7nBVD9G7E+2czEME8lbVf73dSyyxj7zovqdLFypWxDxkfMh+h7Gc5RnjfPDNpxmuOUV1eF0q25akVs53INp/Im3qsrVOVmPU407SN0LPNZ1EFksCAksCAkAgJLAgslgQEgEFksowszZBhZLAwslgQEgGFkAgsAsCyAYEhDLKtysuWXcCNykB1yO4PrNRltadWR8qjijQ+IodiarT3VkE9TUUlL1+YfIGqOCcZ+bb6cen0Fm0UvaljcX3J2vPn7WeZxzLhST81+DtaJbsnrGjHkKhZnPuWP+08WV4a/87+Nf6Okd/8AlRT4h4uKc40+rubBOKdPYwwCAeSPfyyTzgGdcOkeSrnGK8WjM8u3sb+Bu+H6pL61trbcjbgDtZDuVirAqwBBDAjBHlOGXFLFNwl1RYzUlaJ8R8Mp1CGu+tLVPYOivtP/AHLkHBmsOfJhluhKiThGapo0dF8IaKoYTTV4IVW37nDhexYMSGPuZ6J+kNVPrN/vccVhxx6I7dOnVFCqqqo4CqAqgegAnlalJ3J2zpaXCLenL6sbjOnHqybgmuRwLuDsk2s1uPnQE+kego1Nzp+ml7Rx+hkByfZiJ2xwhLrNLzsxKcl0jZOk1BfhqramxyHClc+zKSJMuNR5jJNfvYITcusWjbAnA6C2yXQHiZsCAkAgJAICQpIWLAwszYEFksCCyWBhZLAwJkggJAICSyjCyEGFgDAgDAkIICQCAghYqwQo1mosT/Doe7t+l60Hf+ozrixwl701H4NnOUmuisPhOte3ctunt09id1cBqipJwUsUlW7ex9pvUYIQpwmpJ/P4rqiQm3w1TOmonmNMYWUzZaqTagYci1a53jjMORYK51WMw5CFc6LETcT05fVE3EGqT1RdxHSmfUl3HzACas+iICQCAkAgJAICQCAkAgJCiCyWBgTNgnEgEBIBgSAQEgEBJYGBIBASAQEgGBBBgSAYEEEBIBgQQarIQsAggwIJZVqdbVSUFttdRsOE6jqm9vRc9z7Trjw5MibhFuutHOU4x6s2kYFtoIJ27sDn5fX2/wDw+kixyq6I5I2KkB5HI9uZ2jiMORsJXPRDGcnIuWueiOIw5Fq1TvHEYchiudliMbienL6sbglJh4y7g7JjYa3HycCfPPsDAkBIEAYEyBASAkSFEIAxMgQkBIEgGBIBgSAQEgEBMgQkAgIIMCQDAlAwJCDAkAgIIWKJGBgQZGoghYBBky7SpapSxEsRhhkdQ6MPQg8GdsTlGSlF0/AxKmqZxD8P+G6Xg6LdvJJCaO/VKcsT82xGUAE8A9h2wJ9aGfVZv/p9Uv7PI4Y4dn0On4T8Q6a1xQpND8Cmi9G01tqbQ26utwMrg+XPB4E1LSZIrc+e9rknrF06HoUSIQI2Xqs9MYHNstVZ6IwMNjCTqoGbJ2RsJuCUmHjNbgbJj1ZbPkAnwz71CEhRiQCEgEJASJAMCQDAmQSJCjEgEJCCEgEJAISAQkBYBBBgQBgTIGBBBAQQsVYAwJCDAlMjWCFiCaijDZegnogjm2bCCemETk2XBAcZAODkZ5wfWeqCOTL0E9MInNsuUT0xic2y5RO8UYbGBOiRmycS0SwETDRqw7ZmjVn/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64" y="1484784"/>
            <a:ext cx="605877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Menos"/>
          <p:cNvSpPr/>
          <p:nvPr/>
        </p:nvSpPr>
        <p:spPr>
          <a:xfrm>
            <a:off x="62102" y="1700808"/>
            <a:ext cx="1397869"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2" name="Picture 4" descr="http://teachers.guardian.co.uk/Guardian_RootRepository/Saras/ContentPackaging/UploadRepository/learnpremium/Lesson/learnpremium/scienc~00/post16~00/biology/energyand/ecolog~00/ecolog~00/linetr~00/diagram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3" y="2420887"/>
            <a:ext cx="3836690" cy="408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1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72076</TotalTime>
  <Words>1947</Words>
  <Application>Microsoft Office PowerPoint</Application>
  <PresentationFormat>Presentación en pantalla (4:3)</PresentationFormat>
  <Paragraphs>167</Paragraphs>
  <Slides>22</Slides>
  <Notes>1</Notes>
  <HiddenSlides>0</HiddenSlides>
  <MMClips>6</MMClips>
  <ScaleCrop>false</ScaleCrop>
  <HeadingPairs>
    <vt:vector size="4" baseType="variant">
      <vt:variant>
        <vt:lpstr>Tema</vt:lpstr>
      </vt:variant>
      <vt:variant>
        <vt:i4>2</vt:i4>
      </vt:variant>
      <vt:variant>
        <vt:lpstr>Títulos de diapositiva</vt:lpstr>
      </vt:variant>
      <vt:variant>
        <vt:i4>22</vt:i4>
      </vt:variant>
    </vt:vector>
  </HeadingPairs>
  <TitlesOfParts>
    <vt:vector size="24" baseType="lpstr">
      <vt:lpstr>Template MP</vt:lpstr>
      <vt:lpstr>2_Template MP</vt:lpstr>
      <vt:lpstr>Option C Ecology and Conservation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Option C Ecology and Conservation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sfpaula.default</cp:lastModifiedBy>
  <cp:revision>461</cp:revision>
  <dcterms:created xsi:type="dcterms:W3CDTF">2013-08-21T17:54:09Z</dcterms:created>
  <dcterms:modified xsi:type="dcterms:W3CDTF">2016-01-31T09:14:56Z</dcterms:modified>
</cp:coreProperties>
</file>