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5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1EE53-E294-4B0E-B574-522838532D7F}"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GB"/>
        </a:p>
      </dgm:t>
    </dgm:pt>
    <dgm:pt modelId="{B8DE951C-3B45-484D-AC84-49FFAE0E9B6E}">
      <dgm:prSet/>
      <dgm:spPr/>
      <dgm:t>
        <a:bodyPr/>
        <a:lstStyle/>
        <a:p>
          <a:pPr algn="ctr" rtl="0"/>
          <a:r>
            <a:rPr lang="en-GB" b="1" smtClean="0"/>
            <a:t>Topics</a:t>
          </a:r>
          <a:endParaRPr lang="en-GB"/>
        </a:p>
      </dgm:t>
    </dgm:pt>
    <dgm:pt modelId="{13B7710E-8B53-49CF-A0A4-603882A4266F}" type="parTrans" cxnId="{DB40F842-6220-487E-B575-D041997E3707}">
      <dgm:prSet/>
      <dgm:spPr/>
      <dgm:t>
        <a:bodyPr/>
        <a:lstStyle/>
        <a:p>
          <a:pPr algn="ctr"/>
          <a:endParaRPr lang="en-GB"/>
        </a:p>
      </dgm:t>
    </dgm:pt>
    <dgm:pt modelId="{2E8CC673-28DC-4667-8551-F480392EAAB9}" type="sibTrans" cxnId="{DB40F842-6220-487E-B575-D041997E3707}">
      <dgm:prSet/>
      <dgm:spPr/>
      <dgm:t>
        <a:bodyPr/>
        <a:lstStyle/>
        <a:p>
          <a:pPr algn="ctr"/>
          <a:endParaRPr lang="en-GB"/>
        </a:p>
      </dgm:t>
    </dgm:pt>
    <dgm:pt modelId="{CA129A3C-7212-4B6B-A6BD-09511E8F8F7B}" type="pres">
      <dgm:prSet presAssocID="{0101EE53-E294-4B0E-B574-522838532D7F}" presName="linear" presStyleCnt="0">
        <dgm:presLayoutVars>
          <dgm:animLvl val="lvl"/>
          <dgm:resizeHandles val="exact"/>
        </dgm:presLayoutVars>
      </dgm:prSet>
      <dgm:spPr/>
      <dgm:t>
        <a:bodyPr/>
        <a:lstStyle/>
        <a:p>
          <a:endParaRPr lang="en-GB"/>
        </a:p>
      </dgm:t>
    </dgm:pt>
    <dgm:pt modelId="{1B299EC1-7D8B-45D0-82C3-AA30FE9B5B9F}" type="pres">
      <dgm:prSet presAssocID="{B8DE951C-3B45-484D-AC84-49FFAE0E9B6E}" presName="parentText" presStyleLbl="node1" presStyleIdx="0" presStyleCnt="1">
        <dgm:presLayoutVars>
          <dgm:chMax val="0"/>
          <dgm:bulletEnabled val="1"/>
        </dgm:presLayoutVars>
      </dgm:prSet>
      <dgm:spPr/>
      <dgm:t>
        <a:bodyPr/>
        <a:lstStyle/>
        <a:p>
          <a:endParaRPr lang="en-GB"/>
        </a:p>
      </dgm:t>
    </dgm:pt>
  </dgm:ptLst>
  <dgm:cxnLst>
    <dgm:cxn modelId="{B89B266E-160B-4DA0-B6F9-064F3E6344C9}" type="presOf" srcId="{0101EE53-E294-4B0E-B574-522838532D7F}" destId="{CA129A3C-7212-4B6B-A6BD-09511E8F8F7B}" srcOrd="0" destOrd="0" presId="urn:microsoft.com/office/officeart/2005/8/layout/vList2"/>
    <dgm:cxn modelId="{FE1A43F8-3DD0-4FAD-BDF2-585EFB1B5AAE}" type="presOf" srcId="{B8DE951C-3B45-484D-AC84-49FFAE0E9B6E}" destId="{1B299EC1-7D8B-45D0-82C3-AA30FE9B5B9F}" srcOrd="0" destOrd="0" presId="urn:microsoft.com/office/officeart/2005/8/layout/vList2"/>
    <dgm:cxn modelId="{DB40F842-6220-487E-B575-D041997E3707}" srcId="{0101EE53-E294-4B0E-B574-522838532D7F}" destId="{B8DE951C-3B45-484D-AC84-49FFAE0E9B6E}" srcOrd="0" destOrd="0" parTransId="{13B7710E-8B53-49CF-A0A4-603882A4266F}" sibTransId="{2E8CC673-28DC-4667-8551-F480392EAAB9}"/>
    <dgm:cxn modelId="{F90174AB-D4CC-4FBC-B1A3-5FDFCE8D7620}" type="presParOf" srcId="{CA129A3C-7212-4B6B-A6BD-09511E8F8F7B}" destId="{1B299EC1-7D8B-45D0-82C3-AA30FE9B5B9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8E00-A105-4386-8381-D8986C9C1DC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FBBC71A9-6177-4D21-AA23-FABDAD49149B}">
      <dgm:prSet custT="1"/>
      <dgm:spPr/>
      <dgm:t>
        <a:bodyPr/>
        <a:lstStyle/>
        <a:p>
          <a:pPr rtl="0"/>
          <a:r>
            <a:rPr lang="en-GB" sz="2000" b="0" i="0" dirty="0" smtClean="0"/>
            <a:t>Electrical circuits: basic elements. </a:t>
          </a:r>
          <a:br>
            <a:rPr lang="en-GB" sz="2000" b="0" i="0" dirty="0" smtClean="0"/>
          </a:br>
          <a:endParaRPr lang="en-GB" sz="2000" dirty="0"/>
        </a:p>
      </dgm:t>
    </dgm:pt>
    <dgm:pt modelId="{4F7CB260-3EB5-48FA-8E17-CAAD061732F3}" type="parTrans" cxnId="{61E12EE0-40DE-4062-A506-26CD458A624A}">
      <dgm:prSet/>
      <dgm:spPr/>
      <dgm:t>
        <a:bodyPr/>
        <a:lstStyle/>
        <a:p>
          <a:endParaRPr lang="en-GB" sz="2000"/>
        </a:p>
      </dgm:t>
    </dgm:pt>
    <dgm:pt modelId="{DD86E13A-1493-447C-B7B9-6A90C0EC10EB}" type="sibTrans" cxnId="{61E12EE0-40DE-4062-A506-26CD458A624A}">
      <dgm:prSet/>
      <dgm:spPr/>
      <dgm:t>
        <a:bodyPr/>
        <a:lstStyle/>
        <a:p>
          <a:endParaRPr lang="en-GB" sz="2000"/>
        </a:p>
      </dgm:t>
    </dgm:pt>
    <dgm:pt modelId="{0EE677AD-AF84-47A4-B25F-621DA8C47C4B}">
      <dgm:prSet custT="1"/>
      <dgm:spPr/>
      <dgm:t>
        <a:bodyPr/>
        <a:lstStyle/>
        <a:p>
          <a:r>
            <a:rPr lang="en-GB" sz="2000" b="0" i="0" smtClean="0"/>
            <a:t>Current. </a:t>
          </a:r>
          <a:br>
            <a:rPr lang="en-GB" sz="2000" b="0" i="0" smtClean="0"/>
          </a:br>
          <a:endParaRPr lang="en-GB" sz="2000" b="0" i="0"/>
        </a:p>
      </dgm:t>
    </dgm:pt>
    <dgm:pt modelId="{EB961986-8B1D-40F8-B669-CA48A6301923}" type="parTrans" cxnId="{98B334D9-D0F1-4DF4-B665-EECB5F4AF257}">
      <dgm:prSet/>
      <dgm:spPr/>
      <dgm:t>
        <a:bodyPr/>
        <a:lstStyle/>
        <a:p>
          <a:endParaRPr lang="en-GB" sz="2000"/>
        </a:p>
      </dgm:t>
    </dgm:pt>
    <dgm:pt modelId="{DD649F45-8175-4CDC-BE7D-0607CB628DD2}" type="sibTrans" cxnId="{98B334D9-D0F1-4DF4-B665-EECB5F4AF257}">
      <dgm:prSet/>
      <dgm:spPr/>
      <dgm:t>
        <a:bodyPr/>
        <a:lstStyle/>
        <a:p>
          <a:endParaRPr lang="en-GB" sz="2000"/>
        </a:p>
      </dgm:t>
    </dgm:pt>
    <dgm:pt modelId="{BB0F467B-75FC-429D-AEEF-6E4736D759E4}">
      <dgm:prSet custT="1"/>
      <dgm:spPr/>
      <dgm:t>
        <a:bodyPr/>
        <a:lstStyle/>
        <a:p>
          <a:r>
            <a:rPr lang="en-GB" sz="2000" b="0" i="0" dirty="0" smtClean="0"/>
            <a:t>Potential difference. </a:t>
          </a:r>
          <a:br>
            <a:rPr lang="en-GB" sz="2000" b="0" i="0" dirty="0" smtClean="0"/>
          </a:br>
          <a:endParaRPr lang="en-GB" sz="2000" b="0" i="0" dirty="0"/>
        </a:p>
      </dgm:t>
    </dgm:pt>
    <dgm:pt modelId="{5F4F6016-E669-40D7-BD68-68A5099948BA}" type="parTrans" cxnId="{721A641A-A2E8-4052-BA39-F04BECCF7075}">
      <dgm:prSet/>
      <dgm:spPr/>
      <dgm:t>
        <a:bodyPr/>
        <a:lstStyle/>
        <a:p>
          <a:endParaRPr lang="en-GB" sz="2000"/>
        </a:p>
      </dgm:t>
    </dgm:pt>
    <dgm:pt modelId="{2D972971-263C-4D1B-A266-62BD32FD8D8A}" type="sibTrans" cxnId="{721A641A-A2E8-4052-BA39-F04BECCF7075}">
      <dgm:prSet/>
      <dgm:spPr/>
      <dgm:t>
        <a:bodyPr/>
        <a:lstStyle/>
        <a:p>
          <a:endParaRPr lang="en-GB" sz="2000"/>
        </a:p>
      </dgm:t>
    </dgm:pt>
    <dgm:pt modelId="{B3DA0DE7-7D72-4943-A379-BD5F81F823A7}">
      <dgm:prSet custT="1"/>
      <dgm:spPr/>
      <dgm:t>
        <a:bodyPr/>
        <a:lstStyle/>
        <a:p>
          <a:r>
            <a:rPr lang="en-GB" sz="2000" b="0" i="0" smtClean="0"/>
            <a:t>Resistance. </a:t>
          </a:r>
          <a:br>
            <a:rPr lang="en-GB" sz="2000" b="0" i="0" smtClean="0"/>
          </a:br>
          <a:endParaRPr lang="en-GB" sz="2000" b="0" i="0"/>
        </a:p>
      </dgm:t>
    </dgm:pt>
    <dgm:pt modelId="{CF2EB587-5ACC-46E4-B0ED-F298D5A683FC}" type="parTrans" cxnId="{4029C6FF-540E-4F96-B365-8452791E4335}">
      <dgm:prSet/>
      <dgm:spPr/>
      <dgm:t>
        <a:bodyPr/>
        <a:lstStyle/>
        <a:p>
          <a:endParaRPr lang="en-GB" sz="2000"/>
        </a:p>
      </dgm:t>
    </dgm:pt>
    <dgm:pt modelId="{0DB6A256-18C1-49D9-AF4C-8F3B9E746489}" type="sibTrans" cxnId="{4029C6FF-540E-4F96-B365-8452791E4335}">
      <dgm:prSet/>
      <dgm:spPr/>
      <dgm:t>
        <a:bodyPr/>
        <a:lstStyle/>
        <a:p>
          <a:endParaRPr lang="en-GB" sz="2000"/>
        </a:p>
      </dgm:t>
    </dgm:pt>
    <dgm:pt modelId="{658694C0-CC9B-49C6-A800-20B531680FC9}">
      <dgm:prSet custT="1"/>
      <dgm:spPr/>
      <dgm:t>
        <a:bodyPr/>
        <a:lstStyle/>
        <a:p>
          <a:r>
            <a:rPr lang="en-GB" sz="2000" b="0" i="0" smtClean="0"/>
            <a:t>Ohm's law. </a:t>
          </a:r>
          <a:br>
            <a:rPr lang="en-GB" sz="2000" b="0" i="0" smtClean="0"/>
          </a:br>
          <a:endParaRPr lang="en-GB" sz="2000" b="0" i="0"/>
        </a:p>
      </dgm:t>
    </dgm:pt>
    <dgm:pt modelId="{BDC5C153-561A-4BE9-842C-A2F25C2AEDE5}" type="parTrans" cxnId="{F4758ABE-4E4C-49E3-A6E5-A12E26D3F3AD}">
      <dgm:prSet/>
      <dgm:spPr/>
      <dgm:t>
        <a:bodyPr/>
        <a:lstStyle/>
        <a:p>
          <a:endParaRPr lang="en-GB" sz="2000"/>
        </a:p>
      </dgm:t>
    </dgm:pt>
    <dgm:pt modelId="{930DF15D-8107-4E40-840C-B7267F87CBFD}" type="sibTrans" cxnId="{F4758ABE-4E4C-49E3-A6E5-A12E26D3F3AD}">
      <dgm:prSet/>
      <dgm:spPr/>
      <dgm:t>
        <a:bodyPr/>
        <a:lstStyle/>
        <a:p>
          <a:endParaRPr lang="en-GB" sz="2000"/>
        </a:p>
      </dgm:t>
    </dgm:pt>
    <dgm:pt modelId="{3D633A2A-84D3-4A47-8003-98D2BCA0DD3E}">
      <dgm:prSet custT="1"/>
      <dgm:spPr/>
      <dgm:t>
        <a:bodyPr/>
        <a:lstStyle/>
        <a:p>
          <a:r>
            <a:rPr lang="en-GB" sz="2000" b="0" i="0" smtClean="0"/>
            <a:t>Effects of electrical resistors in series and in parallel. </a:t>
          </a:r>
          <a:br>
            <a:rPr lang="en-GB" sz="2000" b="0" i="0" smtClean="0"/>
          </a:br>
          <a:endParaRPr lang="en-GB" sz="2000" b="0" i="0"/>
        </a:p>
      </dgm:t>
    </dgm:pt>
    <dgm:pt modelId="{B4C7B9F1-9D3F-462F-8831-6480597D45C9}" type="parTrans" cxnId="{32564A01-3492-4EB4-AFF4-4FC00E2B4189}">
      <dgm:prSet/>
      <dgm:spPr/>
      <dgm:t>
        <a:bodyPr/>
        <a:lstStyle/>
        <a:p>
          <a:endParaRPr lang="en-GB" sz="2000"/>
        </a:p>
      </dgm:t>
    </dgm:pt>
    <dgm:pt modelId="{4CF17184-0800-4416-9D77-2D4D69A33D6D}" type="sibTrans" cxnId="{32564A01-3492-4EB4-AFF4-4FC00E2B4189}">
      <dgm:prSet/>
      <dgm:spPr/>
      <dgm:t>
        <a:bodyPr/>
        <a:lstStyle/>
        <a:p>
          <a:endParaRPr lang="en-GB" sz="2000"/>
        </a:p>
      </dgm:t>
    </dgm:pt>
    <dgm:pt modelId="{1AE31F14-FCFA-47B8-8B5B-F87033583A65}" type="pres">
      <dgm:prSet presAssocID="{F5F98E00-A105-4386-8381-D8986C9C1DCE}" presName="linear" presStyleCnt="0">
        <dgm:presLayoutVars>
          <dgm:animLvl val="lvl"/>
          <dgm:resizeHandles val="exact"/>
        </dgm:presLayoutVars>
      </dgm:prSet>
      <dgm:spPr/>
      <dgm:t>
        <a:bodyPr/>
        <a:lstStyle/>
        <a:p>
          <a:endParaRPr lang="en-GB"/>
        </a:p>
      </dgm:t>
    </dgm:pt>
    <dgm:pt modelId="{A8135C7D-D7AF-4383-9FF5-4D57AFB77599}" type="pres">
      <dgm:prSet presAssocID="{FBBC71A9-6177-4D21-AA23-FABDAD49149B}" presName="parentText" presStyleLbl="node1" presStyleIdx="0" presStyleCnt="6">
        <dgm:presLayoutVars>
          <dgm:chMax val="0"/>
          <dgm:bulletEnabled val="1"/>
        </dgm:presLayoutVars>
      </dgm:prSet>
      <dgm:spPr/>
      <dgm:t>
        <a:bodyPr/>
        <a:lstStyle/>
        <a:p>
          <a:endParaRPr lang="en-GB"/>
        </a:p>
      </dgm:t>
    </dgm:pt>
    <dgm:pt modelId="{EFD56D85-B9A8-4512-B841-7823FBF6A8B1}" type="pres">
      <dgm:prSet presAssocID="{DD86E13A-1493-447C-B7B9-6A90C0EC10EB}" presName="spacer" presStyleCnt="0"/>
      <dgm:spPr/>
    </dgm:pt>
    <dgm:pt modelId="{92E52E14-FFFC-4C8E-A3AF-46DF69D280B6}" type="pres">
      <dgm:prSet presAssocID="{0EE677AD-AF84-47A4-B25F-621DA8C47C4B}" presName="parentText" presStyleLbl="node1" presStyleIdx="1" presStyleCnt="6">
        <dgm:presLayoutVars>
          <dgm:chMax val="0"/>
          <dgm:bulletEnabled val="1"/>
        </dgm:presLayoutVars>
      </dgm:prSet>
      <dgm:spPr/>
      <dgm:t>
        <a:bodyPr/>
        <a:lstStyle/>
        <a:p>
          <a:endParaRPr lang="en-GB"/>
        </a:p>
      </dgm:t>
    </dgm:pt>
    <dgm:pt modelId="{3EBFE646-6668-44C2-9E14-B0E9EA59E317}" type="pres">
      <dgm:prSet presAssocID="{DD649F45-8175-4CDC-BE7D-0607CB628DD2}" presName="spacer" presStyleCnt="0"/>
      <dgm:spPr/>
    </dgm:pt>
    <dgm:pt modelId="{F120A07B-2234-4021-AD12-6461643AC6DE}" type="pres">
      <dgm:prSet presAssocID="{BB0F467B-75FC-429D-AEEF-6E4736D759E4}" presName="parentText" presStyleLbl="node1" presStyleIdx="2" presStyleCnt="6">
        <dgm:presLayoutVars>
          <dgm:chMax val="0"/>
          <dgm:bulletEnabled val="1"/>
        </dgm:presLayoutVars>
      </dgm:prSet>
      <dgm:spPr/>
      <dgm:t>
        <a:bodyPr/>
        <a:lstStyle/>
        <a:p>
          <a:endParaRPr lang="en-GB"/>
        </a:p>
      </dgm:t>
    </dgm:pt>
    <dgm:pt modelId="{9FB015D1-199B-4683-9C03-D953A0D416BF}" type="pres">
      <dgm:prSet presAssocID="{2D972971-263C-4D1B-A266-62BD32FD8D8A}" presName="spacer" presStyleCnt="0"/>
      <dgm:spPr/>
    </dgm:pt>
    <dgm:pt modelId="{4408D911-7014-4CA9-A562-004FC61B5A6C}" type="pres">
      <dgm:prSet presAssocID="{B3DA0DE7-7D72-4943-A379-BD5F81F823A7}" presName="parentText" presStyleLbl="node1" presStyleIdx="3" presStyleCnt="6">
        <dgm:presLayoutVars>
          <dgm:chMax val="0"/>
          <dgm:bulletEnabled val="1"/>
        </dgm:presLayoutVars>
      </dgm:prSet>
      <dgm:spPr/>
      <dgm:t>
        <a:bodyPr/>
        <a:lstStyle/>
        <a:p>
          <a:endParaRPr lang="en-GB"/>
        </a:p>
      </dgm:t>
    </dgm:pt>
    <dgm:pt modelId="{29FE4B5E-84A2-4D7C-AEEC-F5F0D2BE851B}" type="pres">
      <dgm:prSet presAssocID="{0DB6A256-18C1-49D9-AF4C-8F3B9E746489}" presName="spacer" presStyleCnt="0"/>
      <dgm:spPr/>
    </dgm:pt>
    <dgm:pt modelId="{3CF9C9D0-E89F-4622-9450-9E2507ED7393}" type="pres">
      <dgm:prSet presAssocID="{658694C0-CC9B-49C6-A800-20B531680FC9}" presName="parentText" presStyleLbl="node1" presStyleIdx="4" presStyleCnt="6">
        <dgm:presLayoutVars>
          <dgm:chMax val="0"/>
          <dgm:bulletEnabled val="1"/>
        </dgm:presLayoutVars>
      </dgm:prSet>
      <dgm:spPr/>
      <dgm:t>
        <a:bodyPr/>
        <a:lstStyle/>
        <a:p>
          <a:endParaRPr lang="en-GB"/>
        </a:p>
      </dgm:t>
    </dgm:pt>
    <dgm:pt modelId="{D30C605E-3FF6-4434-A700-1972E4408E04}" type="pres">
      <dgm:prSet presAssocID="{930DF15D-8107-4E40-840C-B7267F87CBFD}" presName="spacer" presStyleCnt="0"/>
      <dgm:spPr/>
    </dgm:pt>
    <dgm:pt modelId="{3DC2C67A-350B-4691-8D1B-3C3B8316645D}" type="pres">
      <dgm:prSet presAssocID="{3D633A2A-84D3-4A47-8003-98D2BCA0DD3E}" presName="parentText" presStyleLbl="node1" presStyleIdx="5" presStyleCnt="6">
        <dgm:presLayoutVars>
          <dgm:chMax val="0"/>
          <dgm:bulletEnabled val="1"/>
        </dgm:presLayoutVars>
      </dgm:prSet>
      <dgm:spPr/>
      <dgm:t>
        <a:bodyPr/>
        <a:lstStyle/>
        <a:p>
          <a:endParaRPr lang="en-GB"/>
        </a:p>
      </dgm:t>
    </dgm:pt>
  </dgm:ptLst>
  <dgm:cxnLst>
    <dgm:cxn modelId="{61E12EE0-40DE-4062-A506-26CD458A624A}" srcId="{F5F98E00-A105-4386-8381-D8986C9C1DCE}" destId="{FBBC71A9-6177-4D21-AA23-FABDAD49149B}" srcOrd="0" destOrd="0" parTransId="{4F7CB260-3EB5-48FA-8E17-CAAD061732F3}" sibTransId="{DD86E13A-1493-447C-B7B9-6A90C0EC10EB}"/>
    <dgm:cxn modelId="{98B334D9-D0F1-4DF4-B665-EECB5F4AF257}" srcId="{F5F98E00-A105-4386-8381-D8986C9C1DCE}" destId="{0EE677AD-AF84-47A4-B25F-621DA8C47C4B}" srcOrd="1" destOrd="0" parTransId="{EB961986-8B1D-40F8-B669-CA48A6301923}" sibTransId="{DD649F45-8175-4CDC-BE7D-0607CB628DD2}"/>
    <dgm:cxn modelId="{32564A01-3492-4EB4-AFF4-4FC00E2B4189}" srcId="{F5F98E00-A105-4386-8381-D8986C9C1DCE}" destId="{3D633A2A-84D3-4A47-8003-98D2BCA0DD3E}" srcOrd="5" destOrd="0" parTransId="{B4C7B9F1-9D3F-462F-8831-6480597D45C9}" sibTransId="{4CF17184-0800-4416-9D77-2D4D69A33D6D}"/>
    <dgm:cxn modelId="{721A641A-A2E8-4052-BA39-F04BECCF7075}" srcId="{F5F98E00-A105-4386-8381-D8986C9C1DCE}" destId="{BB0F467B-75FC-429D-AEEF-6E4736D759E4}" srcOrd="2" destOrd="0" parTransId="{5F4F6016-E669-40D7-BD68-68A5099948BA}" sibTransId="{2D972971-263C-4D1B-A266-62BD32FD8D8A}"/>
    <dgm:cxn modelId="{60B35F83-7823-4D8C-8616-D624A9162B0E}" type="presOf" srcId="{FBBC71A9-6177-4D21-AA23-FABDAD49149B}" destId="{A8135C7D-D7AF-4383-9FF5-4D57AFB77599}" srcOrd="0" destOrd="0" presId="urn:microsoft.com/office/officeart/2005/8/layout/vList2"/>
    <dgm:cxn modelId="{4029C6FF-540E-4F96-B365-8452791E4335}" srcId="{F5F98E00-A105-4386-8381-D8986C9C1DCE}" destId="{B3DA0DE7-7D72-4943-A379-BD5F81F823A7}" srcOrd="3" destOrd="0" parTransId="{CF2EB587-5ACC-46E4-B0ED-F298D5A683FC}" sibTransId="{0DB6A256-18C1-49D9-AF4C-8F3B9E746489}"/>
    <dgm:cxn modelId="{6920FA49-40A9-4046-8447-BC31346F1071}" type="presOf" srcId="{3D633A2A-84D3-4A47-8003-98D2BCA0DD3E}" destId="{3DC2C67A-350B-4691-8D1B-3C3B8316645D}" srcOrd="0" destOrd="0" presId="urn:microsoft.com/office/officeart/2005/8/layout/vList2"/>
    <dgm:cxn modelId="{6CA5CCF9-27A2-4399-8C72-1F2C8A134DA3}" type="presOf" srcId="{658694C0-CC9B-49C6-A800-20B531680FC9}" destId="{3CF9C9D0-E89F-4622-9450-9E2507ED7393}" srcOrd="0" destOrd="0" presId="urn:microsoft.com/office/officeart/2005/8/layout/vList2"/>
    <dgm:cxn modelId="{F4758ABE-4E4C-49E3-A6E5-A12E26D3F3AD}" srcId="{F5F98E00-A105-4386-8381-D8986C9C1DCE}" destId="{658694C0-CC9B-49C6-A800-20B531680FC9}" srcOrd="4" destOrd="0" parTransId="{BDC5C153-561A-4BE9-842C-A2F25C2AEDE5}" sibTransId="{930DF15D-8107-4E40-840C-B7267F87CBFD}"/>
    <dgm:cxn modelId="{DF44B0A8-92DA-4398-893A-989D2C577792}" type="presOf" srcId="{0EE677AD-AF84-47A4-B25F-621DA8C47C4B}" destId="{92E52E14-FFFC-4C8E-A3AF-46DF69D280B6}" srcOrd="0" destOrd="0" presId="urn:microsoft.com/office/officeart/2005/8/layout/vList2"/>
    <dgm:cxn modelId="{F4C6DBF6-D7AA-49C3-BCCC-5D0267F08EC5}" type="presOf" srcId="{BB0F467B-75FC-429D-AEEF-6E4736D759E4}" destId="{F120A07B-2234-4021-AD12-6461643AC6DE}" srcOrd="0" destOrd="0" presId="urn:microsoft.com/office/officeart/2005/8/layout/vList2"/>
    <dgm:cxn modelId="{681D7143-39B0-4A20-B5EA-FAFBA7FC7EF4}" type="presOf" srcId="{B3DA0DE7-7D72-4943-A379-BD5F81F823A7}" destId="{4408D911-7014-4CA9-A562-004FC61B5A6C}" srcOrd="0" destOrd="0" presId="urn:microsoft.com/office/officeart/2005/8/layout/vList2"/>
    <dgm:cxn modelId="{82D4CF42-2B53-488E-A5C6-22A89268881F}" type="presOf" srcId="{F5F98E00-A105-4386-8381-D8986C9C1DCE}" destId="{1AE31F14-FCFA-47B8-8B5B-F87033583A65}" srcOrd="0" destOrd="0" presId="urn:microsoft.com/office/officeart/2005/8/layout/vList2"/>
    <dgm:cxn modelId="{84984F17-1B3B-4F9E-9D34-22023654C8AB}" type="presParOf" srcId="{1AE31F14-FCFA-47B8-8B5B-F87033583A65}" destId="{A8135C7D-D7AF-4383-9FF5-4D57AFB77599}" srcOrd="0" destOrd="0" presId="urn:microsoft.com/office/officeart/2005/8/layout/vList2"/>
    <dgm:cxn modelId="{6A169558-83AA-42BB-B2A1-7E30F2E8468A}" type="presParOf" srcId="{1AE31F14-FCFA-47B8-8B5B-F87033583A65}" destId="{EFD56D85-B9A8-4512-B841-7823FBF6A8B1}" srcOrd="1" destOrd="0" presId="urn:microsoft.com/office/officeart/2005/8/layout/vList2"/>
    <dgm:cxn modelId="{63D1B9BA-EBB0-4B6F-983E-3759E6C4963C}" type="presParOf" srcId="{1AE31F14-FCFA-47B8-8B5B-F87033583A65}" destId="{92E52E14-FFFC-4C8E-A3AF-46DF69D280B6}" srcOrd="2" destOrd="0" presId="urn:microsoft.com/office/officeart/2005/8/layout/vList2"/>
    <dgm:cxn modelId="{F73803F9-DBD5-4F4D-916A-53B99E6C6D91}" type="presParOf" srcId="{1AE31F14-FCFA-47B8-8B5B-F87033583A65}" destId="{3EBFE646-6668-44C2-9E14-B0E9EA59E317}" srcOrd="3" destOrd="0" presId="urn:microsoft.com/office/officeart/2005/8/layout/vList2"/>
    <dgm:cxn modelId="{C75A74D6-3CA0-4D4F-A4DC-ABDDC4843E3A}" type="presParOf" srcId="{1AE31F14-FCFA-47B8-8B5B-F87033583A65}" destId="{F120A07B-2234-4021-AD12-6461643AC6DE}" srcOrd="4" destOrd="0" presId="urn:microsoft.com/office/officeart/2005/8/layout/vList2"/>
    <dgm:cxn modelId="{B7F3405B-E58D-43B1-9141-9AEF4304E2C3}" type="presParOf" srcId="{1AE31F14-FCFA-47B8-8B5B-F87033583A65}" destId="{9FB015D1-199B-4683-9C03-D953A0D416BF}" srcOrd="5" destOrd="0" presId="urn:microsoft.com/office/officeart/2005/8/layout/vList2"/>
    <dgm:cxn modelId="{E35E694A-C38A-4501-AEE5-EC74CE43C9A0}" type="presParOf" srcId="{1AE31F14-FCFA-47B8-8B5B-F87033583A65}" destId="{4408D911-7014-4CA9-A562-004FC61B5A6C}" srcOrd="6" destOrd="0" presId="urn:microsoft.com/office/officeart/2005/8/layout/vList2"/>
    <dgm:cxn modelId="{FFF24745-553A-425C-B74F-EF13164FBB53}" type="presParOf" srcId="{1AE31F14-FCFA-47B8-8B5B-F87033583A65}" destId="{29FE4B5E-84A2-4D7C-AEEC-F5F0D2BE851B}" srcOrd="7" destOrd="0" presId="urn:microsoft.com/office/officeart/2005/8/layout/vList2"/>
    <dgm:cxn modelId="{23F78037-4502-42B8-9517-A4C6B3D1829E}" type="presParOf" srcId="{1AE31F14-FCFA-47B8-8B5B-F87033583A65}" destId="{3CF9C9D0-E89F-4622-9450-9E2507ED7393}" srcOrd="8" destOrd="0" presId="urn:microsoft.com/office/officeart/2005/8/layout/vList2"/>
    <dgm:cxn modelId="{843F153A-FCE8-4A17-B5E7-785D93A421D2}" type="presParOf" srcId="{1AE31F14-FCFA-47B8-8B5B-F87033583A65}" destId="{D30C605E-3FF6-4434-A700-1972E4408E04}" srcOrd="9" destOrd="0" presId="urn:microsoft.com/office/officeart/2005/8/layout/vList2"/>
    <dgm:cxn modelId="{30DC3402-9B20-4273-85F1-A0F8DE346661}" type="presParOf" srcId="{1AE31F14-FCFA-47B8-8B5B-F87033583A65}" destId="{3DC2C67A-350B-4691-8D1B-3C3B8316645D}"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2D7F3-468F-4DF6-A5B1-0EDF62EB44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2ACA1BF-5B80-4FFF-8C80-76A7F2F353D3}">
      <dgm:prSet custT="1"/>
      <dgm:spPr/>
      <dgm:t>
        <a:bodyPr/>
        <a:lstStyle/>
        <a:p>
          <a:pPr rtl="0"/>
          <a:r>
            <a:rPr lang="en-GB" sz="2400" smtClean="0"/>
            <a:t>Download the circuit construction kit from the website and construct a circuit in series and one in parallel, bot with 3 light bulbs. </a:t>
          </a:r>
          <a:endParaRPr lang="en-GB" sz="2400"/>
        </a:p>
      </dgm:t>
    </dgm:pt>
    <dgm:pt modelId="{D3564A30-44D7-4934-853C-B405C5642724}" type="parTrans" cxnId="{685EA73C-7610-4FCB-9FD3-78B5576B68E7}">
      <dgm:prSet/>
      <dgm:spPr/>
      <dgm:t>
        <a:bodyPr/>
        <a:lstStyle/>
        <a:p>
          <a:endParaRPr lang="en-GB"/>
        </a:p>
      </dgm:t>
    </dgm:pt>
    <dgm:pt modelId="{209A29DF-CE26-4CDF-918E-2D9B38213C5E}" type="sibTrans" cxnId="{685EA73C-7610-4FCB-9FD3-78B5576B68E7}">
      <dgm:prSet/>
      <dgm:spPr/>
      <dgm:t>
        <a:bodyPr/>
        <a:lstStyle/>
        <a:p>
          <a:endParaRPr lang="en-GB"/>
        </a:p>
      </dgm:t>
    </dgm:pt>
    <dgm:pt modelId="{7DF24D7A-80E0-4EED-8E37-3A4E4F10C98D}" type="pres">
      <dgm:prSet presAssocID="{AA32D7F3-468F-4DF6-A5B1-0EDF62EB44AE}" presName="linear" presStyleCnt="0">
        <dgm:presLayoutVars>
          <dgm:animLvl val="lvl"/>
          <dgm:resizeHandles val="exact"/>
        </dgm:presLayoutVars>
      </dgm:prSet>
      <dgm:spPr/>
      <dgm:t>
        <a:bodyPr/>
        <a:lstStyle/>
        <a:p>
          <a:endParaRPr lang="en-GB"/>
        </a:p>
      </dgm:t>
    </dgm:pt>
    <dgm:pt modelId="{21C6D1B3-992F-4A51-8E53-1C3F52CEF4C0}" type="pres">
      <dgm:prSet presAssocID="{32ACA1BF-5B80-4FFF-8C80-76A7F2F353D3}" presName="parentText" presStyleLbl="node1" presStyleIdx="0" presStyleCnt="1" custScaleY="100039">
        <dgm:presLayoutVars>
          <dgm:chMax val="0"/>
          <dgm:bulletEnabled val="1"/>
        </dgm:presLayoutVars>
      </dgm:prSet>
      <dgm:spPr/>
      <dgm:t>
        <a:bodyPr/>
        <a:lstStyle/>
        <a:p>
          <a:endParaRPr lang="en-GB"/>
        </a:p>
      </dgm:t>
    </dgm:pt>
  </dgm:ptLst>
  <dgm:cxnLst>
    <dgm:cxn modelId="{5C71D37E-3A82-47EB-9CA7-99953DC693E3}" type="presOf" srcId="{32ACA1BF-5B80-4FFF-8C80-76A7F2F353D3}" destId="{21C6D1B3-992F-4A51-8E53-1C3F52CEF4C0}" srcOrd="0" destOrd="0" presId="urn:microsoft.com/office/officeart/2005/8/layout/vList2"/>
    <dgm:cxn modelId="{EBD308D0-BB40-45F3-9B5B-510FCD1475A9}" type="presOf" srcId="{AA32D7F3-468F-4DF6-A5B1-0EDF62EB44AE}" destId="{7DF24D7A-80E0-4EED-8E37-3A4E4F10C98D}" srcOrd="0" destOrd="0" presId="urn:microsoft.com/office/officeart/2005/8/layout/vList2"/>
    <dgm:cxn modelId="{685EA73C-7610-4FCB-9FD3-78B5576B68E7}" srcId="{AA32D7F3-468F-4DF6-A5B1-0EDF62EB44AE}" destId="{32ACA1BF-5B80-4FFF-8C80-76A7F2F353D3}" srcOrd="0" destOrd="0" parTransId="{D3564A30-44D7-4934-853C-B405C5642724}" sibTransId="{209A29DF-CE26-4CDF-918E-2D9B38213C5E}"/>
    <dgm:cxn modelId="{2A5DD00C-023E-4D23-99E7-598282A0ED2E}" type="presParOf" srcId="{7DF24D7A-80E0-4EED-8E37-3A4E4F10C98D}" destId="{21C6D1B3-992F-4A51-8E53-1C3F52CEF4C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99EC1-7D8B-45D0-82C3-AA30FE9B5B9F}">
      <dsp:nvSpPr>
        <dsp:cNvPr id="0" name=""/>
        <dsp:cNvSpPr/>
      </dsp:nvSpPr>
      <dsp:spPr>
        <a:xfrm>
          <a:off x="0" y="11360"/>
          <a:ext cx="1587294" cy="623610"/>
        </a:xfrm>
        <a:prstGeom prst="roundRect">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GB" sz="2600" b="1" kern="1200" smtClean="0"/>
            <a:t>Topics</a:t>
          </a:r>
          <a:endParaRPr lang="en-GB" sz="2600" kern="1200"/>
        </a:p>
      </dsp:txBody>
      <dsp:txXfrm>
        <a:off x="30442" y="41802"/>
        <a:ext cx="1526410"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35C7D-D7AF-4383-9FF5-4D57AFB77599}">
      <dsp:nvSpPr>
        <dsp:cNvPr id="0" name=""/>
        <dsp:cNvSpPr/>
      </dsp:nvSpPr>
      <dsp:spPr>
        <a:xfrm>
          <a:off x="0" y="20471"/>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i="0" kern="1200" dirty="0" smtClean="0"/>
            <a:t>Electrical circuits: basic elements. </a:t>
          </a:r>
          <a:br>
            <a:rPr lang="en-GB" sz="2000" b="0" i="0" kern="1200" dirty="0" smtClean="0"/>
          </a:br>
          <a:endParaRPr lang="en-GB" sz="2000" kern="1200" dirty="0"/>
        </a:p>
      </dsp:txBody>
      <dsp:txXfrm>
        <a:off x="40209" y="60680"/>
        <a:ext cx="8488534" cy="743262"/>
      </dsp:txXfrm>
    </dsp:sp>
    <dsp:sp modelId="{92E52E14-FFFC-4C8E-A3AF-46DF69D280B6}">
      <dsp:nvSpPr>
        <dsp:cNvPr id="0" name=""/>
        <dsp:cNvSpPr/>
      </dsp:nvSpPr>
      <dsp:spPr>
        <a:xfrm>
          <a:off x="0" y="970871"/>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Current. </a:t>
          </a:r>
          <a:br>
            <a:rPr lang="en-GB" sz="2000" b="0" i="0" kern="1200" smtClean="0"/>
          </a:br>
          <a:endParaRPr lang="en-GB" sz="2000" b="0" i="0" kern="1200"/>
        </a:p>
      </dsp:txBody>
      <dsp:txXfrm>
        <a:off x="40209" y="1011080"/>
        <a:ext cx="8488534" cy="743262"/>
      </dsp:txXfrm>
    </dsp:sp>
    <dsp:sp modelId="{F120A07B-2234-4021-AD12-6461643AC6DE}">
      <dsp:nvSpPr>
        <dsp:cNvPr id="0" name=""/>
        <dsp:cNvSpPr/>
      </dsp:nvSpPr>
      <dsp:spPr>
        <a:xfrm>
          <a:off x="0" y="1921272"/>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smtClean="0"/>
            <a:t>Potential difference. </a:t>
          </a:r>
          <a:br>
            <a:rPr lang="en-GB" sz="2000" b="0" i="0" kern="1200" dirty="0" smtClean="0"/>
          </a:br>
          <a:endParaRPr lang="en-GB" sz="2000" b="0" i="0" kern="1200" dirty="0"/>
        </a:p>
      </dsp:txBody>
      <dsp:txXfrm>
        <a:off x="40209" y="1961481"/>
        <a:ext cx="8488534" cy="743262"/>
      </dsp:txXfrm>
    </dsp:sp>
    <dsp:sp modelId="{4408D911-7014-4CA9-A562-004FC61B5A6C}">
      <dsp:nvSpPr>
        <dsp:cNvPr id="0" name=""/>
        <dsp:cNvSpPr/>
      </dsp:nvSpPr>
      <dsp:spPr>
        <a:xfrm>
          <a:off x="0" y="2871671"/>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Resistance. </a:t>
          </a:r>
          <a:br>
            <a:rPr lang="en-GB" sz="2000" b="0" i="0" kern="1200" smtClean="0"/>
          </a:br>
          <a:endParaRPr lang="en-GB" sz="2000" b="0" i="0" kern="1200"/>
        </a:p>
      </dsp:txBody>
      <dsp:txXfrm>
        <a:off x="40209" y="2911880"/>
        <a:ext cx="8488534" cy="743262"/>
      </dsp:txXfrm>
    </dsp:sp>
    <dsp:sp modelId="{3CF9C9D0-E89F-4622-9450-9E2507ED7393}">
      <dsp:nvSpPr>
        <dsp:cNvPr id="0" name=""/>
        <dsp:cNvSpPr/>
      </dsp:nvSpPr>
      <dsp:spPr>
        <a:xfrm>
          <a:off x="0" y="3822072"/>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Ohm's law. </a:t>
          </a:r>
          <a:br>
            <a:rPr lang="en-GB" sz="2000" b="0" i="0" kern="1200" smtClean="0"/>
          </a:br>
          <a:endParaRPr lang="en-GB" sz="2000" b="0" i="0" kern="1200"/>
        </a:p>
      </dsp:txBody>
      <dsp:txXfrm>
        <a:off x="40209" y="3862281"/>
        <a:ext cx="8488534" cy="743262"/>
      </dsp:txXfrm>
    </dsp:sp>
    <dsp:sp modelId="{3DC2C67A-350B-4691-8D1B-3C3B8316645D}">
      <dsp:nvSpPr>
        <dsp:cNvPr id="0" name=""/>
        <dsp:cNvSpPr/>
      </dsp:nvSpPr>
      <dsp:spPr>
        <a:xfrm>
          <a:off x="0" y="4772472"/>
          <a:ext cx="8568952" cy="82368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Effects of electrical resistors in series and in parallel. </a:t>
          </a:r>
          <a:br>
            <a:rPr lang="en-GB" sz="2000" b="0" i="0" kern="1200" smtClean="0"/>
          </a:br>
          <a:endParaRPr lang="en-GB" sz="2000" b="0" i="0" kern="1200"/>
        </a:p>
      </dsp:txBody>
      <dsp:txXfrm>
        <a:off x="40209" y="4812681"/>
        <a:ext cx="8488534" cy="743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6D1B3-992F-4A51-8E53-1C3F52CEF4C0}">
      <dsp:nvSpPr>
        <dsp:cNvPr id="0" name=""/>
        <dsp:cNvSpPr/>
      </dsp:nvSpPr>
      <dsp:spPr>
        <a:xfrm>
          <a:off x="0" y="198398"/>
          <a:ext cx="8657197" cy="13313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smtClean="0"/>
            <a:t>Download the circuit construction kit from the website and construct a circuit in series and one in parallel, bot with 3 light bulbs. </a:t>
          </a:r>
          <a:endParaRPr lang="en-GB" sz="2400" kern="1200"/>
        </a:p>
      </dsp:txBody>
      <dsp:txXfrm>
        <a:off x="64993" y="263391"/>
        <a:ext cx="8527211" cy="12014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12/02/2015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t>2/12/2015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t>2/12/2015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t>2/12/2015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t>2/12/2015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t>2/12/2015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t>2/12/2015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t>2/12/2015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t>2/12/2015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t>2/12/2015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DDBCD69-00CA-4272-B4A6-EE93FAF1A8E1}" type="datetime1">
              <a:rPr lang="en-US" smtClean="0"/>
              <a:t>2/12/2015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t>2/12/2015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t>2/12/2015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het.colorado.edu/sims/ohms-law/ohms-law_en.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527" y="3429000"/>
            <a:ext cx="3313355" cy="1702160"/>
          </a:xfrm>
        </p:spPr>
        <p:txBody>
          <a:bodyPr>
            <a:normAutofit fontScale="90000"/>
          </a:bodyPr>
          <a:lstStyle/>
          <a:p>
            <a:r>
              <a:rPr lang="en-GB" dirty="0" smtClean="0"/>
              <a:t>Electricity: </a:t>
            </a:r>
            <a:r>
              <a:rPr lang="en-GB" dirty="0" smtClean="0">
                <a:solidFill>
                  <a:schemeClr val="bg1">
                    <a:lumMod val="65000"/>
                  </a:schemeClr>
                </a:solidFill>
              </a:rPr>
              <a:t>Circuits and Ohm’s Law</a:t>
            </a:r>
            <a:endParaRPr lang="en-GB" dirty="0">
              <a:solidFill>
                <a:schemeClr val="bg1">
                  <a:lumMod val="6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normAutofit/>
          </a:bodyPr>
          <a:lstStyle/>
          <a:p>
            <a:r>
              <a:rPr lang="en-US" dirty="0" smtClean="0"/>
              <a:t>MYP 4 Science - Mark </a:t>
            </a:r>
            <a:r>
              <a:rPr lang="en-US" dirty="0" err="1" smtClean="0"/>
              <a:t>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62" y="2069490"/>
            <a:ext cx="3558939" cy="4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i91.photobucket.com/albums/k287/jgviramontes/ohms-la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462" y="1"/>
            <a:ext cx="360546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10</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Rectangle 2"/>
          <p:cNvSpPr>
            <a:spLocks noChangeArrowheads="1"/>
          </p:cNvSpPr>
          <p:nvPr/>
        </p:nvSpPr>
        <p:spPr bwMode="auto">
          <a:xfrm>
            <a:off x="179512" y="959916"/>
            <a:ext cx="871296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Ohm's law</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many conductors of electricity, the electric current which will flow through them is </a:t>
            </a:r>
            <a:r>
              <a:rPr kumimoji="0" lang="en-GB"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directly proportional to the voltage</a:t>
            </a:r>
            <a:r>
              <a:rPr kumimoji="0" lang="en-GB"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applied to them. The ratio of voltage to current is called the resistance. If the material can be characterized by such a resistance, then the current can be predicted from the relationship:</a:t>
            </a:r>
            <a:r>
              <a:rPr kumimoji="0" lang="en-GB"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3" name="Imagen 14" descr="http://hyperphysics.phy-astr.gsu.edu/hbase/electric/imgele/ohmla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924" y="2564904"/>
            <a:ext cx="6829146"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79512" y="4797152"/>
            <a:ext cx="87129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Example question</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Calculate the resistance of a conductor through which a current of 2 A flows with a PD of 12V.</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V/I=R     </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 </a:t>
            </a: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12/2=6</a:t>
            </a:r>
            <a:r>
              <a:rPr kumimoji="0" lang="en-GB"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Ω</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6 Grupo"/>
          <p:cNvGrpSpPr/>
          <p:nvPr/>
        </p:nvGrpSpPr>
        <p:grpSpPr>
          <a:xfrm>
            <a:off x="196748" y="170532"/>
            <a:ext cx="8568952" cy="789384"/>
            <a:chOff x="0" y="3217291"/>
            <a:chExt cx="8568952" cy="789384"/>
          </a:xfrm>
          <a:scene3d>
            <a:camera prst="orthographicFront"/>
            <a:lightRig rig="flat" dir="t"/>
          </a:scene3d>
        </p:grpSpPr>
        <p:sp>
          <p:nvSpPr>
            <p:cNvPr id="9" name="8 Rectángulo redondeado"/>
            <p:cNvSpPr/>
            <p:nvPr/>
          </p:nvSpPr>
          <p:spPr>
            <a:xfrm>
              <a:off x="0" y="3217291"/>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9 Rectángulo"/>
            <p:cNvSpPr/>
            <p:nvPr/>
          </p:nvSpPr>
          <p:spPr>
            <a:xfrm>
              <a:off x="38535" y="3255826"/>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Ohm's law. </a:t>
              </a:r>
              <a:br>
                <a:rPr lang="en-GB" sz="2000" b="0" i="0" kern="1200" smtClean="0"/>
              </a:br>
              <a:endParaRPr lang="en-GB" sz="2000" b="0" i="0" kern="1200"/>
            </a:p>
          </p:txBody>
        </p:sp>
      </p:grpSp>
    </p:spTree>
    <p:extLst>
      <p:ext uri="{BB962C8B-B14F-4D97-AF65-F5344CB8AC3E}">
        <p14:creationId xmlns:p14="http://schemas.microsoft.com/office/powerpoint/2010/main" val="25959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193"/>
                                        </p:tgtEl>
                                        <p:attrNameLst>
                                          <p:attrName>style.visibility</p:attrName>
                                        </p:attrNameLst>
                                      </p:cBhvr>
                                      <p:to>
                                        <p:strVal val="visible"/>
                                      </p:to>
                                    </p:set>
                                    <p:animEffect transition="in" filter="fade">
                                      <p:cBhvr>
                                        <p:cTn id="30" dur="500"/>
                                        <p:tgtEl>
                                          <p:spTgt spid="819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11</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pic>
        <p:nvPicPr>
          <p:cNvPr id="10242" name="Imagen 15" descr="http://www.alchemical.org/em/img/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83" y="3501008"/>
            <a:ext cx="248622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16" descr="http://www.alchemical.org/em/img/Parall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92996"/>
            <a:ext cx="1944216" cy="3312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236" y="1167759"/>
            <a:ext cx="830803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Parallel and series circuits</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When light bulbs are connected in series then the bulbs share the PD (V) from the battery, and the bulbs glow dimly. If one bulb would be removed, the others would go out too because the circuit is broken.</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24831" y="2569208"/>
            <a:ext cx="8514903" cy="923330"/>
          </a:xfrm>
          <a:prstGeom prst="rect">
            <a:avLst/>
          </a:prstGeom>
        </p:spPr>
        <p:txBody>
          <a:bodyPr wrap="square">
            <a:spAutoFit/>
          </a:bodyPr>
          <a:lstStyle/>
          <a:p>
            <a:pPr lvl="0" fontAlgn="base">
              <a:spcBef>
                <a:spcPct val="0"/>
              </a:spcBef>
              <a:spcAft>
                <a:spcPct val="0"/>
              </a:spcAft>
            </a:pPr>
            <a:r>
              <a:rPr lang="en-US" altLang="en-US" dirty="0">
                <a:latin typeface="Calibri" pitchFamily="34" charset="0"/>
                <a:ea typeface="Calibri" pitchFamily="34" charset="0"/>
                <a:cs typeface="Times New Roman" pitchFamily="18" charset="0"/>
              </a:rPr>
              <a:t>When light bulbs are connected in parallel each one gets the full PD from the battery because they are all connected directly to it. If one bulb would be removed the others would keep on working because the circuit isn't broken.</a:t>
            </a:r>
            <a:endParaRPr lang="en-GB" altLang="en-US" sz="1100" dirty="0">
              <a:latin typeface="Arial" pitchFamily="34" charset="0"/>
              <a:cs typeface="Arial" pitchFamily="34" charset="0"/>
            </a:endParaRPr>
          </a:p>
        </p:txBody>
      </p:sp>
      <p:grpSp>
        <p:nvGrpSpPr>
          <p:cNvPr id="10" name="9 Grupo"/>
          <p:cNvGrpSpPr/>
          <p:nvPr/>
        </p:nvGrpSpPr>
        <p:grpSpPr>
          <a:xfrm>
            <a:off x="196748" y="170532"/>
            <a:ext cx="8568952" cy="789384"/>
            <a:chOff x="0" y="3217291"/>
            <a:chExt cx="8568952" cy="789384"/>
          </a:xfrm>
          <a:scene3d>
            <a:camera prst="orthographicFront"/>
            <a:lightRig rig="flat" dir="t"/>
          </a:scene3d>
        </p:grpSpPr>
        <p:sp>
          <p:nvSpPr>
            <p:cNvPr id="11" name="10 Rectángulo redondeado"/>
            <p:cNvSpPr/>
            <p:nvPr/>
          </p:nvSpPr>
          <p:spPr>
            <a:xfrm>
              <a:off x="0" y="3217291"/>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11 Rectángulo"/>
            <p:cNvSpPr/>
            <p:nvPr/>
          </p:nvSpPr>
          <p:spPr>
            <a:xfrm>
              <a:off x="38535" y="3255826"/>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Ohm's law. </a:t>
              </a:r>
              <a:br>
                <a:rPr lang="en-GB" sz="2000" b="0" i="0" kern="1200" smtClean="0"/>
              </a:br>
              <a:endParaRPr lang="en-GB" sz="2000" b="0" i="0" kern="1200"/>
            </a:p>
          </p:txBody>
        </p:sp>
      </p:grpSp>
    </p:spTree>
    <p:extLst>
      <p:ext uri="{BB962C8B-B14F-4D97-AF65-F5344CB8AC3E}">
        <p14:creationId xmlns:p14="http://schemas.microsoft.com/office/powerpoint/2010/main" val="228834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500"/>
                                        <p:tgtEl>
                                          <p:spTgt spid="1024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41"/>
                                        </p:tgtEl>
                                        <p:attrNameLst>
                                          <p:attrName>style.visibility</p:attrName>
                                        </p:attrNameLst>
                                      </p:cBhvr>
                                      <p:to>
                                        <p:strVal val="visible"/>
                                      </p:to>
                                    </p:set>
                                    <p:animEffect transition="in" filter="fade">
                                      <p:cBhvr>
                                        <p:cTn id="40" dur="500"/>
                                        <p:tgtEl>
                                          <p:spTgt spid="10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12</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196748" y="170532"/>
            <a:ext cx="8568952" cy="789384"/>
            <a:chOff x="0" y="3217291"/>
            <a:chExt cx="8568952" cy="789384"/>
          </a:xfrm>
          <a:scene3d>
            <a:camera prst="orthographicFront"/>
            <a:lightRig rig="flat" dir="t"/>
          </a:scene3d>
        </p:grpSpPr>
        <p:sp>
          <p:nvSpPr>
            <p:cNvPr id="6" name="5 Rectángulo redondeado"/>
            <p:cNvSpPr/>
            <p:nvPr/>
          </p:nvSpPr>
          <p:spPr>
            <a:xfrm>
              <a:off x="0" y="3217291"/>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8535" y="3255826"/>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3200" b="1" i="0" kern="1200" dirty="0" smtClean="0"/>
                <a:t>TASK</a:t>
              </a:r>
              <a:endParaRPr lang="en-GB" sz="3200" b="1" i="0" kern="1200" dirty="0"/>
            </a:p>
          </p:txBody>
        </p:sp>
      </p:grpSp>
      <p:graphicFrame>
        <p:nvGraphicFramePr>
          <p:cNvPr id="3" name="2 Diagrama"/>
          <p:cNvGraphicFramePr/>
          <p:nvPr>
            <p:extLst>
              <p:ext uri="{D42A27DB-BD31-4B8C-83A1-F6EECF244321}">
                <p14:modId xmlns:p14="http://schemas.microsoft.com/office/powerpoint/2010/main" val="3090694431"/>
              </p:ext>
            </p:extLst>
          </p:nvPr>
        </p:nvGraphicFramePr>
        <p:xfrm>
          <a:off x="235282" y="1268760"/>
          <a:ext cx="8657197"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17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13</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4" name="3 CuadroTexto"/>
          <p:cNvSpPr txBox="1"/>
          <p:nvPr/>
        </p:nvSpPr>
        <p:spPr>
          <a:xfrm>
            <a:off x="12700" y="973993"/>
            <a:ext cx="8879780" cy="5016758"/>
          </a:xfrm>
          <a:prstGeom prst="rect">
            <a:avLst/>
          </a:prstGeom>
          <a:noFill/>
        </p:spPr>
        <p:txBody>
          <a:bodyPr vert="horz" wrap="square" rtlCol="0">
            <a:spAutoFit/>
          </a:bodyPr>
          <a:lstStyle/>
          <a:p>
            <a:pPr algn="just"/>
            <a:r>
              <a:rPr lang="es-ES" sz="2000" b="1" dirty="0" err="1" smtClean="0">
                <a:solidFill>
                  <a:srgbClr val="000000"/>
                </a:solidFill>
                <a:latin typeface="Times New Roman - 22"/>
              </a:rPr>
              <a:t>Ohm’s</a:t>
            </a:r>
            <a:r>
              <a:rPr lang="es-ES" sz="2000" b="1" dirty="0" smtClean="0">
                <a:solidFill>
                  <a:srgbClr val="000000"/>
                </a:solidFill>
                <a:latin typeface="Times New Roman - 22"/>
              </a:rPr>
              <a:t> </a:t>
            </a:r>
            <a:r>
              <a:rPr lang="es-ES" sz="2000" b="1" dirty="0" err="1" smtClean="0">
                <a:solidFill>
                  <a:srgbClr val="000000"/>
                </a:solidFill>
                <a:latin typeface="Times New Roman - 22"/>
              </a:rPr>
              <a:t>law</a:t>
            </a:r>
            <a:endParaRPr lang="es-ES" sz="2000" b="1" dirty="0" smtClean="0">
              <a:solidFill>
                <a:srgbClr val="000000"/>
              </a:solidFill>
              <a:latin typeface="Times New Roman - 22"/>
            </a:endParaRPr>
          </a:p>
          <a:p>
            <a:pPr marL="514350" indent="-514350" algn="just">
              <a:buAutoNum type="arabicPeriod"/>
            </a:pPr>
            <a:r>
              <a:rPr lang="en-US" sz="2000" dirty="0" smtClean="0">
                <a:solidFill>
                  <a:srgbClr val="000000"/>
                </a:solidFill>
                <a:latin typeface="Times New Roman - 22"/>
              </a:rPr>
              <a:t>Calculate the resistance of a conductor through which a current of 2 A flows with a PD of 12V. </a:t>
            </a:r>
          </a:p>
          <a:p>
            <a:pPr algn="just"/>
            <a:r>
              <a:rPr lang="en-US" sz="2000" b="1" dirty="0" smtClean="0">
                <a:solidFill>
                  <a:srgbClr val="000000"/>
                </a:solidFill>
                <a:latin typeface="Times New Roman - 22"/>
              </a:rPr>
              <a:t>Sol. </a:t>
            </a:r>
            <a:r>
              <a:rPr lang="es-ES_tradnl" sz="2000" b="1" dirty="0" smtClean="0">
                <a:solidFill>
                  <a:srgbClr val="000000"/>
                </a:solidFill>
                <a:latin typeface="Times New Roman - 22"/>
              </a:rPr>
              <a:t>6</a:t>
            </a:r>
            <a:r>
              <a:rPr lang="el-GR" sz="2000" b="1" dirty="0" smtClean="0">
                <a:solidFill>
                  <a:srgbClr val="000000"/>
                </a:solidFill>
                <a:latin typeface="Times New Roman - 22"/>
              </a:rPr>
              <a:t>Ω</a:t>
            </a:r>
          </a:p>
          <a:p>
            <a:pPr algn="just"/>
            <a:endParaRPr lang="es-ES" sz="2000" b="1" dirty="0" smtClean="0">
              <a:solidFill>
                <a:srgbClr val="000000"/>
              </a:solidFill>
              <a:latin typeface="Times New Roman - 22"/>
            </a:endParaRPr>
          </a:p>
          <a:p>
            <a:pPr algn="just"/>
            <a:endParaRPr lang="es-ES" sz="2000" b="1" dirty="0" smtClean="0">
              <a:solidFill>
                <a:srgbClr val="000000"/>
              </a:solidFill>
              <a:latin typeface="Times New Roman - 22"/>
            </a:endParaRPr>
          </a:p>
          <a:p>
            <a:pPr algn="just"/>
            <a:endParaRPr lang="es-ES" sz="2000" b="1" dirty="0" smtClean="0">
              <a:solidFill>
                <a:srgbClr val="000000"/>
              </a:solidFill>
              <a:latin typeface="Times New Roman - 22"/>
            </a:endParaRPr>
          </a:p>
          <a:p>
            <a:pPr marL="457200" indent="-457200" algn="just">
              <a:buAutoNum type="arabicPeriod" startAt="2"/>
            </a:pPr>
            <a:r>
              <a:rPr lang="en-US" sz="2000" dirty="0" smtClean="0">
                <a:solidFill>
                  <a:srgbClr val="000000"/>
                </a:solidFill>
                <a:latin typeface="Times New Roman - 22"/>
              </a:rPr>
              <a:t>Calculate the PD between the extremes of a conductor with a resistance of 10 Ω and a current of 7.5 A.</a:t>
            </a:r>
            <a:r>
              <a:rPr lang="en-US" sz="2000" b="1" dirty="0" smtClean="0">
                <a:solidFill>
                  <a:srgbClr val="000000"/>
                </a:solidFill>
                <a:latin typeface="Times New Roman - 22"/>
              </a:rPr>
              <a:t> </a:t>
            </a:r>
          </a:p>
          <a:p>
            <a:pPr algn="just"/>
            <a:r>
              <a:rPr lang="en-US" sz="2000" b="1" dirty="0" smtClean="0">
                <a:solidFill>
                  <a:srgbClr val="000000"/>
                </a:solidFill>
                <a:latin typeface="Times New Roman - 22"/>
              </a:rPr>
              <a:t>Sol. 75 V</a:t>
            </a:r>
          </a:p>
          <a:p>
            <a:pPr algn="just"/>
            <a:endParaRPr lang="es-ES" sz="2000" b="1" dirty="0" smtClean="0">
              <a:solidFill>
                <a:srgbClr val="000000"/>
              </a:solidFill>
              <a:latin typeface="Times New Roman - 22"/>
            </a:endParaRPr>
          </a:p>
          <a:p>
            <a:pPr algn="just"/>
            <a:endParaRPr lang="es-ES" sz="2000" b="1" dirty="0" smtClean="0">
              <a:solidFill>
                <a:srgbClr val="000000"/>
              </a:solidFill>
              <a:latin typeface="Times New Roman - 22"/>
            </a:endParaRPr>
          </a:p>
          <a:p>
            <a:pPr algn="just"/>
            <a:endParaRPr lang="es-ES" sz="2000" b="1" dirty="0" smtClean="0">
              <a:solidFill>
                <a:srgbClr val="000000"/>
              </a:solidFill>
              <a:latin typeface="Times New Roman - 22"/>
            </a:endParaRPr>
          </a:p>
          <a:p>
            <a:pPr marL="514350" indent="-514350" algn="just">
              <a:buAutoNum type="arabicPeriod" startAt="3"/>
            </a:pPr>
            <a:r>
              <a:rPr lang="en-US" sz="2000" dirty="0" smtClean="0">
                <a:solidFill>
                  <a:srgbClr val="000000"/>
                </a:solidFill>
                <a:latin typeface="Times New Roman - 22"/>
              </a:rPr>
              <a:t>Calculate the intensity of a current which circulates through a conductor with a resistance of 10 Ω, if the PD between its extremes 0.02 mV. </a:t>
            </a:r>
          </a:p>
          <a:p>
            <a:pPr algn="just"/>
            <a:r>
              <a:rPr lang="en-US" sz="2000" b="1" dirty="0" smtClean="0">
                <a:solidFill>
                  <a:srgbClr val="000000"/>
                </a:solidFill>
                <a:latin typeface="Times New Roman - 22"/>
              </a:rPr>
              <a:t>Sol. 2·10</a:t>
            </a:r>
            <a:r>
              <a:rPr lang="en-US" sz="2000" b="1" baseline="70000" dirty="0" smtClean="0">
                <a:solidFill>
                  <a:srgbClr val="000000"/>
                </a:solidFill>
                <a:latin typeface="Times New Roman - 22"/>
              </a:rPr>
              <a:t>-6</a:t>
            </a:r>
            <a:r>
              <a:rPr lang="en-US" sz="2000" b="1" dirty="0" smtClean="0">
                <a:solidFill>
                  <a:srgbClr val="000000"/>
                </a:solidFill>
                <a:latin typeface="Times New Roman - 22"/>
              </a:rPr>
              <a:t> A</a:t>
            </a:r>
            <a:endParaRPr lang="es-ES" sz="2000" b="1" dirty="0">
              <a:solidFill>
                <a:srgbClr val="000000"/>
              </a:solidFill>
              <a:latin typeface="Times New Roman - 22"/>
            </a:endParaRPr>
          </a:p>
        </p:txBody>
      </p:sp>
      <p:grpSp>
        <p:nvGrpSpPr>
          <p:cNvPr id="6" name="5 Grupo"/>
          <p:cNvGrpSpPr/>
          <p:nvPr/>
        </p:nvGrpSpPr>
        <p:grpSpPr>
          <a:xfrm>
            <a:off x="196748" y="170532"/>
            <a:ext cx="8568952" cy="789384"/>
            <a:chOff x="0" y="3217291"/>
            <a:chExt cx="8568952" cy="789384"/>
          </a:xfrm>
          <a:scene3d>
            <a:camera prst="orthographicFront"/>
            <a:lightRig rig="flat" dir="t"/>
          </a:scene3d>
        </p:grpSpPr>
        <p:sp>
          <p:nvSpPr>
            <p:cNvPr id="7" name="6 Rectángulo redondeado"/>
            <p:cNvSpPr/>
            <p:nvPr/>
          </p:nvSpPr>
          <p:spPr>
            <a:xfrm>
              <a:off x="0" y="3217291"/>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8535" y="3255826"/>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3200" b="1" i="0" kern="1200" dirty="0" err="1" smtClean="0"/>
                <a:t>Ohm’s</a:t>
              </a:r>
              <a:r>
                <a:rPr lang="es-ES_tradnl" sz="3200" b="1" i="0" kern="1200" dirty="0" smtClean="0"/>
                <a:t> </a:t>
              </a:r>
              <a:r>
                <a:rPr lang="es-ES_tradnl" sz="3200" b="1" i="0" kern="1200" dirty="0" err="1" smtClean="0"/>
                <a:t>law</a:t>
              </a:r>
              <a:r>
                <a:rPr lang="es-ES_tradnl" sz="3200" b="1" i="0" kern="1200" dirty="0" smtClean="0"/>
                <a:t> </a:t>
              </a:r>
              <a:r>
                <a:rPr lang="es-ES_tradnl" sz="3200" b="1" i="0" kern="1200" dirty="0" err="1" smtClean="0"/>
                <a:t>problems</a:t>
              </a:r>
              <a:endParaRPr lang="en-GB" sz="3200" b="1" i="0" kern="1200" dirty="0"/>
            </a:p>
          </p:txBody>
        </p:sp>
      </p:grpSp>
    </p:spTree>
    <p:extLst>
      <p:ext uri="{BB962C8B-B14F-4D97-AF65-F5344CB8AC3E}">
        <p14:creationId xmlns:p14="http://schemas.microsoft.com/office/powerpoint/2010/main" val="314514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fade">
                                      <p:cBhvr>
                                        <p:cTn id="50" dur="500"/>
                                        <p:tgtEl>
                                          <p:spTgt spid="4">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fade">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14</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4" name="3 CuadroTexto"/>
          <p:cNvSpPr txBox="1"/>
          <p:nvPr/>
        </p:nvSpPr>
        <p:spPr>
          <a:xfrm>
            <a:off x="205493" y="1268760"/>
            <a:ext cx="3801626" cy="4929995"/>
          </a:xfrm>
          <a:prstGeom prst="rect">
            <a:avLst/>
          </a:prstGeom>
          <a:noFill/>
        </p:spPr>
        <p:txBody>
          <a:bodyPr vert="horz" wrap="square" lIns="66477" tIns="33238" rIns="66477" bIns="33238" rtlCol="0">
            <a:spAutoFit/>
          </a:bodyPr>
          <a:lstStyle/>
          <a:p>
            <a:r>
              <a:rPr lang="es-ES" sz="2800" b="1" dirty="0" err="1" smtClean="0">
                <a:solidFill>
                  <a:srgbClr val="8B0000"/>
                </a:solidFill>
                <a:latin typeface="Arial - 18"/>
              </a:rPr>
              <a:t>Circuits</a:t>
            </a:r>
            <a:r>
              <a:rPr lang="es-ES" sz="2800" b="1" dirty="0" smtClean="0">
                <a:solidFill>
                  <a:srgbClr val="8B0000"/>
                </a:solidFill>
                <a:latin typeface="Arial - 18"/>
              </a:rPr>
              <a:t> </a:t>
            </a:r>
            <a:r>
              <a:rPr lang="es-ES" sz="2800" b="1" dirty="0" err="1" smtClean="0">
                <a:solidFill>
                  <a:srgbClr val="8B0000"/>
                </a:solidFill>
                <a:latin typeface="Arial - 18"/>
              </a:rPr>
              <a:t>with</a:t>
            </a:r>
            <a:r>
              <a:rPr lang="es-ES" sz="2800" b="1" dirty="0" smtClean="0">
                <a:solidFill>
                  <a:srgbClr val="8B0000"/>
                </a:solidFill>
                <a:latin typeface="Arial - 18"/>
              </a:rPr>
              <a:t> </a:t>
            </a:r>
            <a:r>
              <a:rPr lang="es-ES" sz="2800" b="1" dirty="0" err="1" smtClean="0">
                <a:solidFill>
                  <a:srgbClr val="8B0000"/>
                </a:solidFill>
                <a:latin typeface="Arial - 18"/>
              </a:rPr>
              <a:t>resistors</a:t>
            </a:r>
            <a:r>
              <a:rPr lang="es-ES" sz="2800" b="1" dirty="0" smtClean="0">
                <a:solidFill>
                  <a:srgbClr val="8B0000"/>
                </a:solidFill>
                <a:latin typeface="Arial - 18"/>
              </a:rPr>
              <a:t> in series</a:t>
            </a:r>
            <a:endParaRPr lang="es-ES" sz="2800" b="1" dirty="0">
              <a:solidFill>
                <a:srgbClr val="8B0000"/>
              </a:solidFill>
              <a:latin typeface="Arial - 18"/>
            </a:endParaRPr>
          </a:p>
          <a:p>
            <a:endParaRPr lang="es-ES" sz="2800" b="1" dirty="0" smtClean="0">
              <a:solidFill>
                <a:srgbClr val="8B0000"/>
              </a:solidFill>
              <a:latin typeface="Arial - 18"/>
            </a:endParaRPr>
          </a:p>
          <a:p>
            <a:r>
              <a:rPr lang="es-ES" sz="2800" u="sng" dirty="0" err="1" smtClean="0">
                <a:solidFill>
                  <a:srgbClr val="000000"/>
                </a:solidFill>
                <a:latin typeface="Arial - 16"/>
              </a:rPr>
              <a:t>Intensity</a:t>
            </a:r>
            <a:r>
              <a:rPr lang="es-ES" sz="2800" u="sng" dirty="0" smtClean="0">
                <a:solidFill>
                  <a:srgbClr val="000000"/>
                </a:solidFill>
                <a:latin typeface="Arial - 16"/>
              </a:rPr>
              <a:t>/</a:t>
            </a:r>
            <a:r>
              <a:rPr lang="es-ES" sz="2800" u="sng" dirty="0" err="1" smtClean="0">
                <a:solidFill>
                  <a:srgbClr val="000000"/>
                </a:solidFill>
                <a:latin typeface="Arial - 16"/>
              </a:rPr>
              <a:t>Current</a:t>
            </a:r>
            <a:r>
              <a:rPr lang="es-ES" sz="2800" u="sng" dirty="0" smtClean="0">
                <a:solidFill>
                  <a:srgbClr val="000000"/>
                </a:solidFill>
                <a:latin typeface="Arial - 16"/>
              </a:rPr>
              <a:t> </a:t>
            </a:r>
            <a:r>
              <a:rPr lang="es-ES" sz="2800" u="sng" dirty="0">
                <a:solidFill>
                  <a:srgbClr val="000000"/>
                </a:solidFill>
                <a:latin typeface="Arial - 16"/>
              </a:rPr>
              <a:t>(A)</a:t>
            </a:r>
          </a:p>
          <a:p>
            <a:r>
              <a:rPr lang="es-ES" sz="2800" u="sng" dirty="0">
                <a:solidFill>
                  <a:srgbClr val="000000"/>
                </a:solidFill>
                <a:latin typeface="Arial - 16"/>
              </a:rPr>
              <a:t>I</a:t>
            </a:r>
            <a:r>
              <a:rPr lang="es-ES" sz="1200" baseline="-25000" dirty="0">
                <a:solidFill>
                  <a:srgbClr val="000000"/>
                </a:solidFill>
                <a:latin typeface="Arial - 16"/>
              </a:rPr>
              <a:t>T</a:t>
            </a:r>
            <a:r>
              <a:rPr lang="es-ES" sz="2800" dirty="0">
                <a:solidFill>
                  <a:srgbClr val="000000"/>
                </a:solidFill>
                <a:latin typeface="Arial - 16"/>
              </a:rPr>
              <a:t> = I</a:t>
            </a:r>
            <a:r>
              <a:rPr lang="es-ES" sz="1200" baseline="-25000" dirty="0">
                <a:solidFill>
                  <a:srgbClr val="000000"/>
                </a:solidFill>
                <a:latin typeface="Arial - 16"/>
              </a:rPr>
              <a:t>1</a:t>
            </a:r>
            <a:r>
              <a:rPr lang="es-ES" sz="2800" dirty="0">
                <a:solidFill>
                  <a:srgbClr val="000000"/>
                </a:solidFill>
                <a:latin typeface="Arial - 16"/>
              </a:rPr>
              <a:t> = I</a:t>
            </a:r>
            <a:r>
              <a:rPr lang="es-ES" sz="1200" baseline="-25000" dirty="0">
                <a:solidFill>
                  <a:srgbClr val="000000"/>
                </a:solidFill>
                <a:latin typeface="Arial - 16"/>
              </a:rPr>
              <a:t>2</a:t>
            </a:r>
            <a:r>
              <a:rPr lang="es-ES" sz="2800" dirty="0">
                <a:solidFill>
                  <a:srgbClr val="000000"/>
                </a:solidFill>
                <a:latin typeface="Arial - 16"/>
              </a:rPr>
              <a:t> = I</a:t>
            </a:r>
            <a:r>
              <a:rPr lang="es-ES" sz="1200" baseline="-25000" dirty="0">
                <a:solidFill>
                  <a:srgbClr val="000000"/>
                </a:solidFill>
                <a:latin typeface="Arial - 16"/>
              </a:rPr>
              <a:t>3</a:t>
            </a:r>
            <a:r>
              <a:rPr lang="es-ES" sz="2800" dirty="0">
                <a:solidFill>
                  <a:srgbClr val="000000"/>
                </a:solidFill>
                <a:latin typeface="Arial - 16"/>
              </a:rPr>
              <a:t>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a:solidFill>
                  <a:srgbClr val="000000"/>
                </a:solidFill>
                <a:latin typeface="Arial - 16"/>
              </a:rPr>
              <a:t>PD</a:t>
            </a:r>
            <a:r>
              <a:rPr lang="es-ES" sz="2800" u="sng" dirty="0">
                <a:solidFill>
                  <a:srgbClr val="000000"/>
                </a:solidFill>
                <a:latin typeface="Arial - 16"/>
              </a:rPr>
              <a:t> (V)</a:t>
            </a:r>
          </a:p>
          <a:p>
            <a:r>
              <a:rPr lang="es-ES" sz="2800" u="sng" dirty="0">
                <a:solidFill>
                  <a:srgbClr val="000000"/>
                </a:solidFill>
                <a:latin typeface="Arial - 16"/>
              </a:rPr>
              <a:t>V</a:t>
            </a:r>
            <a:r>
              <a:rPr lang="es-ES" sz="1200" baseline="-25000" dirty="0">
                <a:solidFill>
                  <a:srgbClr val="000000"/>
                </a:solidFill>
                <a:latin typeface="Arial - 16"/>
              </a:rPr>
              <a:t>T</a:t>
            </a:r>
            <a:r>
              <a:rPr lang="es-ES" sz="2800" dirty="0">
                <a:solidFill>
                  <a:srgbClr val="000000"/>
                </a:solidFill>
                <a:latin typeface="Arial - 16"/>
              </a:rPr>
              <a:t> = V</a:t>
            </a:r>
            <a:r>
              <a:rPr lang="es-ES" sz="1200" baseline="-25000" dirty="0">
                <a:solidFill>
                  <a:srgbClr val="000000"/>
                </a:solidFill>
                <a:latin typeface="Arial - 16"/>
              </a:rPr>
              <a:t>1</a:t>
            </a:r>
            <a:r>
              <a:rPr lang="es-ES" sz="2800" dirty="0">
                <a:solidFill>
                  <a:srgbClr val="000000"/>
                </a:solidFill>
                <a:latin typeface="Arial - 16"/>
              </a:rPr>
              <a:t> + V</a:t>
            </a:r>
            <a:r>
              <a:rPr lang="es-ES" sz="1200" baseline="-25000" dirty="0">
                <a:solidFill>
                  <a:srgbClr val="000000"/>
                </a:solidFill>
                <a:latin typeface="Arial - 16"/>
              </a:rPr>
              <a:t>2 </a:t>
            </a:r>
            <a:r>
              <a:rPr lang="es-ES" sz="2800" dirty="0">
                <a:solidFill>
                  <a:srgbClr val="000000"/>
                </a:solidFill>
                <a:latin typeface="Arial - 16"/>
              </a:rPr>
              <a:t>+ V</a:t>
            </a:r>
            <a:r>
              <a:rPr lang="es-ES" sz="1200" baseline="-25000" dirty="0">
                <a:solidFill>
                  <a:srgbClr val="000000"/>
                </a:solidFill>
                <a:latin typeface="Arial - 16"/>
              </a:rPr>
              <a:t>3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err="1">
                <a:solidFill>
                  <a:srgbClr val="000000"/>
                </a:solidFill>
                <a:latin typeface="Arial - 16"/>
              </a:rPr>
              <a:t>Re</a:t>
            </a:r>
            <a:r>
              <a:rPr lang="es-ES" sz="2800" u="sng" dirty="0" err="1">
                <a:solidFill>
                  <a:srgbClr val="000000"/>
                </a:solidFill>
                <a:latin typeface="Arial - 16"/>
              </a:rPr>
              <a:t>sistance</a:t>
            </a:r>
            <a:r>
              <a:rPr lang="es-ES" sz="2800" u="sng" dirty="0">
                <a:solidFill>
                  <a:srgbClr val="000000"/>
                </a:solidFill>
                <a:latin typeface="Arial - 16"/>
              </a:rPr>
              <a:t> (</a:t>
            </a:r>
            <a:r>
              <a:rPr lang="el-GR" sz="3200" u="sng" dirty="0">
                <a:solidFill>
                  <a:srgbClr val="000000"/>
                </a:solidFill>
                <a:latin typeface="Times New Roman - 20"/>
              </a:rPr>
              <a:t>Ω)</a:t>
            </a:r>
          </a:p>
          <a:p>
            <a:r>
              <a:rPr lang="es-ES" sz="2800" dirty="0">
                <a:solidFill>
                  <a:srgbClr val="000000"/>
                </a:solidFill>
                <a:latin typeface="Times New Roman - 20"/>
              </a:rPr>
              <a:t>R</a:t>
            </a:r>
            <a:r>
              <a:rPr lang="es-ES" sz="1200" baseline="-25000" dirty="0">
                <a:solidFill>
                  <a:srgbClr val="000000"/>
                </a:solidFill>
                <a:latin typeface="Arial - 16"/>
              </a:rPr>
              <a:t>T</a:t>
            </a:r>
            <a:r>
              <a:rPr lang="es-ES" sz="2800" dirty="0">
                <a:solidFill>
                  <a:srgbClr val="000000"/>
                </a:solidFill>
                <a:latin typeface="Arial - 16"/>
              </a:rPr>
              <a:t>= R</a:t>
            </a:r>
            <a:r>
              <a:rPr lang="es-ES" sz="1200" baseline="-25000" dirty="0">
                <a:solidFill>
                  <a:srgbClr val="000000"/>
                </a:solidFill>
                <a:latin typeface="Arial - 16"/>
              </a:rPr>
              <a:t>1</a:t>
            </a:r>
            <a:r>
              <a:rPr lang="es-ES" sz="2800" dirty="0">
                <a:solidFill>
                  <a:srgbClr val="000000"/>
                </a:solidFill>
                <a:latin typeface="Arial - 16"/>
              </a:rPr>
              <a:t> + R</a:t>
            </a:r>
            <a:r>
              <a:rPr lang="es-ES" sz="1200" baseline="-25000" dirty="0">
                <a:solidFill>
                  <a:srgbClr val="000000"/>
                </a:solidFill>
                <a:latin typeface="Arial - 16"/>
              </a:rPr>
              <a:t>2</a:t>
            </a:r>
            <a:r>
              <a:rPr lang="es-ES" sz="2800" dirty="0">
                <a:solidFill>
                  <a:srgbClr val="000000"/>
                </a:solidFill>
                <a:latin typeface="Arial - 16"/>
              </a:rPr>
              <a:t> + R</a:t>
            </a:r>
            <a:r>
              <a:rPr lang="es-ES" sz="1200" baseline="-25000" dirty="0">
                <a:solidFill>
                  <a:srgbClr val="000000"/>
                </a:solidFill>
                <a:latin typeface="Arial - 16"/>
              </a:rPr>
              <a:t>3 </a:t>
            </a:r>
            <a:r>
              <a:rPr lang="es-ES" sz="2800" dirty="0" err="1">
                <a:solidFill>
                  <a:srgbClr val="000000"/>
                </a:solidFill>
                <a:latin typeface="Arial - 16"/>
              </a:rPr>
              <a:t>etc</a:t>
            </a:r>
            <a:endParaRPr lang="es-ES" sz="2800" dirty="0">
              <a:solidFill>
                <a:srgbClr val="000000"/>
              </a:solidFill>
              <a:latin typeface="Arial - 16"/>
            </a:endParaRPr>
          </a:p>
        </p:txBody>
      </p:sp>
      <p:sp>
        <p:nvSpPr>
          <p:cNvPr id="6" name="5 CuadroTexto"/>
          <p:cNvSpPr txBox="1"/>
          <p:nvPr/>
        </p:nvSpPr>
        <p:spPr>
          <a:xfrm>
            <a:off x="4196097" y="829624"/>
            <a:ext cx="4778876" cy="5760992"/>
          </a:xfrm>
          <a:prstGeom prst="rect">
            <a:avLst/>
          </a:prstGeom>
          <a:noFill/>
        </p:spPr>
        <p:txBody>
          <a:bodyPr vert="horz" wrap="square" lIns="66477" tIns="33238" rIns="66477" bIns="33238" rtlCol="0">
            <a:spAutoFit/>
          </a:bodyPr>
          <a:lstStyle/>
          <a:p>
            <a:r>
              <a:rPr lang="es-ES" sz="2800" b="1" dirty="0" err="1">
                <a:solidFill>
                  <a:srgbClr val="8B0000"/>
                </a:solidFill>
                <a:latin typeface="Arial - 18"/>
              </a:rPr>
              <a:t>Circuits</a:t>
            </a:r>
            <a:r>
              <a:rPr lang="es-ES" sz="2800" b="1" dirty="0">
                <a:solidFill>
                  <a:srgbClr val="8B0000"/>
                </a:solidFill>
                <a:latin typeface="Arial - 18"/>
              </a:rPr>
              <a:t> </a:t>
            </a:r>
            <a:r>
              <a:rPr lang="es-ES" sz="2800" b="1" dirty="0" err="1">
                <a:solidFill>
                  <a:srgbClr val="8B0000"/>
                </a:solidFill>
                <a:latin typeface="Arial - 18"/>
              </a:rPr>
              <a:t>with</a:t>
            </a:r>
            <a:r>
              <a:rPr lang="es-ES" sz="2800" b="1" dirty="0">
                <a:solidFill>
                  <a:srgbClr val="8B0000"/>
                </a:solidFill>
                <a:latin typeface="Arial - 18"/>
              </a:rPr>
              <a:t> </a:t>
            </a:r>
            <a:r>
              <a:rPr lang="es-ES" sz="2800" b="1" dirty="0" err="1">
                <a:solidFill>
                  <a:srgbClr val="8B0000"/>
                </a:solidFill>
                <a:latin typeface="Arial - 18"/>
              </a:rPr>
              <a:t>resistors</a:t>
            </a:r>
            <a:r>
              <a:rPr lang="es-ES" sz="2800" b="1" dirty="0">
                <a:solidFill>
                  <a:srgbClr val="8B0000"/>
                </a:solidFill>
                <a:latin typeface="Arial - 18"/>
              </a:rPr>
              <a:t> in </a:t>
            </a:r>
            <a:r>
              <a:rPr lang="es-ES" sz="2800" b="1" dirty="0" err="1">
                <a:solidFill>
                  <a:srgbClr val="8B0000"/>
                </a:solidFill>
                <a:latin typeface="Arial - 18"/>
              </a:rPr>
              <a:t>parallel</a:t>
            </a:r>
            <a:endParaRPr lang="es-ES" sz="2800" b="1" dirty="0">
              <a:solidFill>
                <a:srgbClr val="8B0000"/>
              </a:solidFill>
              <a:latin typeface="Arial - 18"/>
            </a:endParaRPr>
          </a:p>
          <a:p>
            <a:r>
              <a:rPr lang="es-ES" sz="2800" u="sng" dirty="0" smtClean="0">
                <a:solidFill>
                  <a:srgbClr val="000000"/>
                </a:solidFill>
                <a:latin typeface="Arial - 16"/>
              </a:rPr>
              <a:t/>
            </a:r>
            <a:br>
              <a:rPr lang="es-ES" sz="2800" u="sng" dirty="0" smtClean="0">
                <a:solidFill>
                  <a:srgbClr val="000000"/>
                </a:solidFill>
                <a:latin typeface="Arial - 16"/>
              </a:rPr>
            </a:br>
            <a:r>
              <a:rPr lang="es-ES" sz="2800" u="sng" dirty="0" err="1" smtClean="0">
                <a:solidFill>
                  <a:srgbClr val="000000"/>
                </a:solidFill>
                <a:latin typeface="Arial - 16"/>
              </a:rPr>
              <a:t>Intensity</a:t>
            </a:r>
            <a:r>
              <a:rPr lang="es-ES" sz="2800" u="sng" dirty="0" smtClean="0">
                <a:solidFill>
                  <a:srgbClr val="000000"/>
                </a:solidFill>
                <a:latin typeface="Arial - 16"/>
              </a:rPr>
              <a:t>/</a:t>
            </a:r>
            <a:r>
              <a:rPr lang="es-ES" sz="2800" u="sng" dirty="0" err="1" smtClean="0">
                <a:solidFill>
                  <a:srgbClr val="000000"/>
                </a:solidFill>
                <a:latin typeface="Arial - 16"/>
              </a:rPr>
              <a:t>Current</a:t>
            </a:r>
            <a:r>
              <a:rPr lang="es-ES" sz="2800" u="sng" dirty="0" smtClean="0">
                <a:solidFill>
                  <a:srgbClr val="000000"/>
                </a:solidFill>
                <a:latin typeface="Arial - 16"/>
              </a:rPr>
              <a:t> </a:t>
            </a:r>
            <a:r>
              <a:rPr lang="es-ES" sz="2800" u="sng" dirty="0">
                <a:solidFill>
                  <a:srgbClr val="000000"/>
                </a:solidFill>
                <a:latin typeface="Arial - 16"/>
              </a:rPr>
              <a:t>(A)</a:t>
            </a:r>
          </a:p>
          <a:p>
            <a:r>
              <a:rPr lang="es-ES" sz="2800" u="sng" dirty="0">
                <a:solidFill>
                  <a:srgbClr val="000000"/>
                </a:solidFill>
                <a:latin typeface="Arial - 16"/>
              </a:rPr>
              <a:t>I</a:t>
            </a:r>
            <a:r>
              <a:rPr lang="es-ES" sz="1200" baseline="-25000" dirty="0">
                <a:solidFill>
                  <a:srgbClr val="000000"/>
                </a:solidFill>
                <a:latin typeface="Arial - 16"/>
              </a:rPr>
              <a:t>T</a:t>
            </a:r>
            <a:r>
              <a:rPr lang="es-ES" sz="2800" dirty="0">
                <a:solidFill>
                  <a:srgbClr val="000000"/>
                </a:solidFill>
                <a:latin typeface="Arial - 16"/>
              </a:rPr>
              <a:t> = I</a:t>
            </a:r>
            <a:r>
              <a:rPr lang="es-ES" sz="1200" baseline="-25000" dirty="0">
                <a:solidFill>
                  <a:srgbClr val="000000"/>
                </a:solidFill>
                <a:latin typeface="Arial - 16"/>
              </a:rPr>
              <a:t>1</a:t>
            </a:r>
            <a:r>
              <a:rPr lang="es-ES" sz="2800" dirty="0">
                <a:solidFill>
                  <a:srgbClr val="000000"/>
                </a:solidFill>
                <a:latin typeface="Arial - 16"/>
              </a:rPr>
              <a:t> + I</a:t>
            </a:r>
            <a:r>
              <a:rPr lang="es-ES" sz="1200" baseline="-25000" dirty="0">
                <a:solidFill>
                  <a:srgbClr val="000000"/>
                </a:solidFill>
                <a:latin typeface="Arial - 16"/>
              </a:rPr>
              <a:t>2</a:t>
            </a:r>
            <a:r>
              <a:rPr lang="es-ES" sz="2800" dirty="0">
                <a:solidFill>
                  <a:srgbClr val="000000"/>
                </a:solidFill>
                <a:latin typeface="Arial - 16"/>
              </a:rPr>
              <a:t> + I</a:t>
            </a:r>
            <a:r>
              <a:rPr lang="es-ES" sz="1200" baseline="-25000" dirty="0">
                <a:solidFill>
                  <a:srgbClr val="000000"/>
                </a:solidFill>
                <a:latin typeface="Arial - 16"/>
              </a:rPr>
              <a:t>3</a:t>
            </a:r>
            <a:r>
              <a:rPr lang="es-ES" sz="2800" dirty="0">
                <a:solidFill>
                  <a:srgbClr val="000000"/>
                </a:solidFill>
                <a:latin typeface="Arial - 16"/>
              </a:rPr>
              <a:t>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a:solidFill>
                  <a:srgbClr val="000000"/>
                </a:solidFill>
                <a:latin typeface="Arial - 16"/>
              </a:rPr>
              <a:t>PD</a:t>
            </a:r>
            <a:r>
              <a:rPr lang="es-ES" sz="2800" u="sng" dirty="0">
                <a:solidFill>
                  <a:srgbClr val="000000"/>
                </a:solidFill>
                <a:latin typeface="Arial - 16"/>
              </a:rPr>
              <a:t> (V)</a:t>
            </a:r>
          </a:p>
          <a:p>
            <a:r>
              <a:rPr lang="es-ES" sz="2800" u="sng" dirty="0">
                <a:solidFill>
                  <a:srgbClr val="000000"/>
                </a:solidFill>
                <a:latin typeface="Arial - 16"/>
              </a:rPr>
              <a:t>V</a:t>
            </a:r>
            <a:r>
              <a:rPr lang="es-ES" sz="1200" baseline="-25000" dirty="0">
                <a:solidFill>
                  <a:srgbClr val="000000"/>
                </a:solidFill>
                <a:latin typeface="Arial - 16"/>
              </a:rPr>
              <a:t>T</a:t>
            </a:r>
            <a:r>
              <a:rPr lang="es-ES" sz="2800" dirty="0">
                <a:solidFill>
                  <a:srgbClr val="000000"/>
                </a:solidFill>
                <a:latin typeface="Arial - 16"/>
              </a:rPr>
              <a:t> = V</a:t>
            </a:r>
            <a:r>
              <a:rPr lang="es-ES" sz="1200" baseline="-25000" dirty="0">
                <a:solidFill>
                  <a:srgbClr val="000000"/>
                </a:solidFill>
                <a:latin typeface="Arial - 16"/>
              </a:rPr>
              <a:t>1</a:t>
            </a:r>
            <a:r>
              <a:rPr lang="es-ES" sz="2800" dirty="0">
                <a:solidFill>
                  <a:srgbClr val="000000"/>
                </a:solidFill>
                <a:latin typeface="Arial - 16"/>
              </a:rPr>
              <a:t> = V</a:t>
            </a:r>
            <a:r>
              <a:rPr lang="es-ES" sz="1200" baseline="-25000" dirty="0">
                <a:solidFill>
                  <a:srgbClr val="000000"/>
                </a:solidFill>
                <a:latin typeface="Arial - 16"/>
              </a:rPr>
              <a:t>2 </a:t>
            </a:r>
            <a:r>
              <a:rPr lang="es-ES" sz="2800" dirty="0">
                <a:solidFill>
                  <a:srgbClr val="000000"/>
                </a:solidFill>
                <a:latin typeface="Arial" panose="020B0604020202020204" pitchFamily="34" charset="0"/>
                <a:cs typeface="Arial" panose="020B0604020202020204" pitchFamily="34" charset="0"/>
              </a:rPr>
              <a:t>=</a:t>
            </a:r>
            <a:r>
              <a:rPr lang="es-ES" sz="5400" dirty="0" smtClean="0">
                <a:solidFill>
                  <a:srgbClr val="000000"/>
                </a:solidFill>
                <a:latin typeface="Arial" panose="020B0604020202020204" pitchFamily="34" charset="0"/>
                <a:cs typeface="Arial" panose="020B0604020202020204" pitchFamily="34" charset="0"/>
              </a:rPr>
              <a:t> </a:t>
            </a:r>
            <a:r>
              <a:rPr lang="es-ES" sz="2800" dirty="0">
                <a:solidFill>
                  <a:srgbClr val="000000"/>
                </a:solidFill>
                <a:latin typeface="Arial - 16"/>
              </a:rPr>
              <a:t>V</a:t>
            </a:r>
            <a:r>
              <a:rPr lang="es-ES" sz="1200" baseline="-25000" dirty="0">
                <a:solidFill>
                  <a:srgbClr val="000000"/>
                </a:solidFill>
                <a:latin typeface="Arial - 16"/>
              </a:rPr>
              <a:t>3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err="1">
                <a:solidFill>
                  <a:srgbClr val="000000"/>
                </a:solidFill>
                <a:latin typeface="Arial - 16"/>
              </a:rPr>
              <a:t>Re</a:t>
            </a:r>
            <a:r>
              <a:rPr lang="es-ES" sz="2800" u="sng" dirty="0" err="1">
                <a:solidFill>
                  <a:srgbClr val="000000"/>
                </a:solidFill>
                <a:latin typeface="Arial - 16"/>
              </a:rPr>
              <a:t>sistance</a:t>
            </a:r>
            <a:r>
              <a:rPr lang="es-ES" sz="2800" u="sng" dirty="0">
                <a:solidFill>
                  <a:srgbClr val="000000"/>
                </a:solidFill>
                <a:latin typeface="Arial - 16"/>
              </a:rPr>
              <a:t> (</a:t>
            </a:r>
            <a:r>
              <a:rPr lang="el-GR" sz="3200" u="sng" dirty="0">
                <a:solidFill>
                  <a:srgbClr val="000000"/>
                </a:solidFill>
                <a:latin typeface="Times New Roman - 20"/>
              </a:rPr>
              <a:t>Ω)</a:t>
            </a:r>
          </a:p>
          <a:p>
            <a:r>
              <a:rPr lang="es-ES" sz="3200" u="sng" dirty="0">
                <a:solidFill>
                  <a:srgbClr val="000000"/>
                </a:solidFill>
                <a:latin typeface="Times New Roman - 20"/>
              </a:rPr>
              <a:t> </a:t>
            </a:r>
            <a:r>
              <a:rPr lang="es-ES" sz="2800" u="sng" dirty="0">
                <a:solidFill>
                  <a:srgbClr val="000000"/>
                </a:solidFill>
                <a:latin typeface="Arial - 16"/>
              </a:rPr>
              <a:t> 1   </a:t>
            </a:r>
            <a:r>
              <a:rPr lang="es-ES" sz="2800" dirty="0">
                <a:solidFill>
                  <a:srgbClr val="000000"/>
                </a:solidFill>
                <a:latin typeface="Arial - 16"/>
              </a:rPr>
              <a:t>   = </a:t>
            </a:r>
            <a:r>
              <a:rPr lang="es-ES" sz="2800" u="sng" dirty="0">
                <a:solidFill>
                  <a:srgbClr val="000000"/>
                </a:solidFill>
                <a:latin typeface="Arial - 16"/>
              </a:rPr>
              <a:t>  1   </a:t>
            </a:r>
            <a:r>
              <a:rPr lang="es-ES" sz="2800" dirty="0">
                <a:solidFill>
                  <a:srgbClr val="000000"/>
                </a:solidFill>
                <a:latin typeface="Arial - 16"/>
              </a:rPr>
              <a:t> + </a:t>
            </a:r>
            <a:r>
              <a:rPr lang="es-ES" sz="2800" u="sng" dirty="0">
                <a:solidFill>
                  <a:srgbClr val="000000"/>
                </a:solidFill>
                <a:latin typeface="Arial - 16"/>
              </a:rPr>
              <a:t>  1   </a:t>
            </a:r>
            <a:r>
              <a:rPr lang="es-ES" sz="2800" dirty="0">
                <a:solidFill>
                  <a:srgbClr val="000000"/>
                </a:solidFill>
                <a:latin typeface="Arial - 16"/>
              </a:rPr>
              <a:t> + </a:t>
            </a:r>
            <a:r>
              <a:rPr lang="es-ES" sz="1200" baseline="-25000" dirty="0">
                <a:solidFill>
                  <a:srgbClr val="000000"/>
                </a:solidFill>
                <a:latin typeface="Arial - 16"/>
              </a:rPr>
              <a:t>  </a:t>
            </a:r>
            <a:r>
              <a:rPr lang="es-ES" sz="2800" u="sng" dirty="0">
                <a:solidFill>
                  <a:srgbClr val="000000"/>
                </a:solidFill>
                <a:latin typeface="Arial - 16"/>
              </a:rPr>
              <a:t>  1 </a:t>
            </a:r>
            <a:r>
              <a:rPr lang="es-ES" sz="2800" dirty="0" smtClean="0">
                <a:solidFill>
                  <a:srgbClr val="000000"/>
                </a:solidFill>
                <a:latin typeface="Arial - 16"/>
              </a:rPr>
              <a:t> </a:t>
            </a:r>
            <a:r>
              <a:rPr lang="es-ES" sz="2800" dirty="0" err="1" smtClean="0">
                <a:solidFill>
                  <a:srgbClr val="000000"/>
                </a:solidFill>
                <a:latin typeface="Arial - 16"/>
              </a:rPr>
              <a:t>etc</a:t>
            </a:r>
            <a:r>
              <a:rPr lang="es-ES" sz="2800" dirty="0" smtClean="0">
                <a:solidFill>
                  <a:srgbClr val="000000"/>
                </a:solidFill>
                <a:latin typeface="Arial - 16"/>
              </a:rPr>
              <a:t>  </a:t>
            </a:r>
            <a:r>
              <a:rPr lang="es-ES" sz="1200" baseline="-25000" dirty="0" smtClean="0">
                <a:solidFill>
                  <a:srgbClr val="000000"/>
                </a:solidFill>
                <a:latin typeface="Arial - 16"/>
              </a:rPr>
              <a:t>    </a:t>
            </a:r>
            <a:r>
              <a:rPr lang="es-ES" sz="2800" dirty="0" smtClean="0">
                <a:solidFill>
                  <a:srgbClr val="000000"/>
                </a:solidFill>
                <a:latin typeface="Arial - 16"/>
              </a:rPr>
              <a:t>       R</a:t>
            </a:r>
            <a:r>
              <a:rPr lang="es-ES" sz="1200" baseline="-25000" dirty="0" smtClean="0">
                <a:solidFill>
                  <a:srgbClr val="000000"/>
                </a:solidFill>
                <a:latin typeface="Arial - 16"/>
              </a:rPr>
              <a:t>T</a:t>
            </a:r>
            <a:r>
              <a:rPr lang="es-ES" sz="1200" baseline="-25000" dirty="0">
                <a:solidFill>
                  <a:srgbClr val="000000"/>
                </a:solidFill>
                <a:latin typeface="Arial - 16"/>
              </a:rPr>
              <a:t>	      </a:t>
            </a:r>
            <a:r>
              <a:rPr lang="es-ES" sz="1200" baseline="-25000" dirty="0" smtClean="0">
                <a:solidFill>
                  <a:srgbClr val="000000"/>
                </a:solidFill>
                <a:latin typeface="Arial - 16"/>
              </a:rPr>
              <a:t>              </a:t>
            </a:r>
            <a:r>
              <a:rPr lang="es-ES" sz="2800" dirty="0" smtClean="0">
                <a:solidFill>
                  <a:srgbClr val="000000"/>
                </a:solidFill>
                <a:latin typeface="Arial - 16"/>
              </a:rPr>
              <a:t>R</a:t>
            </a:r>
            <a:r>
              <a:rPr lang="es-ES" sz="1200" baseline="-25000" dirty="0" smtClean="0">
                <a:solidFill>
                  <a:srgbClr val="000000"/>
                </a:solidFill>
                <a:latin typeface="Arial - 16"/>
              </a:rPr>
              <a:t>1                           </a:t>
            </a:r>
            <a:r>
              <a:rPr lang="es-ES" sz="2800" dirty="0" smtClean="0">
                <a:solidFill>
                  <a:srgbClr val="000000"/>
                </a:solidFill>
                <a:latin typeface="Arial - 16"/>
              </a:rPr>
              <a:t>R</a:t>
            </a:r>
            <a:r>
              <a:rPr lang="es-ES" sz="1200" baseline="-25000" dirty="0" smtClean="0">
                <a:solidFill>
                  <a:srgbClr val="000000"/>
                </a:solidFill>
                <a:latin typeface="Arial - 16"/>
              </a:rPr>
              <a:t>2                            </a:t>
            </a:r>
            <a:r>
              <a:rPr lang="es-ES" sz="2800" dirty="0">
                <a:solidFill>
                  <a:srgbClr val="000000"/>
                </a:solidFill>
                <a:latin typeface="Arial - 16"/>
              </a:rPr>
              <a:t>R</a:t>
            </a:r>
            <a:r>
              <a:rPr lang="es-ES" sz="1200" baseline="-25000" dirty="0">
                <a:solidFill>
                  <a:srgbClr val="000000"/>
                </a:solidFill>
                <a:latin typeface="Arial - 16"/>
              </a:rPr>
              <a:t>3</a:t>
            </a:r>
          </a:p>
        </p:txBody>
      </p:sp>
      <p:grpSp>
        <p:nvGrpSpPr>
          <p:cNvPr id="7" name="6 Grupo"/>
          <p:cNvGrpSpPr/>
          <p:nvPr/>
        </p:nvGrpSpPr>
        <p:grpSpPr>
          <a:xfrm>
            <a:off x="406021" y="1108"/>
            <a:ext cx="8568952" cy="789384"/>
            <a:chOff x="0" y="4020963"/>
            <a:chExt cx="8568952" cy="789384"/>
          </a:xfrm>
          <a:scene3d>
            <a:camera prst="orthographicFront"/>
            <a:lightRig rig="flat" dir="t"/>
          </a:scene3d>
        </p:grpSpPr>
        <p:sp>
          <p:nvSpPr>
            <p:cNvPr id="9" name="8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9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Effects of electrical resistors in series and in parallel. </a:t>
              </a:r>
              <a:br>
                <a:rPr lang="en-GB" sz="2000" b="0" i="0" kern="1200" smtClean="0"/>
              </a:br>
              <a:endParaRPr lang="en-GB" sz="2000" b="0" i="0" kern="1200"/>
            </a:p>
          </p:txBody>
        </p:sp>
      </p:grpSp>
    </p:spTree>
    <p:extLst>
      <p:ext uri="{BB962C8B-B14F-4D97-AF65-F5344CB8AC3E}">
        <p14:creationId xmlns:p14="http://schemas.microsoft.com/office/powerpoint/2010/main" val="1040509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15</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pic>
        <p:nvPicPr>
          <p:cNvPr id="4" name="3 Imagen"/>
          <p:cNvPicPr>
            <a:picLocks/>
          </p:cNvPicPr>
          <p:nvPr/>
        </p:nvPicPr>
        <p:blipFill>
          <a:blip r:embed="rId2">
            <a:extLst>
              <a:ext uri="{28A0092B-C50C-407E-A947-70E740481C1C}">
                <a14:useLocalDpi xmlns:a14="http://schemas.microsoft.com/office/drawing/2010/main" val="0"/>
              </a:ext>
            </a:extLst>
          </a:blip>
          <a:stretch>
            <a:fillRect/>
          </a:stretch>
        </p:blipFill>
        <p:spPr>
          <a:xfrm>
            <a:off x="4222315" y="836711"/>
            <a:ext cx="4784365" cy="2592289"/>
          </a:xfrm>
          <a:prstGeom prst="rect">
            <a:avLst/>
          </a:prstGeom>
          <a:solidFill>
            <a:scrgbClr r="0" g="0" b="0">
              <a:alpha val="0"/>
            </a:scrgbClr>
          </a:solidFill>
        </p:spPr>
      </p:pic>
      <p:sp>
        <p:nvSpPr>
          <p:cNvPr id="11" name="10 CuadroTexto"/>
          <p:cNvSpPr txBox="1"/>
          <p:nvPr/>
        </p:nvSpPr>
        <p:spPr>
          <a:xfrm>
            <a:off x="194310" y="1350537"/>
            <a:ext cx="3801626" cy="4929995"/>
          </a:xfrm>
          <a:prstGeom prst="rect">
            <a:avLst/>
          </a:prstGeom>
          <a:noFill/>
        </p:spPr>
        <p:txBody>
          <a:bodyPr vert="horz" wrap="square" lIns="66477" tIns="33238" rIns="66477" bIns="33238" rtlCol="0">
            <a:spAutoFit/>
          </a:bodyPr>
          <a:lstStyle/>
          <a:p>
            <a:r>
              <a:rPr lang="es-ES" sz="2800" b="1" dirty="0" err="1" smtClean="0">
                <a:solidFill>
                  <a:srgbClr val="8B0000"/>
                </a:solidFill>
                <a:latin typeface="Arial - 18"/>
              </a:rPr>
              <a:t>Circuits</a:t>
            </a:r>
            <a:r>
              <a:rPr lang="es-ES" sz="2800" b="1" dirty="0" smtClean="0">
                <a:solidFill>
                  <a:srgbClr val="8B0000"/>
                </a:solidFill>
                <a:latin typeface="Arial - 18"/>
              </a:rPr>
              <a:t> </a:t>
            </a:r>
            <a:r>
              <a:rPr lang="es-ES" sz="2800" b="1" dirty="0" err="1" smtClean="0">
                <a:solidFill>
                  <a:srgbClr val="8B0000"/>
                </a:solidFill>
                <a:latin typeface="Arial - 18"/>
              </a:rPr>
              <a:t>with</a:t>
            </a:r>
            <a:r>
              <a:rPr lang="es-ES" sz="2800" b="1" dirty="0" smtClean="0">
                <a:solidFill>
                  <a:srgbClr val="8B0000"/>
                </a:solidFill>
                <a:latin typeface="Arial - 18"/>
              </a:rPr>
              <a:t> </a:t>
            </a:r>
            <a:r>
              <a:rPr lang="es-ES" sz="2800" b="1" dirty="0" err="1" smtClean="0">
                <a:solidFill>
                  <a:srgbClr val="8B0000"/>
                </a:solidFill>
                <a:latin typeface="Arial - 18"/>
              </a:rPr>
              <a:t>resistors</a:t>
            </a:r>
            <a:r>
              <a:rPr lang="es-ES" sz="2800" b="1" dirty="0" smtClean="0">
                <a:solidFill>
                  <a:srgbClr val="8B0000"/>
                </a:solidFill>
                <a:latin typeface="Arial - 18"/>
              </a:rPr>
              <a:t> in series</a:t>
            </a:r>
            <a:endParaRPr lang="es-ES" sz="2800" b="1" dirty="0">
              <a:solidFill>
                <a:srgbClr val="8B0000"/>
              </a:solidFill>
              <a:latin typeface="Arial - 18"/>
            </a:endParaRPr>
          </a:p>
          <a:p>
            <a:endParaRPr lang="es-ES" sz="2800" b="1" dirty="0" smtClean="0">
              <a:solidFill>
                <a:srgbClr val="8B0000"/>
              </a:solidFill>
              <a:latin typeface="Arial - 18"/>
            </a:endParaRPr>
          </a:p>
          <a:p>
            <a:r>
              <a:rPr lang="es-ES" sz="2800" u="sng" dirty="0" err="1" smtClean="0">
                <a:solidFill>
                  <a:srgbClr val="000000"/>
                </a:solidFill>
                <a:latin typeface="Arial - 16"/>
              </a:rPr>
              <a:t>Intensity</a:t>
            </a:r>
            <a:r>
              <a:rPr lang="es-ES" sz="2800" u="sng" dirty="0" smtClean="0">
                <a:solidFill>
                  <a:srgbClr val="000000"/>
                </a:solidFill>
                <a:latin typeface="Arial - 16"/>
              </a:rPr>
              <a:t>/</a:t>
            </a:r>
            <a:r>
              <a:rPr lang="es-ES" sz="2800" u="sng" dirty="0" err="1" smtClean="0">
                <a:solidFill>
                  <a:srgbClr val="000000"/>
                </a:solidFill>
                <a:latin typeface="Arial - 16"/>
              </a:rPr>
              <a:t>Current</a:t>
            </a:r>
            <a:r>
              <a:rPr lang="es-ES" sz="2800" u="sng" dirty="0" smtClean="0">
                <a:solidFill>
                  <a:srgbClr val="000000"/>
                </a:solidFill>
                <a:latin typeface="Arial - 16"/>
              </a:rPr>
              <a:t> </a:t>
            </a:r>
            <a:r>
              <a:rPr lang="es-ES" sz="2800" u="sng" dirty="0">
                <a:solidFill>
                  <a:srgbClr val="000000"/>
                </a:solidFill>
                <a:latin typeface="Arial - 16"/>
              </a:rPr>
              <a:t>(A)</a:t>
            </a:r>
          </a:p>
          <a:p>
            <a:r>
              <a:rPr lang="es-ES" sz="2800" dirty="0">
                <a:solidFill>
                  <a:srgbClr val="000000"/>
                </a:solidFill>
                <a:latin typeface="Arial - 16"/>
              </a:rPr>
              <a:t>I</a:t>
            </a:r>
            <a:r>
              <a:rPr lang="es-ES" sz="1200" baseline="-25000" dirty="0">
                <a:solidFill>
                  <a:srgbClr val="000000"/>
                </a:solidFill>
                <a:latin typeface="Arial - 16"/>
              </a:rPr>
              <a:t>T</a:t>
            </a:r>
            <a:r>
              <a:rPr lang="es-ES" sz="2800" dirty="0">
                <a:solidFill>
                  <a:srgbClr val="000000"/>
                </a:solidFill>
                <a:latin typeface="Arial - 16"/>
              </a:rPr>
              <a:t> = I</a:t>
            </a:r>
            <a:r>
              <a:rPr lang="es-ES" sz="1200" baseline="-25000" dirty="0">
                <a:solidFill>
                  <a:srgbClr val="000000"/>
                </a:solidFill>
                <a:latin typeface="Arial - 16"/>
              </a:rPr>
              <a:t>1</a:t>
            </a:r>
            <a:r>
              <a:rPr lang="es-ES" sz="2800" dirty="0">
                <a:solidFill>
                  <a:srgbClr val="000000"/>
                </a:solidFill>
                <a:latin typeface="Arial - 16"/>
              </a:rPr>
              <a:t> = I</a:t>
            </a:r>
            <a:r>
              <a:rPr lang="es-ES" sz="1200" baseline="-25000" dirty="0">
                <a:solidFill>
                  <a:srgbClr val="000000"/>
                </a:solidFill>
                <a:latin typeface="Arial - 16"/>
              </a:rPr>
              <a:t>2</a:t>
            </a:r>
            <a:r>
              <a:rPr lang="es-ES" sz="2800" dirty="0">
                <a:solidFill>
                  <a:srgbClr val="000000"/>
                </a:solidFill>
                <a:latin typeface="Arial - 16"/>
              </a:rPr>
              <a:t> = I</a:t>
            </a:r>
            <a:r>
              <a:rPr lang="es-ES" sz="1200" baseline="-25000" dirty="0">
                <a:solidFill>
                  <a:srgbClr val="000000"/>
                </a:solidFill>
                <a:latin typeface="Arial - 16"/>
              </a:rPr>
              <a:t>3</a:t>
            </a:r>
            <a:r>
              <a:rPr lang="es-ES" sz="2800" dirty="0">
                <a:solidFill>
                  <a:srgbClr val="000000"/>
                </a:solidFill>
                <a:latin typeface="Arial - 16"/>
              </a:rPr>
              <a:t>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a:solidFill>
                  <a:srgbClr val="000000"/>
                </a:solidFill>
                <a:latin typeface="Arial - 16"/>
              </a:rPr>
              <a:t>PD</a:t>
            </a:r>
            <a:r>
              <a:rPr lang="es-ES" sz="2800" u="sng" dirty="0">
                <a:solidFill>
                  <a:srgbClr val="000000"/>
                </a:solidFill>
                <a:latin typeface="Arial - 16"/>
              </a:rPr>
              <a:t> (V)</a:t>
            </a:r>
          </a:p>
          <a:p>
            <a:r>
              <a:rPr lang="es-ES" sz="2800" dirty="0">
                <a:solidFill>
                  <a:srgbClr val="000000"/>
                </a:solidFill>
                <a:latin typeface="Arial - 16"/>
              </a:rPr>
              <a:t>V</a:t>
            </a:r>
            <a:r>
              <a:rPr lang="es-ES" sz="1200" baseline="-25000" dirty="0">
                <a:solidFill>
                  <a:srgbClr val="000000"/>
                </a:solidFill>
                <a:latin typeface="Arial - 16"/>
              </a:rPr>
              <a:t>T</a:t>
            </a:r>
            <a:r>
              <a:rPr lang="es-ES" sz="2800" dirty="0">
                <a:solidFill>
                  <a:srgbClr val="000000"/>
                </a:solidFill>
                <a:latin typeface="Arial - 16"/>
              </a:rPr>
              <a:t> = V</a:t>
            </a:r>
            <a:r>
              <a:rPr lang="es-ES" sz="1200" baseline="-25000" dirty="0">
                <a:solidFill>
                  <a:srgbClr val="000000"/>
                </a:solidFill>
                <a:latin typeface="Arial - 16"/>
              </a:rPr>
              <a:t>1</a:t>
            </a:r>
            <a:r>
              <a:rPr lang="es-ES" sz="2800" dirty="0">
                <a:solidFill>
                  <a:srgbClr val="000000"/>
                </a:solidFill>
                <a:latin typeface="Arial - 16"/>
              </a:rPr>
              <a:t> + V</a:t>
            </a:r>
            <a:r>
              <a:rPr lang="es-ES" sz="1200" baseline="-25000" dirty="0">
                <a:solidFill>
                  <a:srgbClr val="000000"/>
                </a:solidFill>
                <a:latin typeface="Arial - 16"/>
              </a:rPr>
              <a:t>2 </a:t>
            </a:r>
            <a:r>
              <a:rPr lang="es-ES" sz="2800" dirty="0">
                <a:solidFill>
                  <a:srgbClr val="000000"/>
                </a:solidFill>
                <a:latin typeface="Arial - 16"/>
              </a:rPr>
              <a:t>+ V</a:t>
            </a:r>
            <a:r>
              <a:rPr lang="es-ES" sz="1200" baseline="-25000" dirty="0">
                <a:solidFill>
                  <a:srgbClr val="000000"/>
                </a:solidFill>
                <a:latin typeface="Arial - 16"/>
              </a:rPr>
              <a:t>3 </a:t>
            </a:r>
            <a:r>
              <a:rPr lang="es-ES" sz="2800" dirty="0" err="1">
                <a:solidFill>
                  <a:srgbClr val="000000"/>
                </a:solidFill>
                <a:latin typeface="Arial - 16"/>
              </a:rPr>
              <a:t>etc</a:t>
            </a:r>
            <a:endParaRPr lang="es-ES" sz="2800" dirty="0">
              <a:solidFill>
                <a:srgbClr val="000000"/>
              </a:solidFill>
              <a:latin typeface="Arial - 16"/>
            </a:endParaRPr>
          </a:p>
          <a:p>
            <a:endParaRPr lang="es-ES" sz="2800" dirty="0">
              <a:solidFill>
                <a:srgbClr val="000000"/>
              </a:solidFill>
              <a:latin typeface="Arial - 16"/>
            </a:endParaRPr>
          </a:p>
          <a:p>
            <a:r>
              <a:rPr lang="es-ES" sz="2800" dirty="0" err="1">
                <a:solidFill>
                  <a:srgbClr val="000000"/>
                </a:solidFill>
                <a:latin typeface="Arial - 16"/>
              </a:rPr>
              <a:t>Re</a:t>
            </a:r>
            <a:r>
              <a:rPr lang="es-ES" sz="2800" u="sng" dirty="0" err="1">
                <a:solidFill>
                  <a:srgbClr val="000000"/>
                </a:solidFill>
                <a:latin typeface="Arial - 16"/>
              </a:rPr>
              <a:t>sistance</a:t>
            </a:r>
            <a:r>
              <a:rPr lang="es-ES" sz="2800" u="sng" dirty="0">
                <a:solidFill>
                  <a:srgbClr val="000000"/>
                </a:solidFill>
                <a:latin typeface="Arial - 16"/>
              </a:rPr>
              <a:t> (</a:t>
            </a:r>
            <a:r>
              <a:rPr lang="el-GR" sz="3200" u="sng" dirty="0">
                <a:solidFill>
                  <a:srgbClr val="000000"/>
                </a:solidFill>
                <a:latin typeface="Times New Roman - 20"/>
              </a:rPr>
              <a:t>Ω)</a:t>
            </a:r>
          </a:p>
          <a:p>
            <a:r>
              <a:rPr lang="es-ES" sz="2800" dirty="0">
                <a:solidFill>
                  <a:srgbClr val="000000"/>
                </a:solidFill>
                <a:latin typeface="Times New Roman - 20"/>
              </a:rPr>
              <a:t>R</a:t>
            </a:r>
            <a:r>
              <a:rPr lang="es-ES" sz="1200" baseline="-25000" dirty="0">
                <a:solidFill>
                  <a:srgbClr val="000000"/>
                </a:solidFill>
                <a:latin typeface="Arial - 16"/>
              </a:rPr>
              <a:t>T</a:t>
            </a:r>
            <a:r>
              <a:rPr lang="es-ES" sz="2800" dirty="0">
                <a:solidFill>
                  <a:srgbClr val="000000"/>
                </a:solidFill>
                <a:latin typeface="Arial - 16"/>
              </a:rPr>
              <a:t>= R</a:t>
            </a:r>
            <a:r>
              <a:rPr lang="es-ES" sz="1200" baseline="-25000" dirty="0">
                <a:solidFill>
                  <a:srgbClr val="000000"/>
                </a:solidFill>
                <a:latin typeface="Arial - 16"/>
              </a:rPr>
              <a:t>1</a:t>
            </a:r>
            <a:r>
              <a:rPr lang="es-ES" sz="2800" dirty="0">
                <a:solidFill>
                  <a:srgbClr val="000000"/>
                </a:solidFill>
                <a:latin typeface="Arial - 16"/>
              </a:rPr>
              <a:t> + R</a:t>
            </a:r>
            <a:r>
              <a:rPr lang="es-ES" sz="1200" baseline="-25000" dirty="0">
                <a:solidFill>
                  <a:srgbClr val="000000"/>
                </a:solidFill>
                <a:latin typeface="Arial - 16"/>
              </a:rPr>
              <a:t>2</a:t>
            </a:r>
            <a:r>
              <a:rPr lang="es-ES" sz="2800" dirty="0">
                <a:solidFill>
                  <a:srgbClr val="000000"/>
                </a:solidFill>
                <a:latin typeface="Arial - 16"/>
              </a:rPr>
              <a:t> + R</a:t>
            </a:r>
            <a:r>
              <a:rPr lang="es-ES" sz="1200" baseline="-25000" dirty="0">
                <a:solidFill>
                  <a:srgbClr val="000000"/>
                </a:solidFill>
                <a:latin typeface="Arial - 16"/>
              </a:rPr>
              <a:t>3 </a:t>
            </a:r>
            <a:r>
              <a:rPr lang="es-ES" sz="2800" dirty="0" err="1">
                <a:solidFill>
                  <a:srgbClr val="000000"/>
                </a:solidFill>
                <a:latin typeface="Arial - 16"/>
              </a:rPr>
              <a:t>etc</a:t>
            </a:r>
            <a:endParaRPr lang="es-ES" sz="2800" dirty="0">
              <a:solidFill>
                <a:srgbClr val="000000"/>
              </a:solidFill>
              <a:latin typeface="Arial - 16"/>
            </a:endParaRPr>
          </a:p>
        </p:txBody>
      </p:sp>
      <p:sp>
        <p:nvSpPr>
          <p:cNvPr id="2" name="1 CuadroTexto"/>
          <p:cNvSpPr txBox="1"/>
          <p:nvPr/>
        </p:nvSpPr>
        <p:spPr>
          <a:xfrm>
            <a:off x="4355976" y="3429000"/>
            <a:ext cx="3377848" cy="3108543"/>
          </a:xfrm>
          <a:prstGeom prst="rect">
            <a:avLst/>
          </a:prstGeom>
          <a:noFill/>
        </p:spPr>
        <p:txBody>
          <a:bodyPr wrap="none" rtlCol="0">
            <a:spAutoFit/>
          </a:bodyPr>
          <a:lstStyle/>
          <a:p>
            <a:r>
              <a:rPr lang="es-ES_tradnl" sz="2800" dirty="0" smtClean="0"/>
              <a:t>Total </a:t>
            </a:r>
            <a:r>
              <a:rPr lang="es-ES_tradnl" sz="2800" dirty="0" err="1" smtClean="0"/>
              <a:t>Intensity</a:t>
            </a:r>
            <a:r>
              <a:rPr lang="es-ES_tradnl" sz="2800" dirty="0" smtClean="0"/>
              <a:t>:?</a:t>
            </a:r>
          </a:p>
          <a:p>
            <a:endParaRPr lang="es-ES_tradnl" sz="2800" dirty="0"/>
          </a:p>
          <a:p>
            <a:endParaRPr lang="es-ES_tradnl" sz="2800" dirty="0" smtClean="0"/>
          </a:p>
          <a:p>
            <a:r>
              <a:rPr lang="es-ES_tradnl" sz="2800" dirty="0" smtClean="0"/>
              <a:t>Total PD: ?</a:t>
            </a:r>
          </a:p>
          <a:p>
            <a:endParaRPr lang="es-ES_tradnl" sz="2800" dirty="0"/>
          </a:p>
          <a:p>
            <a:endParaRPr lang="es-ES_tradnl" sz="2800" dirty="0" smtClean="0"/>
          </a:p>
          <a:p>
            <a:r>
              <a:rPr lang="es-ES_tradnl" sz="2800" dirty="0" smtClean="0"/>
              <a:t>Total </a:t>
            </a:r>
            <a:r>
              <a:rPr lang="es-ES_tradnl" sz="2800" dirty="0" err="1" smtClean="0"/>
              <a:t>Resistance</a:t>
            </a:r>
            <a:r>
              <a:rPr lang="es-ES_tradnl" sz="2800" dirty="0" smtClean="0"/>
              <a:t>: ?</a:t>
            </a:r>
            <a:endParaRPr lang="en-GB" sz="2800" dirty="0"/>
          </a:p>
        </p:txBody>
      </p:sp>
      <p:grpSp>
        <p:nvGrpSpPr>
          <p:cNvPr id="7" name="6 Grupo"/>
          <p:cNvGrpSpPr/>
          <p:nvPr/>
        </p:nvGrpSpPr>
        <p:grpSpPr>
          <a:xfrm>
            <a:off x="406021" y="1108"/>
            <a:ext cx="8568952" cy="789384"/>
            <a:chOff x="0" y="4020963"/>
            <a:chExt cx="8568952" cy="789384"/>
          </a:xfrm>
          <a:scene3d>
            <a:camera prst="orthographicFront"/>
            <a:lightRig rig="flat" dir="t"/>
          </a:scene3d>
        </p:grpSpPr>
        <p:sp>
          <p:nvSpPr>
            <p:cNvPr id="9" name="8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0" name="9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Effects of electrical resistors in series and in parallel. </a:t>
              </a:r>
              <a:br>
                <a:rPr lang="en-GB" sz="2000" b="0" i="0" kern="1200" smtClean="0"/>
              </a:br>
              <a:endParaRPr lang="en-GB" sz="2000" b="0" i="0" kern="1200"/>
            </a:p>
          </p:txBody>
        </p:sp>
      </p:grpSp>
    </p:spTree>
    <p:extLst>
      <p:ext uri="{BB962C8B-B14F-4D97-AF65-F5344CB8AC3E}">
        <p14:creationId xmlns:p14="http://schemas.microsoft.com/office/powerpoint/2010/main" val="556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16</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6" name="5 Forma libre"/>
          <p:cNvSpPr/>
          <p:nvPr/>
        </p:nvSpPr>
        <p:spPr>
          <a:xfrm>
            <a:off x="3984002" y="525599"/>
            <a:ext cx="4766795" cy="5544616"/>
          </a:xfrm>
          <a:custGeom>
            <a:avLst/>
            <a:gdLst/>
            <a:ahLst/>
            <a:cxnLst/>
            <a:rect l="0" t="0" r="0" b="0"/>
            <a:pathLst>
              <a:path w="4428491" h="6493511">
                <a:moveTo>
                  <a:pt x="0" y="0"/>
                </a:moveTo>
                <a:lnTo>
                  <a:pt x="4428490" y="0"/>
                </a:lnTo>
                <a:lnTo>
                  <a:pt x="4428490" y="6493510"/>
                </a:lnTo>
                <a:lnTo>
                  <a:pt x="0" y="649351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200"/>
          </a:p>
        </p:txBody>
      </p:sp>
      <p:pic>
        <p:nvPicPr>
          <p:cNvPr id="7" name="6 Imagen"/>
          <p:cNvPicPr>
            <a:picLocks/>
          </p:cNvPicPr>
          <p:nvPr/>
        </p:nvPicPr>
        <p:blipFill>
          <a:blip r:embed="rId2">
            <a:extLst>
              <a:ext uri="{28A0092B-C50C-407E-A947-70E740481C1C}">
                <a14:useLocalDpi xmlns:a14="http://schemas.microsoft.com/office/drawing/2010/main" val="0"/>
              </a:ext>
            </a:extLst>
          </a:blip>
          <a:stretch>
            <a:fillRect/>
          </a:stretch>
        </p:blipFill>
        <p:spPr>
          <a:xfrm>
            <a:off x="4174129" y="618184"/>
            <a:ext cx="4576668" cy="2410065"/>
          </a:xfrm>
          <a:prstGeom prst="rect">
            <a:avLst/>
          </a:prstGeom>
          <a:solidFill>
            <a:scrgbClr r="0" g="0" b="0">
              <a:alpha val="0"/>
            </a:scrgbClr>
          </a:solidFill>
        </p:spPr>
      </p:pic>
      <p:sp>
        <p:nvSpPr>
          <p:cNvPr id="9" name="8 CuadroTexto"/>
          <p:cNvSpPr txBox="1"/>
          <p:nvPr/>
        </p:nvSpPr>
        <p:spPr>
          <a:xfrm>
            <a:off x="4299487" y="2876160"/>
            <a:ext cx="4135823" cy="3170099"/>
          </a:xfrm>
          <a:prstGeom prst="rect">
            <a:avLst/>
          </a:prstGeom>
          <a:noFill/>
          <a:ln>
            <a:solidFill>
              <a:schemeClr val="accent1"/>
            </a:solidFill>
          </a:ln>
        </p:spPr>
        <p:txBody>
          <a:bodyPr vert="horz" rtlCol="0">
            <a:spAutoFit/>
          </a:bodyPr>
          <a:lstStyle/>
          <a:p>
            <a:r>
              <a:rPr lang="es-ES" sz="2000" u="sng" dirty="0">
                <a:solidFill>
                  <a:srgbClr val="A52A00"/>
                </a:solidFill>
                <a:latin typeface="Arial - 16"/>
              </a:rPr>
              <a:t>  1   </a:t>
            </a:r>
            <a:r>
              <a:rPr lang="es-ES" sz="2000" dirty="0">
                <a:solidFill>
                  <a:srgbClr val="A52A00"/>
                </a:solidFill>
                <a:latin typeface="Arial - 16"/>
              </a:rPr>
              <a:t>   = </a:t>
            </a:r>
            <a:r>
              <a:rPr lang="es-ES" sz="2000" u="sng" dirty="0">
                <a:solidFill>
                  <a:srgbClr val="A52A00"/>
                </a:solidFill>
                <a:latin typeface="Arial - 16"/>
              </a:rPr>
              <a:t>  1   </a:t>
            </a:r>
            <a:r>
              <a:rPr lang="es-ES" sz="2000" dirty="0">
                <a:solidFill>
                  <a:srgbClr val="A52A00"/>
                </a:solidFill>
                <a:latin typeface="Arial - 16"/>
              </a:rPr>
              <a:t> + </a:t>
            </a:r>
            <a:r>
              <a:rPr lang="es-ES" sz="2000" u="sng" dirty="0">
                <a:solidFill>
                  <a:srgbClr val="A52A00"/>
                </a:solidFill>
                <a:latin typeface="Arial - 16"/>
              </a:rPr>
              <a:t>  1   </a:t>
            </a:r>
            <a:r>
              <a:rPr lang="es-ES" sz="2000" dirty="0">
                <a:solidFill>
                  <a:srgbClr val="A52A00"/>
                </a:solidFill>
                <a:latin typeface="Arial - 16"/>
              </a:rPr>
              <a:t> + </a:t>
            </a:r>
            <a:r>
              <a:rPr lang="es-ES" sz="1400" baseline="-25000" dirty="0">
                <a:solidFill>
                  <a:srgbClr val="A52A00"/>
                </a:solidFill>
                <a:latin typeface="Arial - 16"/>
              </a:rPr>
              <a:t>  </a:t>
            </a:r>
            <a:r>
              <a:rPr lang="es-ES" sz="2000" u="sng" dirty="0">
                <a:solidFill>
                  <a:srgbClr val="A52A00"/>
                </a:solidFill>
                <a:latin typeface="Arial - 16"/>
              </a:rPr>
              <a:t>  1   </a:t>
            </a:r>
            <a:r>
              <a:rPr lang="es-ES" sz="1400" baseline="-25000" dirty="0">
                <a:solidFill>
                  <a:srgbClr val="A52A00"/>
                </a:solidFill>
                <a:latin typeface="Arial - 16"/>
              </a:rPr>
              <a:t>    </a:t>
            </a:r>
            <a:r>
              <a:rPr lang="es-ES" sz="2000" dirty="0" err="1">
                <a:solidFill>
                  <a:srgbClr val="A52A00"/>
                </a:solidFill>
                <a:latin typeface="Arial - 16"/>
              </a:rPr>
              <a:t>etc</a:t>
            </a:r>
            <a:endParaRPr lang="es-ES" sz="2000" dirty="0">
              <a:solidFill>
                <a:srgbClr val="A52A00"/>
              </a:solidFill>
              <a:latin typeface="Arial - 16"/>
            </a:endParaRPr>
          </a:p>
          <a:p>
            <a:r>
              <a:rPr lang="es-ES" sz="2000" dirty="0">
                <a:solidFill>
                  <a:srgbClr val="A52A00"/>
                </a:solidFill>
                <a:latin typeface="Arial - 16"/>
              </a:rPr>
              <a:t>  R</a:t>
            </a:r>
            <a:r>
              <a:rPr lang="es-ES" sz="1400" baseline="-25000" dirty="0">
                <a:solidFill>
                  <a:srgbClr val="A52A00"/>
                </a:solidFill>
                <a:latin typeface="Arial - 16"/>
              </a:rPr>
              <a:t>T	   </a:t>
            </a:r>
            <a:r>
              <a:rPr lang="es-ES" sz="2000" dirty="0">
                <a:solidFill>
                  <a:srgbClr val="A52A00"/>
                </a:solidFill>
                <a:latin typeface="Arial - 16"/>
              </a:rPr>
              <a:t> </a:t>
            </a:r>
            <a:r>
              <a:rPr lang="es-ES" sz="2000" dirty="0" smtClean="0">
                <a:solidFill>
                  <a:srgbClr val="A52A00"/>
                </a:solidFill>
                <a:latin typeface="Arial - 16"/>
              </a:rPr>
              <a:t>4   </a:t>
            </a:r>
            <a:r>
              <a:rPr lang="es-ES" sz="1400" baseline="-25000" dirty="0" smtClean="0">
                <a:solidFill>
                  <a:srgbClr val="A52A00"/>
                </a:solidFill>
                <a:latin typeface="Arial - 16"/>
              </a:rPr>
              <a:t>           </a:t>
            </a:r>
            <a:r>
              <a:rPr lang="es-ES" sz="2000" dirty="0" smtClean="0">
                <a:solidFill>
                  <a:srgbClr val="A52A00"/>
                </a:solidFill>
                <a:latin typeface="Arial - 16"/>
              </a:rPr>
              <a:t>5</a:t>
            </a:r>
            <a:r>
              <a:rPr lang="es-ES" sz="1400" baseline="-25000" dirty="0" smtClean="0">
                <a:solidFill>
                  <a:srgbClr val="A52A00"/>
                </a:solidFill>
                <a:latin typeface="Arial - 16"/>
              </a:rPr>
              <a:t>                     </a:t>
            </a:r>
            <a:r>
              <a:rPr lang="es-ES" sz="2000" dirty="0">
                <a:solidFill>
                  <a:srgbClr val="A52A00"/>
                </a:solidFill>
                <a:latin typeface="Arial - 16"/>
              </a:rPr>
              <a:t>6</a:t>
            </a:r>
          </a:p>
          <a:p>
            <a:endParaRPr lang="es-ES" sz="2000" dirty="0">
              <a:solidFill>
                <a:srgbClr val="A52A00"/>
              </a:solidFill>
              <a:latin typeface="Arial - 16"/>
            </a:endParaRPr>
          </a:p>
          <a:p>
            <a:r>
              <a:rPr lang="es-ES" sz="2000" dirty="0" err="1">
                <a:solidFill>
                  <a:srgbClr val="A52A00"/>
                </a:solidFill>
                <a:latin typeface="Arial - 16"/>
              </a:rPr>
              <a:t>Or</a:t>
            </a:r>
            <a:r>
              <a:rPr lang="es-ES" sz="2000" dirty="0">
                <a:solidFill>
                  <a:srgbClr val="000000"/>
                </a:solidFill>
                <a:latin typeface="Arial - 16"/>
              </a:rPr>
              <a:t>:</a:t>
            </a:r>
          </a:p>
          <a:p>
            <a:endParaRPr lang="es-ES" sz="2000" dirty="0">
              <a:solidFill>
                <a:srgbClr val="000000"/>
              </a:solidFill>
              <a:latin typeface="Arial - 16"/>
            </a:endParaRPr>
          </a:p>
          <a:p>
            <a:r>
              <a:rPr lang="es-ES" sz="2000" dirty="0">
                <a:solidFill>
                  <a:srgbClr val="000000"/>
                </a:solidFill>
                <a:latin typeface="Arial - 16"/>
              </a:rPr>
              <a:t>0.</a:t>
            </a:r>
            <a:r>
              <a:rPr lang="es-ES" sz="2000" dirty="0">
                <a:solidFill>
                  <a:srgbClr val="A52A00"/>
                </a:solidFill>
                <a:latin typeface="Arial - 16"/>
              </a:rPr>
              <a:t>25 + 0.20 + 0.16 = 0.61</a:t>
            </a:r>
          </a:p>
          <a:p>
            <a:endParaRPr lang="es-ES" sz="2000" dirty="0">
              <a:solidFill>
                <a:srgbClr val="A52A00"/>
              </a:solidFill>
              <a:latin typeface="Arial - 16"/>
            </a:endParaRPr>
          </a:p>
          <a:p>
            <a:r>
              <a:rPr lang="es-ES" sz="2000" dirty="0">
                <a:solidFill>
                  <a:srgbClr val="A52A00"/>
                </a:solidFill>
                <a:latin typeface="Arial - 16"/>
              </a:rPr>
              <a:t>So</a:t>
            </a:r>
            <a:r>
              <a:rPr lang="es-ES" sz="2000" dirty="0">
                <a:solidFill>
                  <a:srgbClr val="000000"/>
                </a:solidFill>
                <a:latin typeface="Arial - 16"/>
              </a:rPr>
              <a:t>:</a:t>
            </a:r>
          </a:p>
          <a:p>
            <a:r>
              <a:rPr lang="es-ES" sz="2000" dirty="0" smtClean="0">
                <a:solidFill>
                  <a:srgbClr val="000000"/>
                </a:solidFill>
                <a:latin typeface="Arial - 16"/>
              </a:rPr>
              <a:t>  </a:t>
            </a:r>
            <a:r>
              <a:rPr lang="es-ES" sz="2000" u="sng" dirty="0">
                <a:solidFill>
                  <a:srgbClr val="A52A00"/>
                </a:solidFill>
                <a:latin typeface="Arial - 16"/>
              </a:rPr>
              <a:t>1   </a:t>
            </a:r>
            <a:r>
              <a:rPr lang="es-ES" sz="2000" dirty="0">
                <a:solidFill>
                  <a:srgbClr val="A52A00"/>
                </a:solidFill>
                <a:latin typeface="Arial - 16"/>
              </a:rPr>
              <a:t>      = 1.64</a:t>
            </a:r>
            <a:r>
              <a:rPr lang="el-GR" sz="1600" b="1" dirty="0">
                <a:solidFill>
                  <a:srgbClr val="A52A00"/>
                </a:solidFill>
                <a:latin typeface="Times New Roman - 11"/>
              </a:rPr>
              <a:t>Ω</a:t>
            </a:r>
            <a:r>
              <a:rPr lang="el-GR" sz="1600" dirty="0">
                <a:solidFill>
                  <a:srgbClr val="A52A00"/>
                </a:solidFill>
                <a:latin typeface="Arial - 11"/>
              </a:rPr>
              <a:t> </a:t>
            </a:r>
            <a:r>
              <a:rPr lang="el-GR" sz="2000" dirty="0">
                <a:solidFill>
                  <a:srgbClr val="A52A00"/>
                </a:solidFill>
                <a:latin typeface="Arial - 16"/>
              </a:rPr>
              <a:t> </a:t>
            </a:r>
          </a:p>
          <a:p>
            <a:r>
              <a:rPr lang="es-ES" sz="2000" dirty="0">
                <a:solidFill>
                  <a:srgbClr val="A52A00"/>
                </a:solidFill>
                <a:latin typeface="Arial - 16"/>
              </a:rPr>
              <a:t> 0.61</a:t>
            </a:r>
          </a:p>
        </p:txBody>
      </p:sp>
      <p:sp>
        <p:nvSpPr>
          <p:cNvPr id="10" name="9 CuadroTexto"/>
          <p:cNvSpPr txBox="1"/>
          <p:nvPr/>
        </p:nvSpPr>
        <p:spPr>
          <a:xfrm>
            <a:off x="-55641" y="865677"/>
            <a:ext cx="4778876" cy="4068220"/>
          </a:xfrm>
          <a:prstGeom prst="rect">
            <a:avLst/>
          </a:prstGeom>
          <a:noFill/>
        </p:spPr>
        <p:txBody>
          <a:bodyPr vert="horz" wrap="square" lIns="66477" tIns="33238" rIns="66477" bIns="33238" rtlCol="0">
            <a:spAutoFit/>
          </a:bodyPr>
          <a:lstStyle/>
          <a:p>
            <a:r>
              <a:rPr lang="es-ES" sz="2400" b="1" dirty="0" err="1">
                <a:solidFill>
                  <a:srgbClr val="8B0000"/>
                </a:solidFill>
                <a:latin typeface="Arial - 20"/>
              </a:rPr>
              <a:t>Circuits</a:t>
            </a:r>
            <a:r>
              <a:rPr lang="es-ES" sz="2400" b="1" dirty="0">
                <a:solidFill>
                  <a:srgbClr val="8B0000"/>
                </a:solidFill>
                <a:latin typeface="Arial - 20"/>
              </a:rPr>
              <a:t> </a:t>
            </a:r>
            <a:r>
              <a:rPr lang="es-ES" sz="2400" b="1" dirty="0" err="1" smtClean="0">
                <a:solidFill>
                  <a:srgbClr val="8B0000"/>
                </a:solidFill>
                <a:latin typeface="Arial - 20"/>
              </a:rPr>
              <a:t>with</a:t>
            </a:r>
            <a:r>
              <a:rPr lang="es-ES" sz="2400" b="1" dirty="0" smtClean="0">
                <a:solidFill>
                  <a:srgbClr val="8B0000"/>
                </a:solidFill>
                <a:latin typeface="Arial - 20"/>
              </a:rPr>
              <a:t> </a:t>
            </a:r>
            <a:r>
              <a:rPr lang="es-ES" sz="2400" b="1" dirty="0" err="1" smtClean="0">
                <a:solidFill>
                  <a:srgbClr val="8B0000"/>
                </a:solidFill>
                <a:latin typeface="Arial - 20"/>
              </a:rPr>
              <a:t>resistors</a:t>
            </a:r>
            <a:r>
              <a:rPr lang="es-ES" sz="2400" b="1" dirty="0" smtClean="0">
                <a:solidFill>
                  <a:srgbClr val="8B0000"/>
                </a:solidFill>
                <a:latin typeface="Arial - 20"/>
              </a:rPr>
              <a:t> in </a:t>
            </a:r>
            <a:r>
              <a:rPr lang="es-ES" sz="2400" b="1" dirty="0" err="1">
                <a:solidFill>
                  <a:srgbClr val="8B0000"/>
                </a:solidFill>
                <a:latin typeface="Arial - 20"/>
              </a:rPr>
              <a:t>parallel</a:t>
            </a:r>
            <a:endParaRPr lang="es-ES" sz="2400" b="1" dirty="0">
              <a:solidFill>
                <a:srgbClr val="8B0000"/>
              </a:solidFill>
              <a:latin typeface="Arial - 20"/>
            </a:endParaRPr>
          </a:p>
          <a:p>
            <a:r>
              <a:rPr lang="es-ES" sz="2000" u="sng" dirty="0" smtClean="0">
                <a:solidFill>
                  <a:srgbClr val="000000"/>
                </a:solidFill>
                <a:latin typeface="Arial - 16"/>
              </a:rPr>
              <a:t/>
            </a:r>
            <a:br>
              <a:rPr lang="es-ES" sz="2000" u="sng" dirty="0" smtClean="0">
                <a:solidFill>
                  <a:srgbClr val="000000"/>
                </a:solidFill>
                <a:latin typeface="Arial - 16"/>
              </a:rPr>
            </a:br>
            <a:r>
              <a:rPr lang="es-ES" sz="2000" u="sng" dirty="0" err="1" smtClean="0">
                <a:solidFill>
                  <a:srgbClr val="000000"/>
                </a:solidFill>
                <a:latin typeface="Arial - 16"/>
              </a:rPr>
              <a:t>Intensity</a:t>
            </a:r>
            <a:r>
              <a:rPr lang="es-ES" sz="2000" u="sng" dirty="0" smtClean="0">
                <a:solidFill>
                  <a:srgbClr val="000000"/>
                </a:solidFill>
                <a:latin typeface="Arial - 16"/>
              </a:rPr>
              <a:t>/</a:t>
            </a:r>
            <a:r>
              <a:rPr lang="es-ES" sz="2000" u="sng" dirty="0" err="1" smtClean="0">
                <a:solidFill>
                  <a:srgbClr val="000000"/>
                </a:solidFill>
                <a:latin typeface="Arial - 16"/>
              </a:rPr>
              <a:t>Current</a:t>
            </a:r>
            <a:r>
              <a:rPr lang="es-ES" sz="2000" u="sng" dirty="0" smtClean="0">
                <a:solidFill>
                  <a:srgbClr val="000000"/>
                </a:solidFill>
                <a:latin typeface="Arial - 16"/>
              </a:rPr>
              <a:t> </a:t>
            </a:r>
            <a:r>
              <a:rPr lang="es-ES" sz="2000" u="sng" dirty="0">
                <a:solidFill>
                  <a:srgbClr val="000000"/>
                </a:solidFill>
                <a:latin typeface="Arial - 16"/>
              </a:rPr>
              <a:t>(A)</a:t>
            </a:r>
          </a:p>
          <a:p>
            <a:r>
              <a:rPr lang="es-ES" sz="2000" u="sng" dirty="0">
                <a:solidFill>
                  <a:srgbClr val="000000"/>
                </a:solidFill>
                <a:latin typeface="Arial - 16"/>
              </a:rPr>
              <a:t>I</a:t>
            </a:r>
            <a:r>
              <a:rPr lang="es-ES" sz="1050" baseline="-25000" dirty="0">
                <a:solidFill>
                  <a:srgbClr val="000000"/>
                </a:solidFill>
                <a:latin typeface="Arial - 16"/>
              </a:rPr>
              <a:t>T</a:t>
            </a:r>
            <a:r>
              <a:rPr lang="es-ES" sz="2000" dirty="0">
                <a:solidFill>
                  <a:srgbClr val="000000"/>
                </a:solidFill>
                <a:latin typeface="Arial - 16"/>
              </a:rPr>
              <a:t> = I</a:t>
            </a:r>
            <a:r>
              <a:rPr lang="es-ES" sz="1050" baseline="-25000" dirty="0">
                <a:solidFill>
                  <a:srgbClr val="000000"/>
                </a:solidFill>
                <a:latin typeface="Arial - 16"/>
              </a:rPr>
              <a:t>1</a:t>
            </a:r>
            <a:r>
              <a:rPr lang="es-ES" sz="2000" dirty="0">
                <a:solidFill>
                  <a:srgbClr val="000000"/>
                </a:solidFill>
                <a:latin typeface="Arial - 16"/>
              </a:rPr>
              <a:t> + I</a:t>
            </a:r>
            <a:r>
              <a:rPr lang="es-ES" sz="1050" baseline="-25000" dirty="0">
                <a:solidFill>
                  <a:srgbClr val="000000"/>
                </a:solidFill>
                <a:latin typeface="Arial - 16"/>
              </a:rPr>
              <a:t>2</a:t>
            </a:r>
            <a:r>
              <a:rPr lang="es-ES" sz="2000" dirty="0">
                <a:solidFill>
                  <a:srgbClr val="000000"/>
                </a:solidFill>
                <a:latin typeface="Arial - 16"/>
              </a:rPr>
              <a:t> + I</a:t>
            </a:r>
            <a:r>
              <a:rPr lang="es-ES" sz="1050" baseline="-25000" dirty="0">
                <a:solidFill>
                  <a:srgbClr val="000000"/>
                </a:solidFill>
                <a:latin typeface="Arial - 16"/>
              </a:rPr>
              <a:t>3</a:t>
            </a:r>
            <a:r>
              <a:rPr lang="es-ES" sz="2000" dirty="0">
                <a:solidFill>
                  <a:srgbClr val="000000"/>
                </a:solidFill>
                <a:latin typeface="Arial - 16"/>
              </a:rPr>
              <a:t> </a:t>
            </a:r>
            <a:r>
              <a:rPr lang="es-ES" sz="2000" dirty="0" err="1">
                <a:solidFill>
                  <a:srgbClr val="000000"/>
                </a:solidFill>
                <a:latin typeface="Arial - 16"/>
              </a:rPr>
              <a:t>etc</a:t>
            </a:r>
            <a:endParaRPr lang="es-ES" sz="2000" dirty="0">
              <a:solidFill>
                <a:srgbClr val="000000"/>
              </a:solidFill>
              <a:latin typeface="Arial - 16"/>
            </a:endParaRPr>
          </a:p>
          <a:p>
            <a:endParaRPr lang="es-ES" sz="2000" dirty="0">
              <a:solidFill>
                <a:srgbClr val="000000"/>
              </a:solidFill>
              <a:latin typeface="Arial - 16"/>
            </a:endParaRPr>
          </a:p>
          <a:p>
            <a:r>
              <a:rPr lang="es-ES" sz="2000" dirty="0">
                <a:solidFill>
                  <a:srgbClr val="000000"/>
                </a:solidFill>
                <a:latin typeface="Arial - 16"/>
              </a:rPr>
              <a:t>PD</a:t>
            </a:r>
            <a:r>
              <a:rPr lang="es-ES" sz="2000" u="sng" dirty="0">
                <a:solidFill>
                  <a:srgbClr val="000000"/>
                </a:solidFill>
                <a:latin typeface="Arial - 16"/>
              </a:rPr>
              <a:t> (V)</a:t>
            </a:r>
          </a:p>
          <a:p>
            <a:r>
              <a:rPr lang="es-ES" sz="2000" dirty="0">
                <a:solidFill>
                  <a:srgbClr val="000000"/>
                </a:solidFill>
                <a:latin typeface="Arial - 16"/>
              </a:rPr>
              <a:t>V</a:t>
            </a:r>
            <a:r>
              <a:rPr lang="es-ES" sz="1050" baseline="-25000" dirty="0">
                <a:solidFill>
                  <a:srgbClr val="000000"/>
                </a:solidFill>
                <a:latin typeface="Arial - 16"/>
              </a:rPr>
              <a:t>T</a:t>
            </a:r>
            <a:r>
              <a:rPr lang="es-ES" sz="2000" dirty="0">
                <a:solidFill>
                  <a:srgbClr val="000000"/>
                </a:solidFill>
                <a:latin typeface="Arial - 16"/>
              </a:rPr>
              <a:t> = V</a:t>
            </a:r>
            <a:r>
              <a:rPr lang="es-ES" sz="1050" baseline="-25000" dirty="0">
                <a:solidFill>
                  <a:srgbClr val="000000"/>
                </a:solidFill>
                <a:latin typeface="Arial - 16"/>
              </a:rPr>
              <a:t>1</a:t>
            </a:r>
            <a:r>
              <a:rPr lang="es-ES" sz="2000" dirty="0">
                <a:solidFill>
                  <a:srgbClr val="000000"/>
                </a:solidFill>
                <a:latin typeface="Arial - 16"/>
              </a:rPr>
              <a:t> = </a:t>
            </a:r>
            <a:r>
              <a:rPr lang="es-ES" sz="2000" dirty="0" smtClean="0">
                <a:solidFill>
                  <a:srgbClr val="000000"/>
                </a:solidFill>
                <a:latin typeface="Arial - 16"/>
              </a:rPr>
              <a:t>V</a:t>
            </a:r>
            <a:r>
              <a:rPr lang="es-ES" sz="1050" baseline="-25000" dirty="0" smtClean="0">
                <a:solidFill>
                  <a:srgbClr val="000000"/>
                </a:solidFill>
                <a:latin typeface="Arial - 16"/>
              </a:rPr>
              <a:t>2</a:t>
            </a:r>
            <a:r>
              <a:rPr lang="es-ES" sz="1050" dirty="0">
                <a:solidFill>
                  <a:srgbClr val="000000"/>
                </a:solidFill>
                <a:latin typeface="Arial - 16"/>
              </a:rPr>
              <a:t> </a:t>
            </a:r>
            <a:r>
              <a:rPr lang="es-ES" b="1" dirty="0">
                <a:solidFill>
                  <a:srgbClr val="000000"/>
                </a:solidFill>
                <a:latin typeface="Arial - 16"/>
              </a:rPr>
              <a:t>=</a:t>
            </a:r>
            <a:r>
              <a:rPr lang="es-ES" b="1" dirty="0" smtClean="0">
                <a:solidFill>
                  <a:srgbClr val="000000"/>
                </a:solidFill>
                <a:latin typeface="Arial - 16"/>
              </a:rPr>
              <a:t>  </a:t>
            </a:r>
            <a:r>
              <a:rPr lang="es-ES" sz="2000" dirty="0" smtClean="0">
                <a:solidFill>
                  <a:srgbClr val="000000"/>
                </a:solidFill>
                <a:latin typeface="Arial - 16"/>
              </a:rPr>
              <a:t>V</a:t>
            </a:r>
            <a:r>
              <a:rPr lang="es-ES" sz="1050" baseline="-25000" dirty="0" smtClean="0">
                <a:solidFill>
                  <a:srgbClr val="000000"/>
                </a:solidFill>
                <a:latin typeface="Arial - 16"/>
              </a:rPr>
              <a:t>3 </a:t>
            </a:r>
            <a:r>
              <a:rPr lang="es-ES" sz="2000" dirty="0" err="1">
                <a:solidFill>
                  <a:srgbClr val="000000"/>
                </a:solidFill>
                <a:latin typeface="Arial - 16"/>
              </a:rPr>
              <a:t>etc</a:t>
            </a:r>
            <a:endParaRPr lang="es-ES" sz="2000" dirty="0">
              <a:solidFill>
                <a:srgbClr val="000000"/>
              </a:solidFill>
              <a:latin typeface="Arial - 16"/>
            </a:endParaRPr>
          </a:p>
          <a:p>
            <a:endParaRPr lang="es-ES" sz="2000" dirty="0">
              <a:solidFill>
                <a:srgbClr val="000000"/>
              </a:solidFill>
              <a:latin typeface="Arial - 16"/>
            </a:endParaRPr>
          </a:p>
          <a:p>
            <a:r>
              <a:rPr lang="es-ES" sz="2000" dirty="0" err="1">
                <a:solidFill>
                  <a:srgbClr val="000000"/>
                </a:solidFill>
                <a:latin typeface="Arial - 16"/>
              </a:rPr>
              <a:t>Re</a:t>
            </a:r>
            <a:r>
              <a:rPr lang="es-ES" sz="2000" u="sng" dirty="0" err="1">
                <a:solidFill>
                  <a:srgbClr val="000000"/>
                </a:solidFill>
                <a:latin typeface="Arial - 16"/>
              </a:rPr>
              <a:t>sistance</a:t>
            </a:r>
            <a:r>
              <a:rPr lang="es-ES" sz="2000" u="sng" dirty="0">
                <a:solidFill>
                  <a:srgbClr val="000000"/>
                </a:solidFill>
                <a:latin typeface="Arial - 16"/>
              </a:rPr>
              <a:t> (</a:t>
            </a:r>
            <a:r>
              <a:rPr lang="el-GR" sz="2400" u="sng" dirty="0">
                <a:solidFill>
                  <a:srgbClr val="000000"/>
                </a:solidFill>
                <a:latin typeface="Times New Roman - 20"/>
              </a:rPr>
              <a:t>Ω)</a:t>
            </a:r>
          </a:p>
          <a:p>
            <a:r>
              <a:rPr lang="es-ES" sz="2400" u="sng" dirty="0">
                <a:solidFill>
                  <a:srgbClr val="000000"/>
                </a:solidFill>
                <a:latin typeface="Times New Roman - 20"/>
              </a:rPr>
              <a:t> </a:t>
            </a:r>
            <a:r>
              <a:rPr lang="es-ES" sz="2000" u="sng" dirty="0">
                <a:solidFill>
                  <a:srgbClr val="000000"/>
                </a:solidFill>
                <a:latin typeface="Arial - 16"/>
              </a:rPr>
              <a:t> 1   </a:t>
            </a:r>
            <a:r>
              <a:rPr lang="es-ES" sz="2000" dirty="0">
                <a:solidFill>
                  <a:srgbClr val="000000"/>
                </a:solidFill>
                <a:latin typeface="Arial - 16"/>
              </a:rPr>
              <a:t>   = </a:t>
            </a:r>
            <a:r>
              <a:rPr lang="es-ES" sz="2000" u="sng" dirty="0">
                <a:solidFill>
                  <a:srgbClr val="000000"/>
                </a:solidFill>
                <a:latin typeface="Arial - 16"/>
              </a:rPr>
              <a:t>  1   </a:t>
            </a:r>
            <a:r>
              <a:rPr lang="es-ES" sz="2000" dirty="0">
                <a:solidFill>
                  <a:srgbClr val="000000"/>
                </a:solidFill>
                <a:latin typeface="Arial - 16"/>
              </a:rPr>
              <a:t> + </a:t>
            </a:r>
            <a:r>
              <a:rPr lang="es-ES" sz="2000" u="sng" dirty="0">
                <a:solidFill>
                  <a:srgbClr val="000000"/>
                </a:solidFill>
                <a:latin typeface="Arial - 16"/>
              </a:rPr>
              <a:t>  1   </a:t>
            </a:r>
            <a:r>
              <a:rPr lang="es-ES" sz="2000" dirty="0">
                <a:solidFill>
                  <a:srgbClr val="000000"/>
                </a:solidFill>
                <a:latin typeface="Arial - 16"/>
              </a:rPr>
              <a:t> + </a:t>
            </a:r>
            <a:r>
              <a:rPr lang="es-ES" sz="1050" baseline="-25000" dirty="0">
                <a:solidFill>
                  <a:srgbClr val="000000"/>
                </a:solidFill>
                <a:latin typeface="Arial - 16"/>
              </a:rPr>
              <a:t>  </a:t>
            </a:r>
            <a:r>
              <a:rPr lang="es-ES" sz="2000" u="sng" dirty="0">
                <a:solidFill>
                  <a:srgbClr val="000000"/>
                </a:solidFill>
                <a:latin typeface="Arial - 16"/>
              </a:rPr>
              <a:t>  1 </a:t>
            </a:r>
            <a:r>
              <a:rPr lang="es-ES" sz="2000" dirty="0" smtClean="0">
                <a:solidFill>
                  <a:srgbClr val="000000"/>
                </a:solidFill>
                <a:latin typeface="Arial - 16"/>
              </a:rPr>
              <a:t> </a:t>
            </a:r>
            <a:r>
              <a:rPr lang="es-ES" sz="2000" dirty="0" err="1" smtClean="0">
                <a:solidFill>
                  <a:srgbClr val="000000"/>
                </a:solidFill>
                <a:latin typeface="Arial - 16"/>
              </a:rPr>
              <a:t>etc</a:t>
            </a:r>
            <a:r>
              <a:rPr lang="es-ES" sz="2000" dirty="0" smtClean="0">
                <a:solidFill>
                  <a:srgbClr val="000000"/>
                </a:solidFill>
                <a:latin typeface="Arial - 16"/>
              </a:rPr>
              <a:t>  </a:t>
            </a:r>
            <a:r>
              <a:rPr lang="es-ES" sz="1050" baseline="-25000" dirty="0" smtClean="0">
                <a:solidFill>
                  <a:srgbClr val="000000"/>
                </a:solidFill>
                <a:latin typeface="Arial - 16"/>
              </a:rPr>
              <a:t>    </a:t>
            </a:r>
            <a:r>
              <a:rPr lang="es-ES" sz="2000" dirty="0" smtClean="0">
                <a:solidFill>
                  <a:srgbClr val="000000"/>
                </a:solidFill>
                <a:latin typeface="Arial - 16"/>
              </a:rPr>
              <a:t>       </a:t>
            </a:r>
          </a:p>
          <a:p>
            <a:r>
              <a:rPr lang="es-ES" sz="2000" dirty="0">
                <a:solidFill>
                  <a:srgbClr val="000000"/>
                </a:solidFill>
                <a:latin typeface="Arial - 16"/>
              </a:rPr>
              <a:t> </a:t>
            </a:r>
            <a:r>
              <a:rPr lang="es-ES" sz="2000" dirty="0" smtClean="0">
                <a:solidFill>
                  <a:srgbClr val="000000"/>
                </a:solidFill>
                <a:latin typeface="Arial - 16"/>
              </a:rPr>
              <a:t>R</a:t>
            </a:r>
            <a:r>
              <a:rPr lang="es-ES" sz="1050" baseline="-25000" dirty="0" smtClean="0">
                <a:solidFill>
                  <a:srgbClr val="000000"/>
                </a:solidFill>
                <a:latin typeface="Arial - 16"/>
              </a:rPr>
              <a:t>T</a:t>
            </a:r>
            <a:r>
              <a:rPr lang="es-ES" sz="1050" baseline="-25000" dirty="0">
                <a:solidFill>
                  <a:srgbClr val="000000"/>
                </a:solidFill>
                <a:latin typeface="Arial - 16"/>
              </a:rPr>
              <a:t>	   </a:t>
            </a:r>
            <a:r>
              <a:rPr lang="es-ES" sz="1050" dirty="0" smtClean="0">
                <a:solidFill>
                  <a:srgbClr val="000000"/>
                </a:solidFill>
                <a:latin typeface="Arial - 16"/>
              </a:rPr>
              <a:t>  </a:t>
            </a:r>
            <a:r>
              <a:rPr lang="es-ES" sz="2000" dirty="0" smtClean="0">
                <a:solidFill>
                  <a:srgbClr val="000000"/>
                </a:solidFill>
                <a:latin typeface="Arial - 16"/>
              </a:rPr>
              <a:t>R</a:t>
            </a:r>
            <a:r>
              <a:rPr lang="es-ES" sz="1050" baseline="-25000" dirty="0" smtClean="0">
                <a:solidFill>
                  <a:srgbClr val="000000"/>
                </a:solidFill>
                <a:latin typeface="Arial - 16"/>
              </a:rPr>
              <a:t>1                   </a:t>
            </a:r>
            <a:r>
              <a:rPr lang="es-ES" sz="2000" dirty="0" smtClean="0">
                <a:solidFill>
                  <a:srgbClr val="000000"/>
                </a:solidFill>
                <a:latin typeface="Arial - 16"/>
              </a:rPr>
              <a:t>R</a:t>
            </a:r>
            <a:r>
              <a:rPr lang="es-ES" sz="1050" baseline="-25000" dirty="0" smtClean="0">
                <a:solidFill>
                  <a:srgbClr val="000000"/>
                </a:solidFill>
                <a:latin typeface="Arial - 16"/>
              </a:rPr>
              <a:t>2                         </a:t>
            </a:r>
            <a:r>
              <a:rPr lang="es-ES" sz="2000" dirty="0">
                <a:solidFill>
                  <a:srgbClr val="000000"/>
                </a:solidFill>
                <a:latin typeface="Arial - 16"/>
              </a:rPr>
              <a:t>R</a:t>
            </a:r>
            <a:r>
              <a:rPr lang="es-ES" sz="1050" baseline="-25000" dirty="0">
                <a:solidFill>
                  <a:srgbClr val="000000"/>
                </a:solidFill>
                <a:latin typeface="Arial - 16"/>
              </a:rPr>
              <a:t>3</a:t>
            </a:r>
          </a:p>
        </p:txBody>
      </p:sp>
      <p:sp>
        <p:nvSpPr>
          <p:cNvPr id="11" name="10 CuadroTexto"/>
          <p:cNvSpPr txBox="1"/>
          <p:nvPr/>
        </p:nvSpPr>
        <p:spPr>
          <a:xfrm>
            <a:off x="285697" y="4933897"/>
            <a:ext cx="2462534" cy="1938992"/>
          </a:xfrm>
          <a:prstGeom prst="rect">
            <a:avLst/>
          </a:prstGeom>
          <a:noFill/>
        </p:spPr>
        <p:txBody>
          <a:bodyPr wrap="none" rtlCol="0">
            <a:spAutoFit/>
          </a:bodyPr>
          <a:lstStyle/>
          <a:p>
            <a:r>
              <a:rPr lang="es-ES_tradnl" sz="2000" dirty="0" smtClean="0"/>
              <a:t>Total </a:t>
            </a:r>
            <a:r>
              <a:rPr lang="es-ES_tradnl" sz="2000" dirty="0" err="1" smtClean="0"/>
              <a:t>Intensity</a:t>
            </a:r>
            <a:r>
              <a:rPr lang="es-ES_tradnl" sz="2000" dirty="0" smtClean="0"/>
              <a:t>:?</a:t>
            </a:r>
          </a:p>
          <a:p>
            <a:endParaRPr lang="es-ES_tradnl" sz="2000" dirty="0"/>
          </a:p>
          <a:p>
            <a:endParaRPr lang="es-ES_tradnl" sz="2000" dirty="0" smtClean="0"/>
          </a:p>
          <a:p>
            <a:r>
              <a:rPr lang="es-ES_tradnl" sz="2000" dirty="0" smtClean="0"/>
              <a:t>Total PD: ?</a:t>
            </a:r>
          </a:p>
          <a:p>
            <a:endParaRPr lang="es-ES_tradnl" sz="2000" dirty="0" smtClean="0"/>
          </a:p>
          <a:p>
            <a:r>
              <a:rPr lang="es-ES_tradnl" sz="2000" dirty="0" smtClean="0"/>
              <a:t>Total </a:t>
            </a:r>
            <a:r>
              <a:rPr lang="es-ES_tradnl" sz="2000" dirty="0" err="1" smtClean="0"/>
              <a:t>Resistance</a:t>
            </a:r>
            <a:r>
              <a:rPr lang="es-ES_tradnl" sz="2000" dirty="0" smtClean="0"/>
              <a:t>: ?</a:t>
            </a:r>
            <a:endParaRPr lang="en-GB" sz="2000" dirty="0"/>
          </a:p>
        </p:txBody>
      </p:sp>
      <p:cxnSp>
        <p:nvCxnSpPr>
          <p:cNvPr id="3" name="2 Conector recto de flecha"/>
          <p:cNvCxnSpPr/>
          <p:nvPr/>
        </p:nvCxnSpPr>
        <p:spPr>
          <a:xfrm flipV="1">
            <a:off x="2517945" y="5692545"/>
            <a:ext cx="1466057"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2" name="11 Grupo"/>
          <p:cNvGrpSpPr/>
          <p:nvPr/>
        </p:nvGrpSpPr>
        <p:grpSpPr>
          <a:xfrm>
            <a:off x="755575" y="1108"/>
            <a:ext cx="8219397" cy="524491"/>
            <a:chOff x="0" y="4020963"/>
            <a:chExt cx="8568952" cy="789384"/>
          </a:xfrm>
          <a:scene3d>
            <a:camera prst="orthographicFront"/>
            <a:lightRig rig="flat" dir="t"/>
          </a:scene3d>
        </p:grpSpPr>
        <p:sp>
          <p:nvSpPr>
            <p:cNvPr id="13" name="12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13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1600" b="0" i="0" kern="1200" dirty="0" smtClean="0"/>
                <a:t>Effects of electrical resistors in series and in parallel.</a:t>
              </a:r>
              <a:endParaRPr lang="en-GB" sz="1600" b="0" i="0" kern="1200" dirty="0"/>
            </a:p>
          </p:txBody>
        </p:sp>
      </p:grpSp>
    </p:spTree>
    <p:extLst>
      <p:ext uri="{BB962C8B-B14F-4D97-AF65-F5344CB8AC3E}">
        <p14:creationId xmlns:p14="http://schemas.microsoft.com/office/powerpoint/2010/main" val="13978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17</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6" name="5 Grupo"/>
          <p:cNvGrpSpPr/>
          <p:nvPr/>
        </p:nvGrpSpPr>
        <p:grpSpPr>
          <a:xfrm>
            <a:off x="3419871" y="152636"/>
            <a:ext cx="4784365" cy="2772309"/>
            <a:chOff x="3419871" y="152636"/>
            <a:chExt cx="4784365" cy="2772309"/>
          </a:xfrm>
        </p:grpSpPr>
        <p:pic>
          <p:nvPicPr>
            <p:cNvPr id="4" name="3 Imagen"/>
            <p:cNvPicPr>
              <a:picLocks/>
            </p:cNvPicPr>
            <p:nvPr/>
          </p:nvPicPr>
          <p:blipFill>
            <a:blip r:embed="rId2">
              <a:extLst>
                <a:ext uri="{28A0092B-C50C-407E-A947-70E740481C1C}">
                  <a14:useLocalDpi xmlns:a14="http://schemas.microsoft.com/office/drawing/2010/main" val="0"/>
                </a:ext>
              </a:extLst>
            </a:blip>
            <a:stretch>
              <a:fillRect/>
            </a:stretch>
          </p:blipFill>
          <p:spPr>
            <a:xfrm>
              <a:off x="3419871" y="332656"/>
              <a:ext cx="4784365" cy="2592289"/>
            </a:xfrm>
            <a:prstGeom prst="rect">
              <a:avLst/>
            </a:prstGeom>
            <a:solidFill>
              <a:scrgbClr r="0" g="0" b="0">
                <a:alpha val="0"/>
              </a:scrgbClr>
            </a:solidFill>
          </p:spPr>
        </p:pic>
        <p:sp>
          <p:nvSpPr>
            <p:cNvPr id="3" name="2 Rectángulo"/>
            <p:cNvSpPr/>
            <p:nvPr/>
          </p:nvSpPr>
          <p:spPr>
            <a:xfrm>
              <a:off x="3923928" y="152636"/>
              <a:ext cx="10081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7.5V</a:t>
              </a:r>
              <a:endParaRPr lang="en-GB" dirty="0"/>
            </a:p>
          </p:txBody>
        </p:sp>
        <p:sp>
          <p:nvSpPr>
            <p:cNvPr id="7" name="6 Rectángulo"/>
            <p:cNvSpPr/>
            <p:nvPr/>
          </p:nvSpPr>
          <p:spPr>
            <a:xfrm>
              <a:off x="3805779" y="2132856"/>
              <a:ext cx="115212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a:t>6</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9" name="8 Rectángulo"/>
            <p:cNvSpPr/>
            <p:nvPr/>
          </p:nvSpPr>
          <p:spPr>
            <a:xfrm>
              <a:off x="5148064" y="2132856"/>
              <a:ext cx="1240053"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a:t>5</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0" name="9 Rectángulo"/>
            <p:cNvSpPr/>
            <p:nvPr/>
          </p:nvSpPr>
          <p:spPr>
            <a:xfrm>
              <a:off x="6540517" y="2132856"/>
              <a:ext cx="1240053"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4</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grpSp>
      <p:sp>
        <p:nvSpPr>
          <p:cNvPr id="18" name="17 CuadroTexto"/>
          <p:cNvSpPr txBox="1"/>
          <p:nvPr/>
        </p:nvSpPr>
        <p:spPr>
          <a:xfrm>
            <a:off x="251520" y="2928357"/>
            <a:ext cx="3377848" cy="3108543"/>
          </a:xfrm>
          <a:prstGeom prst="rect">
            <a:avLst/>
          </a:prstGeom>
          <a:noFill/>
        </p:spPr>
        <p:txBody>
          <a:bodyPr wrap="none" rtlCol="0">
            <a:spAutoFit/>
          </a:bodyPr>
          <a:lstStyle/>
          <a:p>
            <a:r>
              <a:rPr lang="es-ES_tradnl" sz="2800" dirty="0" smtClean="0"/>
              <a:t>Total </a:t>
            </a:r>
            <a:r>
              <a:rPr lang="es-ES_tradnl" sz="2800" dirty="0" err="1" smtClean="0"/>
              <a:t>Intensity</a:t>
            </a:r>
            <a:r>
              <a:rPr lang="es-ES_tradnl" sz="2800" dirty="0" smtClean="0"/>
              <a:t>:?</a:t>
            </a:r>
          </a:p>
          <a:p>
            <a:endParaRPr lang="es-ES_tradnl" sz="2800" dirty="0"/>
          </a:p>
          <a:p>
            <a:endParaRPr lang="es-ES_tradnl" sz="2800" dirty="0" smtClean="0"/>
          </a:p>
          <a:p>
            <a:r>
              <a:rPr lang="es-ES_tradnl" sz="2800" dirty="0" smtClean="0"/>
              <a:t>Total PD: ?</a:t>
            </a:r>
          </a:p>
          <a:p>
            <a:endParaRPr lang="es-ES_tradnl" sz="2800" dirty="0"/>
          </a:p>
          <a:p>
            <a:endParaRPr lang="es-ES_tradnl" sz="2800" dirty="0" smtClean="0"/>
          </a:p>
          <a:p>
            <a:r>
              <a:rPr lang="es-ES_tradnl" sz="2800" dirty="0" smtClean="0"/>
              <a:t>Total </a:t>
            </a:r>
            <a:r>
              <a:rPr lang="es-ES_tradnl" sz="2800" dirty="0" err="1" smtClean="0"/>
              <a:t>Resistance</a:t>
            </a:r>
            <a:r>
              <a:rPr lang="es-ES_tradnl" sz="2800" dirty="0" smtClean="0"/>
              <a:t>: ?</a:t>
            </a:r>
            <a:endParaRPr lang="en-GB" sz="2800" dirty="0"/>
          </a:p>
        </p:txBody>
      </p:sp>
      <p:sp>
        <p:nvSpPr>
          <p:cNvPr id="19" name="18 CuadroTexto"/>
          <p:cNvSpPr txBox="1"/>
          <p:nvPr/>
        </p:nvSpPr>
        <p:spPr>
          <a:xfrm>
            <a:off x="3059832" y="2985580"/>
            <a:ext cx="4972766" cy="461665"/>
          </a:xfrm>
          <a:prstGeom prst="rect">
            <a:avLst/>
          </a:prstGeom>
          <a:noFill/>
        </p:spPr>
        <p:txBody>
          <a:bodyPr wrap="square" rtlCol="0">
            <a:spAutoFit/>
          </a:bodyPr>
          <a:lstStyle/>
          <a:p>
            <a:r>
              <a:rPr lang="es-ES_tradnl" sz="2400" dirty="0" smtClean="0">
                <a:solidFill>
                  <a:srgbClr val="FF0000"/>
                </a:solidFill>
              </a:rPr>
              <a:t>I=V/R   -    7.5/15 ≈ </a:t>
            </a:r>
            <a:r>
              <a:rPr lang="es-ES_tradnl" sz="2400" b="1" dirty="0" smtClean="0">
                <a:solidFill>
                  <a:srgbClr val="FF0000"/>
                </a:solidFill>
              </a:rPr>
              <a:t>0.5A</a:t>
            </a:r>
            <a:endParaRPr lang="en-GB" sz="2400" b="1" dirty="0">
              <a:solidFill>
                <a:srgbClr val="FF0000"/>
              </a:solidFill>
            </a:endParaRPr>
          </a:p>
        </p:txBody>
      </p:sp>
      <p:sp>
        <p:nvSpPr>
          <p:cNvPr id="20" name="19 CuadroTexto"/>
          <p:cNvSpPr txBox="1"/>
          <p:nvPr/>
        </p:nvSpPr>
        <p:spPr>
          <a:xfrm>
            <a:off x="2455722" y="3447245"/>
            <a:ext cx="6624736" cy="2308324"/>
          </a:xfrm>
          <a:prstGeom prst="rect">
            <a:avLst/>
          </a:prstGeom>
          <a:noFill/>
        </p:spPr>
        <p:txBody>
          <a:bodyPr wrap="square" rtlCol="0">
            <a:spAutoFit/>
          </a:bodyPr>
          <a:lstStyle/>
          <a:p>
            <a:r>
              <a:rPr lang="es-ES_tradnl" dirty="0" err="1" smtClean="0">
                <a:solidFill>
                  <a:srgbClr val="FF0000"/>
                </a:solidFill>
              </a:rPr>
              <a:t>The</a:t>
            </a:r>
            <a:r>
              <a:rPr lang="es-ES_tradnl" dirty="0" smtClean="0">
                <a:solidFill>
                  <a:srgbClr val="FF0000"/>
                </a:solidFill>
              </a:rPr>
              <a:t> total PD= 7.5V </a:t>
            </a:r>
            <a:r>
              <a:rPr lang="es-ES_tradnl" dirty="0" err="1" smtClean="0">
                <a:solidFill>
                  <a:srgbClr val="FF0000"/>
                </a:solidFill>
              </a:rPr>
              <a:t>but</a:t>
            </a:r>
            <a:r>
              <a:rPr lang="es-ES_tradnl" dirty="0" smtClean="0">
                <a:solidFill>
                  <a:srgbClr val="FF0000"/>
                </a:solidFill>
              </a:rPr>
              <a:t>…. </a:t>
            </a:r>
            <a:r>
              <a:rPr lang="es-ES_tradnl" dirty="0" err="1" smtClean="0">
                <a:solidFill>
                  <a:srgbClr val="FF0000"/>
                </a:solidFill>
              </a:rPr>
              <a:t>It</a:t>
            </a:r>
            <a:r>
              <a:rPr lang="es-ES_tradnl" dirty="0" smtClean="0">
                <a:solidFill>
                  <a:srgbClr val="FF0000"/>
                </a:solidFill>
              </a:rPr>
              <a:t> </a:t>
            </a:r>
            <a:r>
              <a:rPr lang="es-ES_tradnl" dirty="0" err="1" smtClean="0">
                <a:solidFill>
                  <a:srgbClr val="FF0000"/>
                </a:solidFill>
              </a:rPr>
              <a:t>is</a:t>
            </a:r>
            <a:r>
              <a:rPr lang="es-ES_tradnl" dirty="0" smtClean="0">
                <a:solidFill>
                  <a:srgbClr val="FF0000"/>
                </a:solidFill>
              </a:rPr>
              <a:t> </a:t>
            </a:r>
            <a:r>
              <a:rPr lang="es-ES_tradnl" dirty="0" err="1" smtClean="0">
                <a:solidFill>
                  <a:srgbClr val="FF0000"/>
                </a:solidFill>
              </a:rPr>
              <a:t>divided</a:t>
            </a:r>
            <a:r>
              <a:rPr lang="es-ES_tradnl" dirty="0" smtClean="0">
                <a:solidFill>
                  <a:srgbClr val="FF0000"/>
                </a:solidFill>
              </a:rPr>
              <a:t> </a:t>
            </a:r>
            <a:r>
              <a:rPr lang="es-ES_tradnl" dirty="0" err="1" smtClean="0">
                <a:solidFill>
                  <a:srgbClr val="FF0000"/>
                </a:solidFill>
              </a:rPr>
              <a:t>over</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three</a:t>
            </a:r>
            <a:r>
              <a:rPr lang="es-ES_tradnl" dirty="0" smtClean="0">
                <a:solidFill>
                  <a:srgbClr val="FF0000"/>
                </a:solidFill>
              </a:rPr>
              <a:t> </a:t>
            </a:r>
            <a:r>
              <a:rPr lang="es-ES_tradnl" dirty="0" err="1" smtClean="0">
                <a:solidFill>
                  <a:srgbClr val="FF0000"/>
                </a:solidFill>
              </a:rPr>
              <a:t>resistors</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following</a:t>
            </a:r>
            <a:r>
              <a:rPr lang="es-ES_tradnl" dirty="0" smtClean="0">
                <a:solidFill>
                  <a:srgbClr val="FF0000"/>
                </a:solidFill>
              </a:rPr>
              <a:t> </a:t>
            </a:r>
            <a:r>
              <a:rPr lang="es-ES_tradnl" dirty="0" err="1" smtClean="0">
                <a:solidFill>
                  <a:srgbClr val="FF0000"/>
                </a:solidFill>
              </a:rPr>
              <a:t>way</a:t>
            </a:r>
            <a:r>
              <a:rPr lang="es-ES_tradnl" dirty="0" smtClean="0">
                <a:solidFill>
                  <a:srgbClr val="FF0000"/>
                </a:solidFill>
              </a:rPr>
              <a:t>:</a:t>
            </a:r>
          </a:p>
          <a:p>
            <a:r>
              <a:rPr lang="es-ES_tradnl" dirty="0" smtClean="0">
                <a:solidFill>
                  <a:srgbClr val="FF0000"/>
                </a:solidFill>
              </a:rPr>
              <a:t>V= I x R so </a:t>
            </a:r>
          </a:p>
          <a:p>
            <a:r>
              <a:rPr lang="es-ES_tradnl" dirty="0" smtClean="0">
                <a:solidFill>
                  <a:srgbClr val="FF0000"/>
                </a:solidFill>
              </a:rPr>
              <a:t>Resistor 1: 0.5 x 6= </a:t>
            </a:r>
            <a:r>
              <a:rPr lang="es-ES_tradnl" b="1" dirty="0">
                <a:solidFill>
                  <a:srgbClr val="FF0000"/>
                </a:solidFill>
              </a:rPr>
              <a:t>3</a:t>
            </a:r>
            <a:r>
              <a:rPr lang="es-ES_tradnl" b="1" dirty="0" smtClean="0">
                <a:solidFill>
                  <a:srgbClr val="FF0000"/>
                </a:solidFill>
              </a:rPr>
              <a:t>V</a:t>
            </a:r>
          </a:p>
          <a:p>
            <a:r>
              <a:rPr lang="es-ES_tradnl" dirty="0" smtClean="0">
                <a:solidFill>
                  <a:srgbClr val="FF0000"/>
                </a:solidFill>
              </a:rPr>
              <a:t>Resistor 2: 0.5 x 5= </a:t>
            </a:r>
            <a:r>
              <a:rPr lang="es-ES_tradnl" b="1" dirty="0" smtClean="0">
                <a:solidFill>
                  <a:srgbClr val="FF0000"/>
                </a:solidFill>
              </a:rPr>
              <a:t>2.5V</a:t>
            </a:r>
          </a:p>
          <a:p>
            <a:r>
              <a:rPr lang="es-ES_tradnl" u="sng" dirty="0" smtClean="0">
                <a:solidFill>
                  <a:srgbClr val="FF0000"/>
                </a:solidFill>
              </a:rPr>
              <a:t>Resistor 3: 0.5 x 4= </a:t>
            </a:r>
            <a:r>
              <a:rPr lang="es-ES_tradnl" b="1" u="sng" dirty="0" smtClean="0">
                <a:solidFill>
                  <a:srgbClr val="FF0000"/>
                </a:solidFill>
              </a:rPr>
              <a:t>2V</a:t>
            </a:r>
          </a:p>
          <a:p>
            <a:r>
              <a:rPr lang="es-ES_tradnl" b="1" dirty="0" smtClean="0">
                <a:solidFill>
                  <a:srgbClr val="FF0000"/>
                </a:solidFill>
              </a:rPr>
              <a:t>TOTAL		   7.5V</a:t>
            </a:r>
            <a:endParaRPr lang="es-ES_tradnl" b="1" dirty="0">
              <a:solidFill>
                <a:srgbClr val="FF0000"/>
              </a:solidFill>
            </a:endParaRPr>
          </a:p>
          <a:p>
            <a:endParaRPr lang="en-GB" dirty="0">
              <a:solidFill>
                <a:srgbClr val="FF0000"/>
              </a:solidFill>
            </a:endParaRPr>
          </a:p>
        </p:txBody>
      </p:sp>
      <p:sp>
        <p:nvSpPr>
          <p:cNvPr id="21" name="20 CuadroTexto"/>
          <p:cNvSpPr txBox="1"/>
          <p:nvPr/>
        </p:nvSpPr>
        <p:spPr>
          <a:xfrm>
            <a:off x="3629368" y="5543097"/>
            <a:ext cx="4972766" cy="461665"/>
          </a:xfrm>
          <a:prstGeom prst="rect">
            <a:avLst/>
          </a:prstGeom>
          <a:noFill/>
        </p:spPr>
        <p:txBody>
          <a:bodyPr wrap="square" rtlCol="0">
            <a:spAutoFit/>
          </a:bodyPr>
          <a:lstStyle/>
          <a:p>
            <a:r>
              <a:rPr lang="es-ES_tradnl" sz="2400" dirty="0" smtClean="0">
                <a:solidFill>
                  <a:srgbClr val="FF0000"/>
                </a:solidFill>
              </a:rPr>
              <a:t>6+5+4= </a:t>
            </a:r>
            <a:r>
              <a:rPr lang="es-ES_tradnl" sz="2400" b="1" dirty="0" smtClean="0">
                <a:solidFill>
                  <a:srgbClr val="FF0000"/>
                </a:solidFill>
              </a:rPr>
              <a:t>15</a:t>
            </a:r>
            <a:r>
              <a:rPr lang="el-GR" sz="2400" b="1" dirty="0" smtClean="0">
                <a:solidFill>
                  <a:srgbClr val="FF0000"/>
                </a:solidFill>
              </a:rPr>
              <a:t>Ω</a:t>
            </a:r>
            <a:endParaRPr lang="en-GB" sz="2400" b="1" dirty="0">
              <a:solidFill>
                <a:srgbClr val="FF0000"/>
              </a:solidFill>
            </a:endParaRPr>
          </a:p>
        </p:txBody>
      </p:sp>
      <p:cxnSp>
        <p:nvCxnSpPr>
          <p:cNvPr id="26" name="25 Conector recto"/>
          <p:cNvCxnSpPr/>
          <p:nvPr/>
        </p:nvCxnSpPr>
        <p:spPr>
          <a:xfrm>
            <a:off x="107504" y="3447245"/>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07504" y="5517232"/>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8" name="27 Grupo"/>
          <p:cNvGrpSpPr/>
          <p:nvPr/>
        </p:nvGrpSpPr>
        <p:grpSpPr>
          <a:xfrm>
            <a:off x="396168" y="404664"/>
            <a:ext cx="2191001" cy="1627692"/>
            <a:chOff x="0" y="4020963"/>
            <a:chExt cx="8568952" cy="789384"/>
          </a:xfrm>
          <a:scene3d>
            <a:camera prst="orthographicFront"/>
            <a:lightRig rig="flat" dir="t"/>
          </a:scene3d>
        </p:grpSpPr>
        <p:sp>
          <p:nvSpPr>
            <p:cNvPr id="29" name="28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0" name="29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smtClean="0"/>
                <a:t>Problems with resistors in series and in parallel. </a:t>
              </a:r>
              <a:br>
                <a:rPr lang="en-GB" sz="2000" b="0" i="0" kern="1200" dirty="0" smtClean="0"/>
              </a:br>
              <a:endParaRPr lang="en-GB" sz="2000" b="0" i="0" kern="1200" dirty="0"/>
            </a:p>
          </p:txBody>
        </p:sp>
      </p:grpSp>
    </p:spTree>
    <p:extLst>
      <p:ext uri="{BB962C8B-B14F-4D97-AF65-F5344CB8AC3E}">
        <p14:creationId xmlns:p14="http://schemas.microsoft.com/office/powerpoint/2010/main" val="25832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18</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2" name="1 Grupo"/>
          <p:cNvGrpSpPr/>
          <p:nvPr/>
        </p:nvGrpSpPr>
        <p:grpSpPr>
          <a:xfrm>
            <a:off x="3805779" y="156048"/>
            <a:ext cx="4784365" cy="2772309"/>
            <a:chOff x="3419871" y="152636"/>
            <a:chExt cx="4784365" cy="2772309"/>
          </a:xfrm>
        </p:grpSpPr>
        <p:pic>
          <p:nvPicPr>
            <p:cNvPr id="6" name="5 Imagen"/>
            <p:cNvPicPr>
              <a:picLocks/>
            </p:cNvPicPr>
            <p:nvPr/>
          </p:nvPicPr>
          <p:blipFill>
            <a:blip r:embed="rId2">
              <a:extLst>
                <a:ext uri="{28A0092B-C50C-407E-A947-70E740481C1C}">
                  <a14:useLocalDpi xmlns:a14="http://schemas.microsoft.com/office/drawing/2010/main" val="0"/>
                </a:ext>
              </a:extLst>
            </a:blip>
            <a:stretch>
              <a:fillRect/>
            </a:stretch>
          </p:blipFill>
          <p:spPr>
            <a:xfrm>
              <a:off x="3419871" y="332656"/>
              <a:ext cx="4784365" cy="2592289"/>
            </a:xfrm>
            <a:prstGeom prst="rect">
              <a:avLst/>
            </a:prstGeom>
            <a:solidFill>
              <a:scrgbClr r="0" g="0" b="0">
                <a:alpha val="0"/>
              </a:scrgbClr>
            </a:solidFill>
          </p:spPr>
        </p:pic>
        <p:sp>
          <p:nvSpPr>
            <p:cNvPr id="7" name="6 Rectángulo"/>
            <p:cNvSpPr/>
            <p:nvPr/>
          </p:nvSpPr>
          <p:spPr>
            <a:xfrm>
              <a:off x="3923928" y="152636"/>
              <a:ext cx="10081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24V</a:t>
              </a:r>
              <a:endParaRPr lang="en-GB" dirty="0"/>
            </a:p>
          </p:txBody>
        </p:sp>
        <p:sp>
          <p:nvSpPr>
            <p:cNvPr id="9" name="8 Rectángulo"/>
            <p:cNvSpPr/>
            <p:nvPr/>
          </p:nvSpPr>
          <p:spPr>
            <a:xfrm>
              <a:off x="3805779" y="2132856"/>
              <a:ext cx="1152128"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14</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0" name="9 Rectángulo"/>
            <p:cNvSpPr/>
            <p:nvPr/>
          </p:nvSpPr>
          <p:spPr>
            <a:xfrm>
              <a:off x="5148064" y="2132856"/>
              <a:ext cx="1240053"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6</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1" name="10 Rectángulo"/>
            <p:cNvSpPr/>
            <p:nvPr/>
          </p:nvSpPr>
          <p:spPr>
            <a:xfrm>
              <a:off x="6540517" y="2132856"/>
              <a:ext cx="1240053"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a:solidFill>
                    <a:srgbClr val="000000"/>
                  </a:solidFill>
                  <a:latin typeface="Times New Roman - 20"/>
                </a:rPr>
                <a:t>7</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grpSp>
      <p:sp>
        <p:nvSpPr>
          <p:cNvPr id="12" name="11 CuadroTexto"/>
          <p:cNvSpPr txBox="1"/>
          <p:nvPr/>
        </p:nvSpPr>
        <p:spPr>
          <a:xfrm>
            <a:off x="251520" y="2928357"/>
            <a:ext cx="3377848" cy="3108543"/>
          </a:xfrm>
          <a:prstGeom prst="rect">
            <a:avLst/>
          </a:prstGeom>
          <a:noFill/>
        </p:spPr>
        <p:txBody>
          <a:bodyPr wrap="none" rtlCol="0">
            <a:spAutoFit/>
          </a:bodyPr>
          <a:lstStyle/>
          <a:p>
            <a:r>
              <a:rPr lang="es-ES_tradnl" sz="2800" dirty="0" smtClean="0"/>
              <a:t>Total </a:t>
            </a:r>
            <a:r>
              <a:rPr lang="es-ES_tradnl" sz="2800" dirty="0" err="1" smtClean="0"/>
              <a:t>Intensity</a:t>
            </a:r>
            <a:r>
              <a:rPr lang="es-ES_tradnl" sz="2800" dirty="0" smtClean="0"/>
              <a:t>:?</a:t>
            </a:r>
          </a:p>
          <a:p>
            <a:endParaRPr lang="es-ES_tradnl" sz="2800" dirty="0"/>
          </a:p>
          <a:p>
            <a:endParaRPr lang="es-ES_tradnl" sz="2800" dirty="0" smtClean="0"/>
          </a:p>
          <a:p>
            <a:r>
              <a:rPr lang="es-ES_tradnl" sz="2800" dirty="0" smtClean="0"/>
              <a:t>Total PD: ?</a:t>
            </a:r>
          </a:p>
          <a:p>
            <a:endParaRPr lang="es-ES_tradnl" sz="2800" dirty="0"/>
          </a:p>
          <a:p>
            <a:endParaRPr lang="es-ES_tradnl" sz="2800" dirty="0" smtClean="0"/>
          </a:p>
          <a:p>
            <a:r>
              <a:rPr lang="es-ES_tradnl" sz="2800" dirty="0" smtClean="0"/>
              <a:t>Total </a:t>
            </a:r>
            <a:r>
              <a:rPr lang="es-ES_tradnl" sz="2800" dirty="0" err="1" smtClean="0"/>
              <a:t>Resistance</a:t>
            </a:r>
            <a:r>
              <a:rPr lang="es-ES_tradnl" sz="2800" dirty="0" smtClean="0"/>
              <a:t>: ?</a:t>
            </a:r>
            <a:endParaRPr lang="en-GB" sz="2800" dirty="0"/>
          </a:p>
        </p:txBody>
      </p:sp>
      <p:sp>
        <p:nvSpPr>
          <p:cNvPr id="13" name="12 CuadroTexto"/>
          <p:cNvSpPr txBox="1"/>
          <p:nvPr/>
        </p:nvSpPr>
        <p:spPr>
          <a:xfrm>
            <a:off x="3059832" y="2985580"/>
            <a:ext cx="4972766" cy="461665"/>
          </a:xfrm>
          <a:prstGeom prst="rect">
            <a:avLst/>
          </a:prstGeom>
          <a:noFill/>
        </p:spPr>
        <p:txBody>
          <a:bodyPr wrap="square" rtlCol="0">
            <a:spAutoFit/>
          </a:bodyPr>
          <a:lstStyle/>
          <a:p>
            <a:r>
              <a:rPr lang="es-ES_tradnl" sz="2400" dirty="0" smtClean="0">
                <a:solidFill>
                  <a:srgbClr val="FF0000"/>
                </a:solidFill>
              </a:rPr>
              <a:t>I=V/R   -    24/27 ≈ </a:t>
            </a:r>
            <a:r>
              <a:rPr lang="es-ES_tradnl" sz="2400" b="1" dirty="0" smtClean="0">
                <a:solidFill>
                  <a:srgbClr val="FF0000"/>
                </a:solidFill>
              </a:rPr>
              <a:t>0.9A</a:t>
            </a:r>
            <a:endParaRPr lang="en-GB" sz="2400" b="1" dirty="0">
              <a:solidFill>
                <a:srgbClr val="FF0000"/>
              </a:solidFill>
            </a:endParaRPr>
          </a:p>
        </p:txBody>
      </p:sp>
      <p:sp>
        <p:nvSpPr>
          <p:cNvPr id="14" name="13 CuadroTexto"/>
          <p:cNvSpPr txBox="1"/>
          <p:nvPr/>
        </p:nvSpPr>
        <p:spPr>
          <a:xfrm>
            <a:off x="2455722" y="3447245"/>
            <a:ext cx="6624736" cy="2308324"/>
          </a:xfrm>
          <a:prstGeom prst="rect">
            <a:avLst/>
          </a:prstGeom>
          <a:noFill/>
        </p:spPr>
        <p:txBody>
          <a:bodyPr wrap="square" rtlCol="0">
            <a:spAutoFit/>
          </a:bodyPr>
          <a:lstStyle/>
          <a:p>
            <a:r>
              <a:rPr lang="es-ES_tradnl" dirty="0" err="1" smtClean="0">
                <a:solidFill>
                  <a:srgbClr val="FF0000"/>
                </a:solidFill>
              </a:rPr>
              <a:t>The</a:t>
            </a:r>
            <a:r>
              <a:rPr lang="es-ES_tradnl" dirty="0" smtClean="0">
                <a:solidFill>
                  <a:srgbClr val="FF0000"/>
                </a:solidFill>
              </a:rPr>
              <a:t> total PD= 24V </a:t>
            </a:r>
            <a:r>
              <a:rPr lang="es-ES_tradnl" dirty="0" err="1" smtClean="0">
                <a:solidFill>
                  <a:srgbClr val="FF0000"/>
                </a:solidFill>
              </a:rPr>
              <a:t>but</a:t>
            </a:r>
            <a:r>
              <a:rPr lang="es-ES_tradnl" dirty="0" smtClean="0">
                <a:solidFill>
                  <a:srgbClr val="FF0000"/>
                </a:solidFill>
              </a:rPr>
              <a:t>…. </a:t>
            </a:r>
            <a:r>
              <a:rPr lang="es-ES_tradnl" dirty="0" err="1" smtClean="0">
                <a:solidFill>
                  <a:srgbClr val="FF0000"/>
                </a:solidFill>
              </a:rPr>
              <a:t>It</a:t>
            </a:r>
            <a:r>
              <a:rPr lang="es-ES_tradnl" dirty="0" smtClean="0">
                <a:solidFill>
                  <a:srgbClr val="FF0000"/>
                </a:solidFill>
              </a:rPr>
              <a:t> </a:t>
            </a:r>
            <a:r>
              <a:rPr lang="es-ES_tradnl" dirty="0" err="1" smtClean="0">
                <a:solidFill>
                  <a:srgbClr val="FF0000"/>
                </a:solidFill>
              </a:rPr>
              <a:t>is</a:t>
            </a:r>
            <a:r>
              <a:rPr lang="es-ES_tradnl" dirty="0" smtClean="0">
                <a:solidFill>
                  <a:srgbClr val="FF0000"/>
                </a:solidFill>
              </a:rPr>
              <a:t> </a:t>
            </a:r>
            <a:r>
              <a:rPr lang="es-ES_tradnl" dirty="0" err="1" smtClean="0">
                <a:solidFill>
                  <a:srgbClr val="FF0000"/>
                </a:solidFill>
              </a:rPr>
              <a:t>divided</a:t>
            </a:r>
            <a:r>
              <a:rPr lang="es-ES_tradnl" dirty="0" smtClean="0">
                <a:solidFill>
                  <a:srgbClr val="FF0000"/>
                </a:solidFill>
              </a:rPr>
              <a:t> </a:t>
            </a:r>
            <a:r>
              <a:rPr lang="es-ES_tradnl" dirty="0" err="1" smtClean="0">
                <a:solidFill>
                  <a:srgbClr val="FF0000"/>
                </a:solidFill>
              </a:rPr>
              <a:t>over</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three</a:t>
            </a:r>
            <a:r>
              <a:rPr lang="es-ES_tradnl" dirty="0" smtClean="0">
                <a:solidFill>
                  <a:srgbClr val="FF0000"/>
                </a:solidFill>
              </a:rPr>
              <a:t> </a:t>
            </a:r>
            <a:r>
              <a:rPr lang="es-ES_tradnl" dirty="0" err="1" smtClean="0">
                <a:solidFill>
                  <a:srgbClr val="FF0000"/>
                </a:solidFill>
              </a:rPr>
              <a:t>resistors</a:t>
            </a:r>
            <a:r>
              <a:rPr lang="es-ES_tradnl" dirty="0" smtClean="0">
                <a:solidFill>
                  <a:srgbClr val="FF0000"/>
                </a:solidFill>
              </a:rPr>
              <a:t> </a:t>
            </a:r>
            <a:r>
              <a:rPr lang="es-ES_tradnl" dirty="0" err="1" smtClean="0">
                <a:solidFill>
                  <a:srgbClr val="FF0000"/>
                </a:solidFill>
              </a:rPr>
              <a:t>the</a:t>
            </a:r>
            <a:r>
              <a:rPr lang="es-ES_tradnl" dirty="0" smtClean="0">
                <a:solidFill>
                  <a:srgbClr val="FF0000"/>
                </a:solidFill>
              </a:rPr>
              <a:t> </a:t>
            </a:r>
            <a:r>
              <a:rPr lang="es-ES_tradnl" dirty="0" err="1" smtClean="0">
                <a:solidFill>
                  <a:srgbClr val="FF0000"/>
                </a:solidFill>
              </a:rPr>
              <a:t>following</a:t>
            </a:r>
            <a:r>
              <a:rPr lang="es-ES_tradnl" dirty="0" smtClean="0">
                <a:solidFill>
                  <a:srgbClr val="FF0000"/>
                </a:solidFill>
              </a:rPr>
              <a:t> </a:t>
            </a:r>
            <a:r>
              <a:rPr lang="es-ES_tradnl" dirty="0" err="1" smtClean="0">
                <a:solidFill>
                  <a:srgbClr val="FF0000"/>
                </a:solidFill>
              </a:rPr>
              <a:t>way</a:t>
            </a:r>
            <a:r>
              <a:rPr lang="es-ES_tradnl" dirty="0" smtClean="0">
                <a:solidFill>
                  <a:srgbClr val="FF0000"/>
                </a:solidFill>
              </a:rPr>
              <a:t>:</a:t>
            </a:r>
          </a:p>
          <a:p>
            <a:r>
              <a:rPr lang="es-ES_tradnl" dirty="0" smtClean="0">
                <a:solidFill>
                  <a:srgbClr val="FF0000"/>
                </a:solidFill>
              </a:rPr>
              <a:t>V= I x R so </a:t>
            </a:r>
          </a:p>
          <a:p>
            <a:r>
              <a:rPr lang="es-ES_tradnl" dirty="0" smtClean="0">
                <a:solidFill>
                  <a:srgbClr val="FF0000"/>
                </a:solidFill>
              </a:rPr>
              <a:t>Resistor 1: 0.9 x 14= </a:t>
            </a:r>
            <a:r>
              <a:rPr lang="es-ES_tradnl" b="1" dirty="0" smtClean="0">
                <a:solidFill>
                  <a:srgbClr val="FF0000"/>
                </a:solidFill>
              </a:rPr>
              <a:t>12.6V</a:t>
            </a:r>
          </a:p>
          <a:p>
            <a:r>
              <a:rPr lang="es-ES_tradnl" dirty="0" smtClean="0">
                <a:solidFill>
                  <a:srgbClr val="FF0000"/>
                </a:solidFill>
              </a:rPr>
              <a:t>Resistor 2: 0.9 x 6  = </a:t>
            </a:r>
            <a:r>
              <a:rPr lang="es-ES_tradnl" b="1" dirty="0" smtClean="0">
                <a:solidFill>
                  <a:srgbClr val="FF0000"/>
                </a:solidFill>
              </a:rPr>
              <a:t>5.4V</a:t>
            </a:r>
          </a:p>
          <a:p>
            <a:r>
              <a:rPr lang="es-ES_tradnl" u="sng" dirty="0" smtClean="0">
                <a:solidFill>
                  <a:srgbClr val="FF0000"/>
                </a:solidFill>
              </a:rPr>
              <a:t>Resistor 3: 0.9 x 7  = </a:t>
            </a:r>
            <a:r>
              <a:rPr lang="es-ES_tradnl" b="1" u="sng" dirty="0" smtClean="0">
                <a:solidFill>
                  <a:srgbClr val="FF0000"/>
                </a:solidFill>
              </a:rPr>
              <a:t>6.3V</a:t>
            </a:r>
          </a:p>
          <a:p>
            <a:r>
              <a:rPr lang="es-ES_tradnl" b="1" dirty="0" smtClean="0">
                <a:solidFill>
                  <a:srgbClr val="FF0000"/>
                </a:solidFill>
              </a:rPr>
              <a:t>TOTAL		    24.3V </a:t>
            </a:r>
            <a:r>
              <a:rPr lang="es-ES_tradnl" sz="1400" b="1" dirty="0" smtClean="0">
                <a:solidFill>
                  <a:srgbClr val="FF0000"/>
                </a:solidFill>
              </a:rPr>
              <a:t>(0.3 more </a:t>
            </a:r>
            <a:r>
              <a:rPr lang="es-ES_tradnl" sz="1400" b="1" dirty="0" err="1" smtClean="0">
                <a:solidFill>
                  <a:srgbClr val="FF0000"/>
                </a:solidFill>
              </a:rPr>
              <a:t>because</a:t>
            </a:r>
            <a:r>
              <a:rPr lang="es-ES_tradnl" sz="1400" b="1" dirty="0" smtClean="0">
                <a:solidFill>
                  <a:srgbClr val="FF0000"/>
                </a:solidFill>
              </a:rPr>
              <a:t> of </a:t>
            </a:r>
            <a:r>
              <a:rPr lang="es-ES_tradnl" sz="1400" b="1" dirty="0" err="1" smtClean="0">
                <a:solidFill>
                  <a:srgbClr val="FF0000"/>
                </a:solidFill>
              </a:rPr>
              <a:t>rounding</a:t>
            </a:r>
            <a:r>
              <a:rPr lang="es-ES_tradnl" sz="1400" b="1" dirty="0" smtClean="0">
                <a:solidFill>
                  <a:srgbClr val="FF0000"/>
                </a:solidFill>
              </a:rPr>
              <a:t> up)</a:t>
            </a:r>
            <a:endParaRPr lang="es-ES_tradnl" b="1" dirty="0">
              <a:solidFill>
                <a:srgbClr val="FF0000"/>
              </a:solidFill>
            </a:endParaRPr>
          </a:p>
          <a:p>
            <a:endParaRPr lang="en-GB" dirty="0">
              <a:solidFill>
                <a:srgbClr val="FF0000"/>
              </a:solidFill>
            </a:endParaRPr>
          </a:p>
        </p:txBody>
      </p:sp>
      <p:cxnSp>
        <p:nvCxnSpPr>
          <p:cNvPr id="15" name="14 Conector recto"/>
          <p:cNvCxnSpPr/>
          <p:nvPr/>
        </p:nvCxnSpPr>
        <p:spPr>
          <a:xfrm>
            <a:off x="107504" y="3447245"/>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07504" y="5517232"/>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3629368" y="5543097"/>
            <a:ext cx="4972766" cy="461665"/>
          </a:xfrm>
          <a:prstGeom prst="rect">
            <a:avLst/>
          </a:prstGeom>
          <a:noFill/>
        </p:spPr>
        <p:txBody>
          <a:bodyPr wrap="square" rtlCol="0">
            <a:spAutoFit/>
          </a:bodyPr>
          <a:lstStyle/>
          <a:p>
            <a:r>
              <a:rPr lang="es-ES_tradnl" sz="2400" dirty="0" smtClean="0">
                <a:solidFill>
                  <a:srgbClr val="FF0000"/>
                </a:solidFill>
              </a:rPr>
              <a:t>14+6+7= </a:t>
            </a:r>
            <a:r>
              <a:rPr lang="es-ES_tradnl" sz="2400" b="1" dirty="0" smtClean="0">
                <a:solidFill>
                  <a:srgbClr val="FF0000"/>
                </a:solidFill>
              </a:rPr>
              <a:t>27</a:t>
            </a:r>
            <a:r>
              <a:rPr lang="el-GR" sz="2400" b="1" dirty="0" smtClean="0">
                <a:solidFill>
                  <a:srgbClr val="FF0000"/>
                </a:solidFill>
              </a:rPr>
              <a:t>Ω</a:t>
            </a:r>
            <a:endParaRPr lang="en-GB" sz="2400" b="1" dirty="0">
              <a:solidFill>
                <a:srgbClr val="FF0000"/>
              </a:solidFill>
            </a:endParaRPr>
          </a:p>
        </p:txBody>
      </p:sp>
      <p:grpSp>
        <p:nvGrpSpPr>
          <p:cNvPr id="18" name="17 Grupo"/>
          <p:cNvGrpSpPr/>
          <p:nvPr/>
        </p:nvGrpSpPr>
        <p:grpSpPr>
          <a:xfrm>
            <a:off x="396168" y="404664"/>
            <a:ext cx="2191001" cy="1627692"/>
            <a:chOff x="0" y="4020963"/>
            <a:chExt cx="8568952" cy="789384"/>
          </a:xfrm>
          <a:scene3d>
            <a:camera prst="orthographicFront"/>
            <a:lightRig rig="flat" dir="t"/>
          </a:scene3d>
        </p:grpSpPr>
        <p:sp>
          <p:nvSpPr>
            <p:cNvPr id="19" name="18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19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smtClean="0"/>
                <a:t>Problems with resistors in series and in parallel. </a:t>
              </a:r>
              <a:br>
                <a:rPr lang="en-GB" sz="2000" b="0" i="0" kern="1200" dirty="0" smtClean="0"/>
              </a:br>
              <a:endParaRPr lang="en-GB" sz="2000" b="0" i="0" kern="1200" dirty="0"/>
            </a:p>
          </p:txBody>
        </p:sp>
      </p:grpSp>
    </p:spTree>
    <p:extLst>
      <p:ext uri="{BB962C8B-B14F-4D97-AF65-F5344CB8AC3E}">
        <p14:creationId xmlns:p14="http://schemas.microsoft.com/office/powerpoint/2010/main" val="31464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19</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2" name="1 Grupo"/>
          <p:cNvGrpSpPr/>
          <p:nvPr/>
        </p:nvGrpSpPr>
        <p:grpSpPr>
          <a:xfrm>
            <a:off x="4557586" y="-19720"/>
            <a:ext cx="4470211" cy="2718632"/>
            <a:chOff x="3923928" y="-19721"/>
            <a:chExt cx="5103869" cy="3562193"/>
          </a:xfrm>
        </p:grpSpPr>
        <p:pic>
          <p:nvPicPr>
            <p:cNvPr id="4" name="3 Imagen"/>
            <p:cNvPicPr>
              <a:picLocks/>
            </p:cNvPicPr>
            <p:nvPr/>
          </p:nvPicPr>
          <p:blipFill rotWithShape="1">
            <a:blip r:embed="rId2">
              <a:extLst>
                <a:ext uri="{28A0092B-C50C-407E-A947-70E740481C1C}">
                  <a14:useLocalDpi xmlns:a14="http://schemas.microsoft.com/office/drawing/2010/main" val="0"/>
                </a:ext>
              </a:extLst>
            </a:blip>
            <a:srcRect r="7418"/>
            <a:stretch/>
          </p:blipFill>
          <p:spPr>
            <a:xfrm>
              <a:off x="3923928" y="-19721"/>
              <a:ext cx="5103869" cy="3562193"/>
            </a:xfrm>
            <a:prstGeom prst="rect">
              <a:avLst/>
            </a:prstGeom>
            <a:solidFill>
              <a:scrgbClr r="0" g="0" b="0">
                <a:alpha val="0"/>
              </a:scrgbClr>
            </a:solidFill>
          </p:spPr>
        </p:pic>
        <p:sp>
          <p:nvSpPr>
            <p:cNvPr id="10" name="9 Rectángulo"/>
            <p:cNvSpPr/>
            <p:nvPr/>
          </p:nvSpPr>
          <p:spPr>
            <a:xfrm>
              <a:off x="5871036" y="2069232"/>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4</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1" name="10 Rectángulo"/>
            <p:cNvSpPr/>
            <p:nvPr/>
          </p:nvSpPr>
          <p:spPr>
            <a:xfrm>
              <a:off x="5881826" y="2698911"/>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10</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2" name="11 Rectángulo"/>
            <p:cNvSpPr/>
            <p:nvPr/>
          </p:nvSpPr>
          <p:spPr>
            <a:xfrm>
              <a:off x="5724128" y="-19721"/>
              <a:ext cx="10081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7,5V</a:t>
              </a:r>
              <a:endParaRPr lang="en-GB" dirty="0"/>
            </a:p>
          </p:txBody>
        </p:sp>
        <p:sp>
          <p:nvSpPr>
            <p:cNvPr id="13" name="12 Rectángulo"/>
            <p:cNvSpPr/>
            <p:nvPr/>
          </p:nvSpPr>
          <p:spPr>
            <a:xfrm>
              <a:off x="5855835" y="1306881"/>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4</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grpSp>
      <p:sp>
        <p:nvSpPr>
          <p:cNvPr id="20" name="19 CuadroTexto"/>
          <p:cNvSpPr txBox="1"/>
          <p:nvPr/>
        </p:nvSpPr>
        <p:spPr>
          <a:xfrm>
            <a:off x="244250" y="3333681"/>
            <a:ext cx="2037737" cy="2123658"/>
          </a:xfrm>
          <a:prstGeom prst="rect">
            <a:avLst/>
          </a:prstGeom>
          <a:noFill/>
        </p:spPr>
        <p:txBody>
          <a:bodyPr wrap="none" rtlCol="0">
            <a:spAutoFit/>
          </a:bodyPr>
          <a:lstStyle/>
          <a:p>
            <a:r>
              <a:rPr lang="es-ES_tradnl" sz="1600" dirty="0" smtClean="0"/>
              <a:t>Total </a:t>
            </a:r>
            <a:r>
              <a:rPr lang="es-ES_tradnl" sz="1600" dirty="0" err="1" smtClean="0"/>
              <a:t>Intensity</a:t>
            </a:r>
            <a:r>
              <a:rPr lang="es-ES_tradnl" sz="1600" dirty="0" smtClean="0"/>
              <a:t>: ?</a:t>
            </a:r>
          </a:p>
          <a:p>
            <a:endParaRPr lang="es-ES_tradnl" sz="1600" dirty="0"/>
          </a:p>
          <a:p>
            <a:endParaRPr lang="es-ES_tradnl" sz="1600" dirty="0" smtClean="0"/>
          </a:p>
          <a:p>
            <a:endParaRPr lang="es-ES_tradnl" sz="1600" dirty="0"/>
          </a:p>
          <a:p>
            <a:r>
              <a:rPr lang="es-ES_tradnl" sz="1600" dirty="0" smtClean="0"/>
              <a:t>Total PD: ?</a:t>
            </a:r>
          </a:p>
          <a:p>
            <a:endParaRPr lang="es-ES_tradnl" sz="1600" dirty="0" smtClean="0"/>
          </a:p>
          <a:p>
            <a:endParaRPr lang="es-ES_tradnl" sz="1600" dirty="0" smtClean="0"/>
          </a:p>
          <a:p>
            <a:r>
              <a:rPr lang="es-ES_tradnl" sz="1600" dirty="0" smtClean="0"/>
              <a:t>Total </a:t>
            </a:r>
            <a:r>
              <a:rPr lang="es-ES_tradnl" sz="1600" dirty="0" err="1" smtClean="0"/>
              <a:t>Resistance</a:t>
            </a:r>
            <a:r>
              <a:rPr lang="es-ES_tradnl" sz="1600" dirty="0" smtClean="0"/>
              <a:t>: </a:t>
            </a:r>
            <a:r>
              <a:rPr lang="es-ES_tradnl" dirty="0" smtClean="0"/>
              <a:t>?</a:t>
            </a:r>
            <a:endParaRPr lang="en-GB" dirty="0"/>
          </a:p>
        </p:txBody>
      </p:sp>
      <p:sp>
        <p:nvSpPr>
          <p:cNvPr id="21" name="20 CuadroTexto"/>
          <p:cNvSpPr txBox="1"/>
          <p:nvPr/>
        </p:nvSpPr>
        <p:spPr>
          <a:xfrm>
            <a:off x="2281987" y="2937028"/>
            <a:ext cx="4972766" cy="1077218"/>
          </a:xfrm>
          <a:prstGeom prst="rect">
            <a:avLst/>
          </a:prstGeom>
          <a:noFill/>
        </p:spPr>
        <p:txBody>
          <a:bodyPr wrap="square" rtlCol="0">
            <a:spAutoFit/>
          </a:bodyPr>
          <a:lstStyle/>
          <a:p>
            <a:r>
              <a:rPr lang="es-ES_tradnl" sz="1600" dirty="0" smtClean="0">
                <a:solidFill>
                  <a:srgbClr val="FF0000"/>
                </a:solidFill>
              </a:rPr>
              <a:t>I=V/R  </a:t>
            </a:r>
            <a:r>
              <a:rPr lang="es-ES_tradnl" sz="1600" dirty="0" err="1" smtClean="0">
                <a:solidFill>
                  <a:srgbClr val="FF0000"/>
                </a:solidFill>
              </a:rPr>
              <a:t>for</a:t>
            </a:r>
            <a:r>
              <a:rPr lang="es-ES_tradnl" sz="1600" dirty="0" smtClean="0">
                <a:solidFill>
                  <a:srgbClr val="FF0000"/>
                </a:solidFill>
              </a:rPr>
              <a:t> </a:t>
            </a:r>
            <a:r>
              <a:rPr lang="es-ES_tradnl" sz="1600" dirty="0" err="1" smtClean="0">
                <a:solidFill>
                  <a:srgbClr val="FF0000"/>
                </a:solidFill>
              </a:rPr>
              <a:t>each</a:t>
            </a:r>
            <a:r>
              <a:rPr lang="es-ES_tradnl" sz="1600" dirty="0" smtClean="0">
                <a:solidFill>
                  <a:srgbClr val="FF0000"/>
                </a:solidFill>
              </a:rPr>
              <a:t> resistor. So 	R1: 7.5/4	= </a:t>
            </a:r>
            <a:r>
              <a:rPr lang="es-ES_tradnl" sz="1600" b="1" dirty="0" smtClean="0">
                <a:solidFill>
                  <a:srgbClr val="FF0000"/>
                </a:solidFill>
              </a:rPr>
              <a:t>1.88A</a:t>
            </a:r>
          </a:p>
          <a:p>
            <a:r>
              <a:rPr lang="es-ES_tradnl" sz="1600" dirty="0">
                <a:solidFill>
                  <a:srgbClr val="FF0000"/>
                </a:solidFill>
              </a:rPr>
              <a:t>	</a:t>
            </a:r>
            <a:r>
              <a:rPr lang="es-ES_tradnl" sz="1600" dirty="0" smtClean="0">
                <a:solidFill>
                  <a:srgbClr val="FF0000"/>
                </a:solidFill>
              </a:rPr>
              <a:t>		R2: 7.5/4	= </a:t>
            </a:r>
            <a:r>
              <a:rPr lang="es-ES_tradnl" sz="1600" b="1" dirty="0" smtClean="0">
                <a:solidFill>
                  <a:srgbClr val="FF0000"/>
                </a:solidFill>
              </a:rPr>
              <a:t>1.88A</a:t>
            </a:r>
          </a:p>
          <a:p>
            <a:r>
              <a:rPr lang="es-ES_tradnl" sz="1600" dirty="0">
                <a:solidFill>
                  <a:srgbClr val="FF0000"/>
                </a:solidFill>
              </a:rPr>
              <a:t>	</a:t>
            </a:r>
            <a:r>
              <a:rPr lang="es-ES_tradnl" sz="1600" dirty="0" smtClean="0">
                <a:solidFill>
                  <a:srgbClr val="FF0000"/>
                </a:solidFill>
              </a:rPr>
              <a:t>		</a:t>
            </a:r>
            <a:r>
              <a:rPr lang="es-ES_tradnl" sz="1600" u="sng" dirty="0" smtClean="0">
                <a:solidFill>
                  <a:srgbClr val="FF0000"/>
                </a:solidFill>
              </a:rPr>
              <a:t>R3: 7.5/10= </a:t>
            </a:r>
            <a:r>
              <a:rPr lang="es-ES_tradnl" sz="1600" b="1" u="sng" dirty="0" smtClean="0">
                <a:solidFill>
                  <a:srgbClr val="FF0000"/>
                </a:solidFill>
              </a:rPr>
              <a:t>0,75A</a:t>
            </a:r>
          </a:p>
          <a:p>
            <a:r>
              <a:rPr lang="es-ES_tradnl" sz="1600" b="1" dirty="0" smtClean="0">
                <a:solidFill>
                  <a:srgbClr val="FF0000"/>
                </a:solidFill>
              </a:rPr>
              <a:t>			TOTAL	= 4.5A</a:t>
            </a:r>
            <a:endParaRPr lang="en-GB" sz="1600" b="1" dirty="0">
              <a:solidFill>
                <a:srgbClr val="FF0000"/>
              </a:solidFill>
            </a:endParaRPr>
          </a:p>
        </p:txBody>
      </p:sp>
      <p:sp>
        <p:nvSpPr>
          <p:cNvPr id="22" name="21 CuadroTexto"/>
          <p:cNvSpPr txBox="1"/>
          <p:nvPr/>
        </p:nvSpPr>
        <p:spPr>
          <a:xfrm>
            <a:off x="2411760" y="4234293"/>
            <a:ext cx="6624736" cy="369332"/>
          </a:xfrm>
          <a:prstGeom prst="rect">
            <a:avLst/>
          </a:prstGeom>
          <a:noFill/>
        </p:spPr>
        <p:txBody>
          <a:bodyPr wrap="square" rtlCol="0">
            <a:spAutoFit/>
          </a:bodyPr>
          <a:lstStyle/>
          <a:p>
            <a:r>
              <a:rPr lang="es-ES_tradnl" dirty="0" err="1" smtClean="0">
                <a:solidFill>
                  <a:srgbClr val="FF0000"/>
                </a:solidFill>
              </a:rPr>
              <a:t>The</a:t>
            </a:r>
            <a:r>
              <a:rPr lang="es-ES_tradnl" dirty="0" smtClean="0">
                <a:solidFill>
                  <a:srgbClr val="FF0000"/>
                </a:solidFill>
              </a:rPr>
              <a:t> total PD= 7.5V</a:t>
            </a:r>
            <a:endParaRPr lang="en-GB" dirty="0">
              <a:solidFill>
                <a:srgbClr val="FF0000"/>
              </a:solidFill>
            </a:endParaRPr>
          </a:p>
        </p:txBody>
      </p:sp>
      <p:cxnSp>
        <p:nvCxnSpPr>
          <p:cNvPr id="23" name="22 Conector recto"/>
          <p:cNvCxnSpPr/>
          <p:nvPr/>
        </p:nvCxnSpPr>
        <p:spPr>
          <a:xfrm>
            <a:off x="129094" y="4030613"/>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29094" y="4738719"/>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2411760" y="4722053"/>
            <a:ext cx="6192688" cy="2031325"/>
          </a:xfrm>
          <a:prstGeom prst="rect">
            <a:avLst/>
          </a:prstGeom>
          <a:noFill/>
          <a:ln>
            <a:noFill/>
          </a:ln>
        </p:spPr>
        <p:txBody>
          <a:bodyPr vert="horz" wrap="square" rtlCol="0">
            <a:spAutoFit/>
          </a:bodyPr>
          <a:lstStyle/>
          <a:p>
            <a:r>
              <a:rPr lang="es-ES" dirty="0">
                <a:solidFill>
                  <a:srgbClr val="FF0000"/>
                </a:solidFill>
              </a:rPr>
              <a:t>  1      =  </a:t>
            </a:r>
            <a:r>
              <a:rPr lang="es-ES" u="sng" dirty="0">
                <a:solidFill>
                  <a:srgbClr val="FF0000"/>
                </a:solidFill>
              </a:rPr>
              <a:t> 1 </a:t>
            </a:r>
            <a:r>
              <a:rPr lang="es-ES" dirty="0">
                <a:solidFill>
                  <a:srgbClr val="FF0000"/>
                </a:solidFill>
              </a:rPr>
              <a:t>   +   </a:t>
            </a:r>
            <a:r>
              <a:rPr lang="es-ES" u="sng" dirty="0">
                <a:solidFill>
                  <a:srgbClr val="FF0000"/>
                </a:solidFill>
              </a:rPr>
              <a:t>1</a:t>
            </a:r>
            <a:r>
              <a:rPr lang="es-ES" dirty="0">
                <a:solidFill>
                  <a:srgbClr val="FF0000"/>
                </a:solidFill>
              </a:rPr>
              <a:t>    +    </a:t>
            </a:r>
            <a:r>
              <a:rPr lang="es-ES" u="sng" dirty="0">
                <a:solidFill>
                  <a:srgbClr val="FF0000"/>
                </a:solidFill>
              </a:rPr>
              <a:t> 1 </a:t>
            </a:r>
            <a:r>
              <a:rPr lang="es-ES" dirty="0">
                <a:solidFill>
                  <a:srgbClr val="FF0000"/>
                </a:solidFill>
              </a:rPr>
              <a:t>      </a:t>
            </a:r>
          </a:p>
          <a:p>
            <a:r>
              <a:rPr lang="es-ES" dirty="0">
                <a:solidFill>
                  <a:srgbClr val="FF0000"/>
                </a:solidFill>
              </a:rPr>
              <a:t>  </a:t>
            </a:r>
            <a:r>
              <a:rPr lang="es-ES" dirty="0" smtClean="0">
                <a:solidFill>
                  <a:srgbClr val="FF0000"/>
                </a:solidFill>
              </a:rPr>
              <a:t>R</a:t>
            </a:r>
            <a:r>
              <a:rPr lang="es-ES" baseline="-25000" dirty="0" smtClean="0">
                <a:solidFill>
                  <a:srgbClr val="FF0000"/>
                </a:solidFill>
              </a:rPr>
              <a:t>T</a:t>
            </a:r>
            <a:r>
              <a:rPr lang="es-ES" dirty="0" smtClean="0">
                <a:solidFill>
                  <a:srgbClr val="FF0000"/>
                </a:solidFill>
              </a:rPr>
              <a:t>          4         4          </a:t>
            </a:r>
            <a:r>
              <a:rPr lang="es-ES" dirty="0">
                <a:solidFill>
                  <a:srgbClr val="FF0000"/>
                </a:solidFill>
              </a:rPr>
              <a:t>10</a:t>
            </a:r>
          </a:p>
          <a:p>
            <a:endParaRPr lang="es-ES" dirty="0">
              <a:solidFill>
                <a:srgbClr val="FF0000"/>
              </a:solidFill>
            </a:endParaRPr>
          </a:p>
          <a:p>
            <a:r>
              <a:rPr lang="es-ES" dirty="0" err="1">
                <a:solidFill>
                  <a:srgbClr val="FF0000"/>
                </a:solidFill>
              </a:rPr>
              <a:t>Or</a:t>
            </a:r>
            <a:r>
              <a:rPr lang="es-ES" dirty="0">
                <a:solidFill>
                  <a:srgbClr val="FF0000"/>
                </a:solidFill>
              </a:rPr>
              <a:t>:  0.25 + 0.25 + 0.10 = 0.60</a:t>
            </a:r>
          </a:p>
          <a:p>
            <a:endParaRPr lang="es-ES" dirty="0" smtClean="0">
              <a:solidFill>
                <a:srgbClr val="FF0000"/>
              </a:solidFill>
            </a:endParaRPr>
          </a:p>
          <a:p>
            <a:r>
              <a:rPr lang="es-ES" dirty="0" smtClean="0">
                <a:solidFill>
                  <a:srgbClr val="FF0000"/>
                </a:solidFill>
              </a:rPr>
              <a:t>So</a:t>
            </a:r>
            <a:r>
              <a:rPr lang="es-ES" dirty="0">
                <a:solidFill>
                  <a:srgbClr val="FF0000"/>
                </a:solidFill>
              </a:rPr>
              <a:t> R</a:t>
            </a:r>
            <a:r>
              <a:rPr lang="es-ES" baseline="-25000" dirty="0">
                <a:solidFill>
                  <a:srgbClr val="FF0000"/>
                </a:solidFill>
              </a:rPr>
              <a:t>T</a:t>
            </a:r>
            <a:r>
              <a:rPr lang="es-ES" dirty="0">
                <a:solidFill>
                  <a:srgbClr val="FF0000"/>
                </a:solidFill>
              </a:rPr>
              <a:t> </a:t>
            </a:r>
            <a:r>
              <a:rPr lang="es-ES" dirty="0" err="1" smtClean="0">
                <a:solidFill>
                  <a:srgbClr val="FF0000"/>
                </a:solidFill>
              </a:rPr>
              <a:t>is</a:t>
            </a:r>
            <a:r>
              <a:rPr lang="es-ES" dirty="0" smtClean="0">
                <a:solidFill>
                  <a:srgbClr val="FF0000"/>
                </a:solidFill>
              </a:rPr>
              <a:t>:      </a:t>
            </a:r>
            <a:r>
              <a:rPr lang="es-ES" u="sng" dirty="0" smtClean="0">
                <a:solidFill>
                  <a:srgbClr val="FF0000"/>
                </a:solidFill>
              </a:rPr>
              <a:t> 1 </a:t>
            </a:r>
            <a:r>
              <a:rPr lang="es-ES" dirty="0" smtClean="0">
                <a:solidFill>
                  <a:srgbClr val="FF0000"/>
                </a:solidFill>
              </a:rPr>
              <a:t>        </a:t>
            </a:r>
            <a:r>
              <a:rPr lang="es-ES" dirty="0">
                <a:solidFill>
                  <a:srgbClr val="FF0000"/>
                </a:solidFill>
              </a:rPr>
              <a:t>= 1.67</a:t>
            </a:r>
            <a:r>
              <a:rPr lang="el-GR" dirty="0">
                <a:solidFill>
                  <a:srgbClr val="FF0000"/>
                </a:solidFill>
              </a:rPr>
              <a:t>Ω  </a:t>
            </a:r>
          </a:p>
          <a:p>
            <a:r>
              <a:rPr lang="es-ES" dirty="0">
                <a:solidFill>
                  <a:srgbClr val="FF0000"/>
                </a:solidFill>
              </a:rPr>
              <a:t> </a:t>
            </a:r>
            <a:r>
              <a:rPr lang="es-ES" dirty="0" smtClean="0">
                <a:solidFill>
                  <a:srgbClr val="FF0000"/>
                </a:solidFill>
              </a:rPr>
              <a:t>                 0.60</a:t>
            </a:r>
            <a:endParaRPr lang="es-ES" dirty="0">
              <a:solidFill>
                <a:srgbClr val="FF0000"/>
              </a:solidFill>
            </a:endParaRPr>
          </a:p>
        </p:txBody>
      </p:sp>
      <p:grpSp>
        <p:nvGrpSpPr>
          <p:cNvPr id="26" name="25 Grupo"/>
          <p:cNvGrpSpPr/>
          <p:nvPr/>
        </p:nvGrpSpPr>
        <p:grpSpPr>
          <a:xfrm>
            <a:off x="396168" y="404664"/>
            <a:ext cx="2191001" cy="1627692"/>
            <a:chOff x="0" y="4020963"/>
            <a:chExt cx="8568952" cy="789384"/>
          </a:xfrm>
          <a:scene3d>
            <a:camera prst="orthographicFront"/>
            <a:lightRig rig="flat" dir="t"/>
          </a:scene3d>
        </p:grpSpPr>
        <p:sp>
          <p:nvSpPr>
            <p:cNvPr id="27" name="26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8" name="27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smtClean="0"/>
                <a:t>Problems with resistors in series and in parallel. </a:t>
              </a:r>
              <a:br>
                <a:rPr lang="en-GB" sz="2000" b="0" i="0" kern="1200" dirty="0" smtClean="0"/>
              </a:br>
              <a:endParaRPr lang="en-GB" sz="2000" b="0" i="0" kern="1200" dirty="0"/>
            </a:p>
          </p:txBody>
        </p:sp>
      </p:grpSp>
    </p:spTree>
    <p:extLst>
      <p:ext uri="{BB962C8B-B14F-4D97-AF65-F5344CB8AC3E}">
        <p14:creationId xmlns:p14="http://schemas.microsoft.com/office/powerpoint/2010/main" val="18925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dirty="0">
              <a:solidFill>
                <a:schemeClr val="tx1"/>
              </a:solidFill>
            </a:endParaRPr>
          </a:p>
        </p:txBody>
      </p:sp>
      <p:sp>
        <p:nvSpPr>
          <p:cNvPr id="10" name="Footer Placeholder 9"/>
          <p:cNvSpPr>
            <a:spLocks noGrp="1"/>
          </p:cNvSpPr>
          <p:nvPr>
            <p:ph type="ftr" sz="quarter" idx="11"/>
          </p:nvPr>
        </p:nvSpPr>
        <p:spPr>
          <a:xfrm>
            <a:off x="3779912" y="6492875"/>
            <a:ext cx="2278016" cy="365125"/>
          </a:xfrm>
        </p:spPr>
        <p:txBody>
          <a:bodyPr/>
          <a:lstStyle/>
          <a:p>
            <a:r>
              <a:rPr lang="en-US" dirty="0"/>
              <a:t>MYP 4 Science - Mark </a:t>
            </a:r>
            <a:r>
              <a:rPr lang="en-US" dirty="0" err="1"/>
              <a:t>Polko</a:t>
            </a:r>
            <a:endParaRPr lang="en-US" dirty="0"/>
          </a:p>
        </p:txBody>
      </p:sp>
      <p:graphicFrame>
        <p:nvGraphicFramePr>
          <p:cNvPr id="6" name="5 Diagrama"/>
          <p:cNvGraphicFramePr/>
          <p:nvPr>
            <p:extLst>
              <p:ext uri="{D42A27DB-BD31-4B8C-83A1-F6EECF244321}">
                <p14:modId xmlns:p14="http://schemas.microsoft.com/office/powerpoint/2010/main" val="1599807865"/>
              </p:ext>
            </p:extLst>
          </p:nvPr>
        </p:nvGraphicFramePr>
        <p:xfrm>
          <a:off x="3707904" y="188640"/>
          <a:ext cx="1587294" cy="646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1012683009"/>
              </p:ext>
            </p:extLst>
          </p:nvPr>
        </p:nvGraphicFramePr>
        <p:xfrm>
          <a:off x="220062" y="836712"/>
          <a:ext cx="8568952" cy="5616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A8135C7D-D7AF-4383-9FF5-4D57AFB77599}"/>
                                            </p:graphicEl>
                                          </p:spTgt>
                                        </p:tgtEl>
                                        <p:attrNameLst>
                                          <p:attrName>style.visibility</p:attrName>
                                        </p:attrNameLst>
                                      </p:cBhvr>
                                      <p:to>
                                        <p:strVal val="visible"/>
                                      </p:to>
                                    </p:set>
                                    <p:animEffect transition="in" filter="fade">
                                      <p:cBhvr>
                                        <p:cTn id="7" dur="500"/>
                                        <p:tgtEl>
                                          <p:spTgt spid="3">
                                            <p:graphicEl>
                                              <a:dgm id="{A8135C7D-D7AF-4383-9FF5-4D57AFB775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92E52E14-FFFC-4C8E-A3AF-46DF69D280B6}"/>
                                            </p:graphicEl>
                                          </p:spTgt>
                                        </p:tgtEl>
                                        <p:attrNameLst>
                                          <p:attrName>style.visibility</p:attrName>
                                        </p:attrNameLst>
                                      </p:cBhvr>
                                      <p:to>
                                        <p:strVal val="visible"/>
                                      </p:to>
                                    </p:set>
                                    <p:animEffect transition="in" filter="fade">
                                      <p:cBhvr>
                                        <p:cTn id="12" dur="500"/>
                                        <p:tgtEl>
                                          <p:spTgt spid="3">
                                            <p:graphicEl>
                                              <a:dgm id="{92E52E14-FFFC-4C8E-A3AF-46DF69D280B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F120A07B-2234-4021-AD12-6461643AC6DE}"/>
                                            </p:graphicEl>
                                          </p:spTgt>
                                        </p:tgtEl>
                                        <p:attrNameLst>
                                          <p:attrName>style.visibility</p:attrName>
                                        </p:attrNameLst>
                                      </p:cBhvr>
                                      <p:to>
                                        <p:strVal val="visible"/>
                                      </p:to>
                                    </p:set>
                                    <p:animEffect transition="in" filter="fade">
                                      <p:cBhvr>
                                        <p:cTn id="17" dur="500"/>
                                        <p:tgtEl>
                                          <p:spTgt spid="3">
                                            <p:graphicEl>
                                              <a:dgm id="{F120A07B-2234-4021-AD12-6461643AC6D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4408D911-7014-4CA9-A562-004FC61B5A6C}"/>
                                            </p:graphicEl>
                                          </p:spTgt>
                                        </p:tgtEl>
                                        <p:attrNameLst>
                                          <p:attrName>style.visibility</p:attrName>
                                        </p:attrNameLst>
                                      </p:cBhvr>
                                      <p:to>
                                        <p:strVal val="visible"/>
                                      </p:to>
                                    </p:set>
                                    <p:animEffect transition="in" filter="fade">
                                      <p:cBhvr>
                                        <p:cTn id="22" dur="500"/>
                                        <p:tgtEl>
                                          <p:spTgt spid="3">
                                            <p:graphicEl>
                                              <a:dgm id="{4408D911-7014-4CA9-A562-004FC61B5A6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3CF9C9D0-E89F-4622-9450-9E2507ED7393}"/>
                                            </p:graphicEl>
                                          </p:spTgt>
                                        </p:tgtEl>
                                        <p:attrNameLst>
                                          <p:attrName>style.visibility</p:attrName>
                                        </p:attrNameLst>
                                      </p:cBhvr>
                                      <p:to>
                                        <p:strVal val="visible"/>
                                      </p:to>
                                    </p:set>
                                    <p:animEffect transition="in" filter="fade">
                                      <p:cBhvr>
                                        <p:cTn id="27" dur="500"/>
                                        <p:tgtEl>
                                          <p:spTgt spid="3">
                                            <p:graphicEl>
                                              <a:dgm id="{3CF9C9D0-E89F-4622-9450-9E2507ED739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3DC2C67A-350B-4691-8D1B-3C3B8316645D}"/>
                                            </p:graphicEl>
                                          </p:spTgt>
                                        </p:tgtEl>
                                        <p:attrNameLst>
                                          <p:attrName>style.visibility</p:attrName>
                                        </p:attrNameLst>
                                      </p:cBhvr>
                                      <p:to>
                                        <p:strVal val="visible"/>
                                      </p:to>
                                    </p:set>
                                    <p:animEffect transition="in" filter="fade">
                                      <p:cBhvr>
                                        <p:cTn id="32" dur="500"/>
                                        <p:tgtEl>
                                          <p:spTgt spid="3">
                                            <p:graphicEl>
                                              <a:dgm id="{3DC2C67A-350B-4691-8D1B-3C3B831664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20</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2" name="1 Grupo"/>
          <p:cNvGrpSpPr/>
          <p:nvPr/>
        </p:nvGrpSpPr>
        <p:grpSpPr>
          <a:xfrm>
            <a:off x="4932040" y="-1"/>
            <a:ext cx="4136163" cy="3210827"/>
            <a:chOff x="3923928" y="288135"/>
            <a:chExt cx="5103869" cy="3562193"/>
          </a:xfrm>
        </p:grpSpPr>
        <p:pic>
          <p:nvPicPr>
            <p:cNvPr id="6" name="5 Imagen"/>
            <p:cNvPicPr>
              <a:picLocks/>
            </p:cNvPicPr>
            <p:nvPr/>
          </p:nvPicPr>
          <p:blipFill rotWithShape="1">
            <a:blip r:embed="rId2">
              <a:extLst>
                <a:ext uri="{28A0092B-C50C-407E-A947-70E740481C1C}">
                  <a14:useLocalDpi xmlns:a14="http://schemas.microsoft.com/office/drawing/2010/main" val="0"/>
                </a:ext>
              </a:extLst>
            </a:blip>
            <a:srcRect r="7418"/>
            <a:stretch/>
          </p:blipFill>
          <p:spPr>
            <a:xfrm>
              <a:off x="3923928" y="288135"/>
              <a:ext cx="5103869" cy="3562193"/>
            </a:xfrm>
            <a:prstGeom prst="rect">
              <a:avLst/>
            </a:prstGeom>
            <a:solidFill>
              <a:scrgbClr r="0" g="0" b="0">
                <a:alpha val="0"/>
              </a:scrgbClr>
            </a:solidFill>
          </p:spPr>
        </p:pic>
        <p:sp>
          <p:nvSpPr>
            <p:cNvPr id="7" name="6 Rectángulo"/>
            <p:cNvSpPr/>
            <p:nvPr/>
          </p:nvSpPr>
          <p:spPr>
            <a:xfrm>
              <a:off x="5871036" y="2377088"/>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8</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9" name="8 Rectángulo"/>
            <p:cNvSpPr/>
            <p:nvPr/>
          </p:nvSpPr>
          <p:spPr>
            <a:xfrm>
              <a:off x="5881826" y="3006767"/>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solidFill>
                    <a:srgbClr val="000000"/>
                  </a:solidFill>
                  <a:latin typeface="Times New Roman - 20"/>
                </a:rPr>
                <a:t>12</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sp>
          <p:nvSpPr>
            <p:cNvPr id="10" name="9 Rectángulo"/>
            <p:cNvSpPr/>
            <p:nvPr/>
          </p:nvSpPr>
          <p:spPr>
            <a:xfrm>
              <a:off x="5724128" y="288135"/>
              <a:ext cx="1008112"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smtClean="0"/>
                <a:t>14V</a:t>
              </a:r>
              <a:endParaRPr lang="en-GB" dirty="0"/>
            </a:p>
          </p:txBody>
        </p:sp>
        <p:sp>
          <p:nvSpPr>
            <p:cNvPr id="11" name="10 Rectángulo"/>
            <p:cNvSpPr/>
            <p:nvPr/>
          </p:nvSpPr>
          <p:spPr>
            <a:xfrm>
              <a:off x="5855835" y="1614737"/>
              <a:ext cx="1240053" cy="5939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_tradnl" dirty="0">
                  <a:solidFill>
                    <a:srgbClr val="000000"/>
                  </a:solidFill>
                  <a:latin typeface="Times New Roman - 20"/>
                </a:rPr>
                <a:t>6</a:t>
              </a:r>
              <a:r>
                <a:rPr lang="el-GR" dirty="0" smtClean="0">
                  <a:solidFill>
                    <a:srgbClr val="000000"/>
                  </a:solidFill>
                  <a:latin typeface="Times New Roman - 20"/>
                </a:rPr>
                <a:t> </a:t>
              </a:r>
              <a:r>
                <a:rPr lang="el-GR" dirty="0">
                  <a:solidFill>
                    <a:srgbClr val="000000"/>
                  </a:solidFill>
                  <a:latin typeface="Times New Roman - 20"/>
                </a:rPr>
                <a:t>Ω</a:t>
              </a:r>
              <a:endParaRPr lang="en-GB" dirty="0"/>
            </a:p>
          </p:txBody>
        </p:sp>
      </p:grpSp>
      <p:sp>
        <p:nvSpPr>
          <p:cNvPr id="19" name="18 CuadroTexto"/>
          <p:cNvSpPr txBox="1"/>
          <p:nvPr/>
        </p:nvSpPr>
        <p:spPr>
          <a:xfrm>
            <a:off x="244250" y="3333681"/>
            <a:ext cx="2037737" cy="2123658"/>
          </a:xfrm>
          <a:prstGeom prst="rect">
            <a:avLst/>
          </a:prstGeom>
          <a:noFill/>
        </p:spPr>
        <p:txBody>
          <a:bodyPr wrap="none" rtlCol="0">
            <a:spAutoFit/>
          </a:bodyPr>
          <a:lstStyle/>
          <a:p>
            <a:r>
              <a:rPr lang="es-ES_tradnl" sz="1600" dirty="0" smtClean="0"/>
              <a:t>Total </a:t>
            </a:r>
            <a:r>
              <a:rPr lang="es-ES_tradnl" sz="1600" dirty="0" err="1" smtClean="0"/>
              <a:t>Intensity</a:t>
            </a:r>
            <a:r>
              <a:rPr lang="es-ES_tradnl" sz="1600" dirty="0" smtClean="0"/>
              <a:t>: ?</a:t>
            </a:r>
          </a:p>
          <a:p>
            <a:endParaRPr lang="es-ES_tradnl" sz="1600" dirty="0"/>
          </a:p>
          <a:p>
            <a:endParaRPr lang="es-ES_tradnl" sz="1600" dirty="0" smtClean="0"/>
          </a:p>
          <a:p>
            <a:endParaRPr lang="es-ES_tradnl" sz="1600" dirty="0"/>
          </a:p>
          <a:p>
            <a:r>
              <a:rPr lang="es-ES_tradnl" sz="1600" dirty="0" smtClean="0"/>
              <a:t>Total PD: ?</a:t>
            </a:r>
          </a:p>
          <a:p>
            <a:endParaRPr lang="es-ES_tradnl" sz="1600" dirty="0" smtClean="0"/>
          </a:p>
          <a:p>
            <a:endParaRPr lang="es-ES_tradnl" sz="1600" dirty="0" smtClean="0"/>
          </a:p>
          <a:p>
            <a:r>
              <a:rPr lang="es-ES_tradnl" sz="1600" dirty="0" smtClean="0"/>
              <a:t>Total </a:t>
            </a:r>
            <a:r>
              <a:rPr lang="es-ES_tradnl" sz="1600" dirty="0" err="1" smtClean="0"/>
              <a:t>Resistance</a:t>
            </a:r>
            <a:r>
              <a:rPr lang="es-ES_tradnl" sz="1600" dirty="0" smtClean="0"/>
              <a:t>: </a:t>
            </a:r>
            <a:r>
              <a:rPr lang="es-ES_tradnl" dirty="0" smtClean="0"/>
              <a:t>?</a:t>
            </a:r>
            <a:endParaRPr lang="en-GB" dirty="0"/>
          </a:p>
        </p:txBody>
      </p:sp>
      <p:sp>
        <p:nvSpPr>
          <p:cNvPr id="20" name="19 CuadroTexto"/>
          <p:cNvSpPr txBox="1"/>
          <p:nvPr/>
        </p:nvSpPr>
        <p:spPr>
          <a:xfrm>
            <a:off x="2017513" y="3016746"/>
            <a:ext cx="4972766" cy="1323439"/>
          </a:xfrm>
          <a:prstGeom prst="rect">
            <a:avLst/>
          </a:prstGeom>
          <a:noFill/>
        </p:spPr>
        <p:txBody>
          <a:bodyPr wrap="square" rtlCol="0">
            <a:spAutoFit/>
          </a:bodyPr>
          <a:lstStyle/>
          <a:p>
            <a:r>
              <a:rPr lang="es-ES_tradnl" sz="1600" dirty="0" smtClean="0">
                <a:solidFill>
                  <a:srgbClr val="FF0000"/>
                </a:solidFill>
              </a:rPr>
              <a:t>I=V/R  </a:t>
            </a:r>
            <a:r>
              <a:rPr lang="es-ES_tradnl" sz="1600" dirty="0" err="1" smtClean="0">
                <a:solidFill>
                  <a:srgbClr val="FF0000"/>
                </a:solidFill>
              </a:rPr>
              <a:t>for</a:t>
            </a:r>
            <a:r>
              <a:rPr lang="es-ES_tradnl" sz="1600" dirty="0" smtClean="0">
                <a:solidFill>
                  <a:srgbClr val="FF0000"/>
                </a:solidFill>
              </a:rPr>
              <a:t> </a:t>
            </a:r>
            <a:r>
              <a:rPr lang="es-ES_tradnl" sz="1600" dirty="0" err="1" smtClean="0">
                <a:solidFill>
                  <a:srgbClr val="FF0000"/>
                </a:solidFill>
              </a:rPr>
              <a:t>each</a:t>
            </a:r>
            <a:r>
              <a:rPr lang="es-ES_tradnl" sz="1600" dirty="0" smtClean="0">
                <a:solidFill>
                  <a:srgbClr val="FF0000"/>
                </a:solidFill>
              </a:rPr>
              <a:t> resistor. So 	R1: 14/6= </a:t>
            </a:r>
            <a:r>
              <a:rPr lang="es-ES_tradnl" sz="1600" b="1" dirty="0" smtClean="0">
                <a:solidFill>
                  <a:srgbClr val="FF0000"/>
                </a:solidFill>
              </a:rPr>
              <a:t>2.3A</a:t>
            </a:r>
          </a:p>
          <a:p>
            <a:r>
              <a:rPr lang="es-ES_tradnl" sz="1600" dirty="0">
                <a:solidFill>
                  <a:srgbClr val="FF0000"/>
                </a:solidFill>
              </a:rPr>
              <a:t>	</a:t>
            </a:r>
            <a:r>
              <a:rPr lang="es-ES_tradnl" sz="1600" dirty="0" smtClean="0">
                <a:solidFill>
                  <a:srgbClr val="FF0000"/>
                </a:solidFill>
              </a:rPr>
              <a:t>		R2: 14/8= </a:t>
            </a:r>
            <a:r>
              <a:rPr lang="es-ES_tradnl" sz="1600" b="1" dirty="0" smtClean="0">
                <a:solidFill>
                  <a:srgbClr val="FF0000"/>
                </a:solidFill>
              </a:rPr>
              <a:t>1.75A</a:t>
            </a:r>
          </a:p>
          <a:p>
            <a:r>
              <a:rPr lang="es-ES_tradnl" sz="1600" dirty="0">
                <a:solidFill>
                  <a:srgbClr val="FF0000"/>
                </a:solidFill>
              </a:rPr>
              <a:t>	</a:t>
            </a:r>
            <a:r>
              <a:rPr lang="es-ES_tradnl" sz="1600" dirty="0" smtClean="0">
                <a:solidFill>
                  <a:srgbClr val="FF0000"/>
                </a:solidFill>
              </a:rPr>
              <a:t>		</a:t>
            </a:r>
            <a:r>
              <a:rPr lang="es-ES_tradnl" sz="1600" u="sng" dirty="0" smtClean="0">
                <a:solidFill>
                  <a:srgbClr val="FF0000"/>
                </a:solidFill>
              </a:rPr>
              <a:t>R3: 14/12= </a:t>
            </a:r>
            <a:r>
              <a:rPr lang="es-ES_tradnl" sz="1600" b="1" u="sng" dirty="0" smtClean="0">
                <a:solidFill>
                  <a:srgbClr val="FF0000"/>
                </a:solidFill>
              </a:rPr>
              <a:t>1.17A</a:t>
            </a:r>
          </a:p>
          <a:p>
            <a:r>
              <a:rPr lang="es-ES_tradnl" sz="1600" b="1" dirty="0" smtClean="0">
                <a:solidFill>
                  <a:srgbClr val="FF0000"/>
                </a:solidFill>
              </a:rPr>
              <a:t>			TOTAL</a:t>
            </a:r>
            <a:r>
              <a:rPr lang="es-ES_tradnl" sz="1600" b="1" dirty="0">
                <a:solidFill>
                  <a:srgbClr val="FF0000"/>
                </a:solidFill>
              </a:rPr>
              <a:t>	= </a:t>
            </a:r>
            <a:r>
              <a:rPr lang="es-ES_tradnl" sz="1600" b="1" dirty="0" smtClean="0">
                <a:solidFill>
                  <a:srgbClr val="FF0000"/>
                </a:solidFill>
              </a:rPr>
              <a:t>5.22A</a:t>
            </a:r>
            <a:endParaRPr lang="en-GB" sz="1600" b="1" dirty="0">
              <a:solidFill>
                <a:srgbClr val="FF0000"/>
              </a:solidFill>
            </a:endParaRPr>
          </a:p>
          <a:p>
            <a:endParaRPr lang="en-GB" sz="1600" b="1" dirty="0">
              <a:solidFill>
                <a:srgbClr val="FF0000"/>
              </a:solidFill>
            </a:endParaRPr>
          </a:p>
        </p:txBody>
      </p:sp>
      <p:sp>
        <p:nvSpPr>
          <p:cNvPr id="21" name="20 CuadroTexto"/>
          <p:cNvSpPr txBox="1"/>
          <p:nvPr/>
        </p:nvSpPr>
        <p:spPr>
          <a:xfrm>
            <a:off x="2411760" y="4234293"/>
            <a:ext cx="6624736" cy="369332"/>
          </a:xfrm>
          <a:prstGeom prst="rect">
            <a:avLst/>
          </a:prstGeom>
          <a:noFill/>
        </p:spPr>
        <p:txBody>
          <a:bodyPr wrap="square" rtlCol="0">
            <a:spAutoFit/>
          </a:bodyPr>
          <a:lstStyle/>
          <a:p>
            <a:r>
              <a:rPr lang="es-ES_tradnl" dirty="0" err="1" smtClean="0">
                <a:solidFill>
                  <a:srgbClr val="FF0000"/>
                </a:solidFill>
              </a:rPr>
              <a:t>The</a:t>
            </a:r>
            <a:r>
              <a:rPr lang="es-ES_tradnl" dirty="0" smtClean="0">
                <a:solidFill>
                  <a:srgbClr val="FF0000"/>
                </a:solidFill>
              </a:rPr>
              <a:t> total PD= </a:t>
            </a:r>
            <a:r>
              <a:rPr lang="es-ES_tradnl" b="1" dirty="0" smtClean="0">
                <a:solidFill>
                  <a:srgbClr val="FF0000"/>
                </a:solidFill>
              </a:rPr>
              <a:t>14V</a:t>
            </a:r>
            <a:endParaRPr lang="en-GB" b="1" dirty="0">
              <a:solidFill>
                <a:srgbClr val="FF0000"/>
              </a:solidFill>
            </a:endParaRPr>
          </a:p>
        </p:txBody>
      </p:sp>
      <p:sp>
        <p:nvSpPr>
          <p:cNvPr id="22" name="21 CuadroTexto"/>
          <p:cNvSpPr txBox="1"/>
          <p:nvPr/>
        </p:nvSpPr>
        <p:spPr>
          <a:xfrm>
            <a:off x="2411760" y="4722053"/>
            <a:ext cx="6192688" cy="2031325"/>
          </a:xfrm>
          <a:prstGeom prst="rect">
            <a:avLst/>
          </a:prstGeom>
          <a:noFill/>
          <a:ln>
            <a:noFill/>
          </a:ln>
        </p:spPr>
        <p:txBody>
          <a:bodyPr vert="horz" wrap="square" rtlCol="0">
            <a:spAutoFit/>
          </a:bodyPr>
          <a:lstStyle/>
          <a:p>
            <a:r>
              <a:rPr lang="es-ES" dirty="0">
                <a:solidFill>
                  <a:srgbClr val="FF0000"/>
                </a:solidFill>
              </a:rPr>
              <a:t>  1      =  </a:t>
            </a:r>
            <a:r>
              <a:rPr lang="es-ES" u="sng" dirty="0">
                <a:solidFill>
                  <a:srgbClr val="FF0000"/>
                </a:solidFill>
              </a:rPr>
              <a:t> 1 </a:t>
            </a:r>
            <a:r>
              <a:rPr lang="es-ES" dirty="0">
                <a:solidFill>
                  <a:srgbClr val="FF0000"/>
                </a:solidFill>
              </a:rPr>
              <a:t>   +   </a:t>
            </a:r>
            <a:r>
              <a:rPr lang="es-ES" u="sng" dirty="0">
                <a:solidFill>
                  <a:srgbClr val="FF0000"/>
                </a:solidFill>
              </a:rPr>
              <a:t>1</a:t>
            </a:r>
            <a:r>
              <a:rPr lang="es-ES" dirty="0">
                <a:solidFill>
                  <a:srgbClr val="FF0000"/>
                </a:solidFill>
              </a:rPr>
              <a:t>    +    </a:t>
            </a:r>
            <a:r>
              <a:rPr lang="es-ES" u="sng" dirty="0">
                <a:solidFill>
                  <a:srgbClr val="FF0000"/>
                </a:solidFill>
              </a:rPr>
              <a:t> 1 </a:t>
            </a:r>
            <a:r>
              <a:rPr lang="es-ES" dirty="0">
                <a:solidFill>
                  <a:srgbClr val="FF0000"/>
                </a:solidFill>
              </a:rPr>
              <a:t>      </a:t>
            </a:r>
          </a:p>
          <a:p>
            <a:r>
              <a:rPr lang="es-ES" dirty="0">
                <a:solidFill>
                  <a:srgbClr val="FF0000"/>
                </a:solidFill>
              </a:rPr>
              <a:t>  </a:t>
            </a:r>
            <a:r>
              <a:rPr lang="es-ES" dirty="0" smtClean="0">
                <a:solidFill>
                  <a:srgbClr val="FF0000"/>
                </a:solidFill>
              </a:rPr>
              <a:t>R</a:t>
            </a:r>
            <a:r>
              <a:rPr lang="es-ES" baseline="-25000" dirty="0" smtClean="0">
                <a:solidFill>
                  <a:srgbClr val="FF0000"/>
                </a:solidFill>
              </a:rPr>
              <a:t>T</a:t>
            </a:r>
            <a:r>
              <a:rPr lang="es-ES" dirty="0" smtClean="0">
                <a:solidFill>
                  <a:srgbClr val="FF0000"/>
                </a:solidFill>
              </a:rPr>
              <a:t>          6         </a:t>
            </a:r>
            <a:r>
              <a:rPr lang="es-ES" dirty="0">
                <a:solidFill>
                  <a:srgbClr val="FF0000"/>
                </a:solidFill>
              </a:rPr>
              <a:t>8</a:t>
            </a:r>
            <a:r>
              <a:rPr lang="es-ES" dirty="0" smtClean="0">
                <a:solidFill>
                  <a:srgbClr val="FF0000"/>
                </a:solidFill>
              </a:rPr>
              <a:t>          12</a:t>
            </a:r>
            <a:endParaRPr lang="es-ES" dirty="0">
              <a:solidFill>
                <a:srgbClr val="FF0000"/>
              </a:solidFill>
            </a:endParaRPr>
          </a:p>
          <a:p>
            <a:endParaRPr lang="es-ES" dirty="0">
              <a:solidFill>
                <a:srgbClr val="FF0000"/>
              </a:solidFill>
            </a:endParaRPr>
          </a:p>
          <a:p>
            <a:r>
              <a:rPr lang="es-ES" dirty="0" err="1">
                <a:solidFill>
                  <a:srgbClr val="FF0000"/>
                </a:solidFill>
              </a:rPr>
              <a:t>Or</a:t>
            </a:r>
            <a:r>
              <a:rPr lang="es-ES" dirty="0">
                <a:solidFill>
                  <a:srgbClr val="FF0000"/>
                </a:solidFill>
              </a:rPr>
              <a:t>:  </a:t>
            </a:r>
            <a:r>
              <a:rPr lang="es-ES" dirty="0" smtClean="0">
                <a:solidFill>
                  <a:srgbClr val="FF0000"/>
                </a:solidFill>
              </a:rPr>
              <a:t>0.17 </a:t>
            </a:r>
            <a:r>
              <a:rPr lang="es-ES" dirty="0">
                <a:solidFill>
                  <a:srgbClr val="FF0000"/>
                </a:solidFill>
              </a:rPr>
              <a:t>+ </a:t>
            </a:r>
            <a:r>
              <a:rPr lang="es-ES" dirty="0" smtClean="0">
                <a:solidFill>
                  <a:srgbClr val="FF0000"/>
                </a:solidFill>
              </a:rPr>
              <a:t>0.13 </a:t>
            </a:r>
            <a:r>
              <a:rPr lang="es-ES" dirty="0">
                <a:solidFill>
                  <a:srgbClr val="FF0000"/>
                </a:solidFill>
              </a:rPr>
              <a:t>+ </a:t>
            </a:r>
            <a:r>
              <a:rPr lang="es-ES" dirty="0" smtClean="0">
                <a:solidFill>
                  <a:srgbClr val="FF0000"/>
                </a:solidFill>
              </a:rPr>
              <a:t>0.08 </a:t>
            </a:r>
            <a:r>
              <a:rPr lang="es-ES" dirty="0">
                <a:solidFill>
                  <a:srgbClr val="FF0000"/>
                </a:solidFill>
              </a:rPr>
              <a:t>= </a:t>
            </a:r>
            <a:r>
              <a:rPr lang="es-ES" dirty="0" smtClean="0">
                <a:solidFill>
                  <a:srgbClr val="FF0000"/>
                </a:solidFill>
              </a:rPr>
              <a:t>0.38</a:t>
            </a:r>
            <a:endParaRPr lang="es-ES" dirty="0">
              <a:solidFill>
                <a:srgbClr val="FF0000"/>
              </a:solidFill>
            </a:endParaRPr>
          </a:p>
          <a:p>
            <a:endParaRPr lang="es-ES" dirty="0" smtClean="0">
              <a:solidFill>
                <a:srgbClr val="FF0000"/>
              </a:solidFill>
            </a:endParaRPr>
          </a:p>
          <a:p>
            <a:r>
              <a:rPr lang="es-ES" dirty="0" smtClean="0">
                <a:solidFill>
                  <a:srgbClr val="FF0000"/>
                </a:solidFill>
              </a:rPr>
              <a:t>So</a:t>
            </a:r>
            <a:r>
              <a:rPr lang="es-ES" dirty="0">
                <a:solidFill>
                  <a:srgbClr val="FF0000"/>
                </a:solidFill>
              </a:rPr>
              <a:t> R</a:t>
            </a:r>
            <a:r>
              <a:rPr lang="es-ES" baseline="-25000" dirty="0">
                <a:solidFill>
                  <a:srgbClr val="FF0000"/>
                </a:solidFill>
              </a:rPr>
              <a:t>T</a:t>
            </a:r>
            <a:r>
              <a:rPr lang="es-ES" dirty="0">
                <a:solidFill>
                  <a:srgbClr val="FF0000"/>
                </a:solidFill>
              </a:rPr>
              <a:t> </a:t>
            </a:r>
            <a:r>
              <a:rPr lang="es-ES" dirty="0" err="1" smtClean="0">
                <a:solidFill>
                  <a:srgbClr val="FF0000"/>
                </a:solidFill>
              </a:rPr>
              <a:t>is</a:t>
            </a:r>
            <a:r>
              <a:rPr lang="es-ES" dirty="0" smtClean="0">
                <a:solidFill>
                  <a:srgbClr val="FF0000"/>
                </a:solidFill>
              </a:rPr>
              <a:t>:      </a:t>
            </a:r>
            <a:r>
              <a:rPr lang="es-ES" u="sng" dirty="0" smtClean="0">
                <a:solidFill>
                  <a:srgbClr val="FF0000"/>
                </a:solidFill>
              </a:rPr>
              <a:t> 1 </a:t>
            </a:r>
            <a:r>
              <a:rPr lang="es-ES" dirty="0" smtClean="0">
                <a:solidFill>
                  <a:srgbClr val="FF0000"/>
                </a:solidFill>
              </a:rPr>
              <a:t>        </a:t>
            </a:r>
            <a:r>
              <a:rPr lang="es-ES" dirty="0">
                <a:solidFill>
                  <a:srgbClr val="FF0000"/>
                </a:solidFill>
              </a:rPr>
              <a:t>= </a:t>
            </a:r>
            <a:r>
              <a:rPr lang="es-ES" b="1" dirty="0" smtClean="0">
                <a:solidFill>
                  <a:srgbClr val="FF0000"/>
                </a:solidFill>
              </a:rPr>
              <a:t>2.63</a:t>
            </a:r>
            <a:r>
              <a:rPr lang="el-GR" b="1" dirty="0" smtClean="0">
                <a:solidFill>
                  <a:srgbClr val="FF0000"/>
                </a:solidFill>
              </a:rPr>
              <a:t>Ω  </a:t>
            </a:r>
            <a:endParaRPr lang="el-GR" b="1" dirty="0">
              <a:solidFill>
                <a:srgbClr val="FF0000"/>
              </a:solidFill>
            </a:endParaRPr>
          </a:p>
          <a:p>
            <a:r>
              <a:rPr lang="es-ES" dirty="0">
                <a:solidFill>
                  <a:srgbClr val="FF0000"/>
                </a:solidFill>
              </a:rPr>
              <a:t> </a:t>
            </a:r>
            <a:r>
              <a:rPr lang="es-ES" dirty="0" smtClean="0">
                <a:solidFill>
                  <a:srgbClr val="FF0000"/>
                </a:solidFill>
              </a:rPr>
              <a:t>                 0.38</a:t>
            </a:r>
            <a:endParaRPr lang="es-ES" dirty="0">
              <a:solidFill>
                <a:srgbClr val="FF0000"/>
              </a:solidFill>
            </a:endParaRPr>
          </a:p>
        </p:txBody>
      </p:sp>
      <p:cxnSp>
        <p:nvCxnSpPr>
          <p:cNvPr id="23" name="22 Conector recto"/>
          <p:cNvCxnSpPr/>
          <p:nvPr/>
        </p:nvCxnSpPr>
        <p:spPr>
          <a:xfrm>
            <a:off x="129094" y="4030613"/>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29094" y="4738719"/>
            <a:ext cx="885698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24 Grupo"/>
          <p:cNvGrpSpPr/>
          <p:nvPr/>
        </p:nvGrpSpPr>
        <p:grpSpPr>
          <a:xfrm>
            <a:off x="396168" y="404664"/>
            <a:ext cx="2191001" cy="1627692"/>
            <a:chOff x="0" y="4020963"/>
            <a:chExt cx="8568952" cy="789384"/>
          </a:xfrm>
          <a:scene3d>
            <a:camera prst="orthographicFront"/>
            <a:lightRig rig="flat" dir="t"/>
          </a:scene3d>
        </p:grpSpPr>
        <p:sp>
          <p:nvSpPr>
            <p:cNvPr id="26" name="25 Rectángulo redondeado"/>
            <p:cNvSpPr/>
            <p:nvPr/>
          </p:nvSpPr>
          <p:spPr>
            <a:xfrm>
              <a:off x="0" y="4020963"/>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7" name="26 Rectángulo"/>
            <p:cNvSpPr/>
            <p:nvPr/>
          </p:nvSpPr>
          <p:spPr>
            <a:xfrm>
              <a:off x="38535" y="4059498"/>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dirty="0" smtClean="0"/>
                <a:t>Problems with resistors in series and in parallel. </a:t>
              </a:r>
              <a:br>
                <a:rPr lang="en-GB" sz="2000" b="0" i="0" kern="1200" dirty="0" smtClean="0"/>
              </a:br>
              <a:endParaRPr lang="en-GB" sz="2000" b="0" i="0" kern="1200" dirty="0"/>
            </a:p>
          </p:txBody>
        </p:sp>
      </p:grpSp>
    </p:spTree>
    <p:extLst>
      <p:ext uri="{BB962C8B-B14F-4D97-AF65-F5344CB8AC3E}">
        <p14:creationId xmlns:p14="http://schemas.microsoft.com/office/powerpoint/2010/main" val="225979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1527" y="3429000"/>
            <a:ext cx="3313355" cy="1702160"/>
          </a:xfrm>
        </p:spPr>
        <p:txBody>
          <a:bodyPr>
            <a:normAutofit fontScale="90000"/>
          </a:bodyPr>
          <a:lstStyle/>
          <a:p>
            <a:r>
              <a:rPr lang="en-GB" dirty="0" smtClean="0"/>
              <a:t>Electricity: </a:t>
            </a:r>
            <a:r>
              <a:rPr lang="en-GB" dirty="0" smtClean="0">
                <a:solidFill>
                  <a:schemeClr val="bg1">
                    <a:lumMod val="65000"/>
                  </a:schemeClr>
                </a:solidFill>
              </a:rPr>
              <a:t>Circuits and Ohm’s Law</a:t>
            </a:r>
            <a:endParaRPr lang="en-GB" dirty="0">
              <a:solidFill>
                <a:schemeClr val="bg1">
                  <a:lumMod val="6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876550" cy="914400"/>
          </a:xfrm>
          <a:prstGeom prst="rect">
            <a:avLst/>
          </a:prstGeom>
          <a:ln>
            <a:noFill/>
          </a:ln>
          <a:effectLst>
            <a:softEdge rad="112500"/>
          </a:effectLst>
        </p:spPr>
      </p:pic>
      <p:sp>
        <p:nvSpPr>
          <p:cNvPr id="7" name="Footer Placeholder 6"/>
          <p:cNvSpPr>
            <a:spLocks noGrp="1"/>
          </p:cNvSpPr>
          <p:nvPr>
            <p:ph type="ftr" sz="quarter" idx="11"/>
          </p:nvPr>
        </p:nvSpPr>
        <p:spPr/>
        <p:txBody>
          <a:bodyPr>
            <a:normAutofit/>
          </a:bodyPr>
          <a:lstStyle/>
          <a:p>
            <a:r>
              <a:rPr lang="en-US" dirty="0" smtClean="0"/>
              <a:t>MYP 4 Science - Mark </a:t>
            </a:r>
            <a:r>
              <a:rPr lang="en-US" dirty="0" err="1" smtClean="0"/>
              <a:t>Polko</a:t>
            </a:r>
            <a:endParaRPr lang="en-US" dirty="0"/>
          </a:p>
        </p:txBody>
      </p:sp>
      <p:sp>
        <p:nvSpPr>
          <p:cNvPr id="8" name="Slide Number Placeholder 7"/>
          <p:cNvSpPr>
            <a:spLocks noGrp="1"/>
          </p:cNvSpPr>
          <p:nvPr>
            <p:ph type="sldNum" sz="quarter" idx="12"/>
          </p:nvPr>
        </p:nvSpPr>
        <p:spPr/>
        <p:txBody>
          <a:bodyPr/>
          <a:lstStyle/>
          <a:p>
            <a:fld id="{6E2D2B3B-882E-40F3-A32F-6DD516915044}" type="slidenum">
              <a:rPr lang="en-US" smtClean="0"/>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62" y="2069490"/>
            <a:ext cx="3558939" cy="41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i91.photobucket.com/albums/k287/jgviramontes/ohms-law.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462" y="1"/>
            <a:ext cx="360546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4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310532" y="188640"/>
            <a:ext cx="8568952" cy="789384"/>
            <a:chOff x="0" y="2604"/>
            <a:chExt cx="8568952" cy="789384"/>
          </a:xfrm>
          <a:scene3d>
            <a:camera prst="orthographicFront"/>
            <a:lightRig rig="flat" dir="t"/>
          </a:scene3d>
        </p:grpSpPr>
        <p:sp>
          <p:nvSpPr>
            <p:cNvPr id="6" name="5 Rectángulo redondeado"/>
            <p:cNvSpPr/>
            <p:nvPr/>
          </p:nvSpPr>
          <p:spPr>
            <a:xfrm>
              <a:off x="0" y="2604"/>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8535" y="41139"/>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0" i="0" kern="1200" dirty="0" smtClean="0"/>
                <a:t>Electrical circuits: basic elements. </a:t>
              </a:r>
              <a:br>
                <a:rPr lang="en-GB" sz="2000" b="0" i="0" kern="1200" dirty="0" smtClean="0"/>
              </a:br>
              <a:endParaRPr lang="en-GB" sz="2000" kern="1200" dirty="0"/>
            </a:p>
          </p:txBody>
        </p:sp>
      </p:gr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5445224"/>
            <a:ext cx="6191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20" y="1263009"/>
            <a:ext cx="8105775"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43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10"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1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8" name="Footer Placeholder 9"/>
          <p:cNvSpPr>
            <a:spLocks noGrp="1"/>
          </p:cNvSpPr>
          <p:nvPr>
            <p:ph type="ftr" sz="quarter" idx="11"/>
          </p:nvPr>
        </p:nvSpPr>
        <p:spPr>
          <a:xfrm>
            <a:off x="3419872" y="6492875"/>
            <a:ext cx="2278016" cy="365125"/>
          </a:xfrm>
        </p:spPr>
        <p:txBody>
          <a:bodyPr/>
          <a:lstStyle/>
          <a:p>
            <a:r>
              <a:rPr lang="en-US" dirty="0"/>
              <a:t>MYP 4 Science - Mark </a:t>
            </a:r>
            <a:r>
              <a:rPr lang="en-US" dirty="0" err="1"/>
              <a:t>Polko</a:t>
            </a:r>
            <a:endParaRPr lang="en-US" dirty="0"/>
          </a:p>
        </p:txBody>
      </p:sp>
      <p:sp>
        <p:nvSpPr>
          <p:cNvPr id="6" name="Rectangle 6"/>
          <p:cNvSpPr>
            <a:spLocks noChangeArrowheads="1"/>
          </p:cNvSpPr>
          <p:nvPr/>
        </p:nvSpPr>
        <p:spPr bwMode="auto">
          <a:xfrm>
            <a:off x="177044" y="867481"/>
            <a:ext cx="8418951"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Current</a:t>
            </a:r>
            <a:br>
              <a:rPr kumimoji="0" lang="en-GB"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flow of charge is called a current. The symbol ‘I’ is used to indicate ‘current’.  A charge is the flow of electrons through matter. The SI unit to measure the strength of a current is ampere (A).</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More or less 6.000.000.000.000.000.000 e-  flow round a circuit per second to give a strength of 1 A.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For smaller currents </a:t>
            </a:r>
            <a:r>
              <a:rPr kumimoji="0" lang="en-GB" altLang="en-US"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milliamperes</a:t>
            </a: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(mA)</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are used as a unit. 1000mA = 1A</a:t>
            </a: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charge of electricity is measured in the unit coulomb (C).</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is a link between the charge and current:</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a:t>
            </a:r>
            <a:r>
              <a:rPr kumimoji="0" lang="en-US"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charge flows at this rate:		Then the current is:</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coulomb per second			1 ampere</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coulombs per second			2 amperes</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Etc.</a:t>
            </a:r>
            <a:endParaRPr kumimoji="0" lang="en-GB" alt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1 Rectángulo"/>
          <p:cNvSpPr>
            <a:spLocks noChangeArrowheads="1"/>
          </p:cNvSpPr>
          <p:nvPr/>
        </p:nvSpPr>
        <p:spPr bwMode="auto">
          <a:xfrm>
            <a:off x="5292080" y="5695791"/>
            <a:ext cx="2448272" cy="921029"/>
          </a:xfrm>
          <a:prstGeom prst="rect">
            <a:avLst/>
          </a:prstGeom>
          <a:solidFill>
            <a:srgbClr val="FFFFFF"/>
          </a:solidFill>
          <a:ln w="25400">
            <a:solidFill>
              <a:srgbClr val="F79646"/>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Charge    = current x time</a:t>
            </a:r>
            <a:endParaRPr kumimoji="0" lang="en-US" alt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     (A)   x   (s)</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Rectángulo"/>
          <p:cNvSpPr/>
          <p:nvPr/>
        </p:nvSpPr>
        <p:spPr>
          <a:xfrm>
            <a:off x="1259632" y="5971640"/>
            <a:ext cx="3906839" cy="369332"/>
          </a:xfrm>
          <a:prstGeom prst="rect">
            <a:avLst/>
          </a:prstGeom>
        </p:spPr>
        <p:txBody>
          <a:bodyPr wrap="none">
            <a:spAutoFit/>
          </a:bodyPr>
          <a:lstStyle/>
          <a:p>
            <a:r>
              <a:rPr lang="en-US" altLang="en-US" dirty="0">
                <a:latin typeface="Calibri" pitchFamily="34" charset="0"/>
                <a:ea typeface="Calibri" pitchFamily="34" charset="0"/>
                <a:cs typeface="Times New Roman" pitchFamily="18" charset="0"/>
              </a:rPr>
              <a:t>The equation is therefore the </a:t>
            </a:r>
            <a:r>
              <a:rPr lang="en-US" altLang="en-US" dirty="0" smtClean="0">
                <a:latin typeface="Calibri" pitchFamily="34" charset="0"/>
                <a:ea typeface="Calibri" pitchFamily="34" charset="0"/>
                <a:cs typeface="Times New Roman" pitchFamily="18" charset="0"/>
              </a:rPr>
              <a:t>following:</a:t>
            </a:r>
            <a:endParaRPr lang="en-GB" dirty="0"/>
          </a:p>
        </p:txBody>
      </p:sp>
      <p:grpSp>
        <p:nvGrpSpPr>
          <p:cNvPr id="11" name="10 Grupo"/>
          <p:cNvGrpSpPr/>
          <p:nvPr/>
        </p:nvGrpSpPr>
        <p:grpSpPr>
          <a:xfrm>
            <a:off x="177046" y="116632"/>
            <a:ext cx="8568952" cy="789384"/>
            <a:chOff x="0" y="806276"/>
            <a:chExt cx="8568952" cy="789384"/>
          </a:xfrm>
          <a:scene3d>
            <a:camera prst="orthographicFront"/>
            <a:lightRig rig="flat" dir="t"/>
          </a:scene3d>
        </p:grpSpPr>
        <p:sp>
          <p:nvSpPr>
            <p:cNvPr id="12" name="11 Rectángulo redondeado"/>
            <p:cNvSpPr/>
            <p:nvPr/>
          </p:nvSpPr>
          <p:spPr>
            <a:xfrm>
              <a:off x="0" y="806276"/>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3" name="12 Rectángulo"/>
            <p:cNvSpPr/>
            <p:nvPr/>
          </p:nvSpPr>
          <p:spPr>
            <a:xfrm>
              <a:off x="38535" y="844811"/>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Current. </a:t>
              </a:r>
              <a:br>
                <a:rPr lang="en-GB" sz="2000" b="0" i="0" kern="1200" smtClean="0"/>
              </a:br>
              <a:endParaRPr lang="en-GB" sz="2000" b="0" i="0" kern="1200"/>
            </a:p>
          </p:txBody>
        </p:sp>
      </p:grpSp>
    </p:spTree>
    <p:extLst>
      <p:ext uri="{BB962C8B-B14F-4D97-AF65-F5344CB8AC3E}">
        <p14:creationId xmlns:p14="http://schemas.microsoft.com/office/powerpoint/2010/main" val="15974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fade">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500"/>
                                        <p:tgtEl>
                                          <p:spTgt spid="6">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Effect transition="in" filter="fade">
                                      <p:cBhvr>
                                        <p:cTn id="50" dur="500"/>
                                        <p:tgtEl>
                                          <p:spTgt spid="6">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Effect transition="in" filter="fade">
                                      <p:cBhvr>
                                        <p:cTn id="55" dur="500"/>
                                        <p:tgtEl>
                                          <p:spTgt spid="6">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11" end="11"/>
                                            </p:txEl>
                                          </p:spTgt>
                                        </p:tgtEl>
                                        <p:attrNameLst>
                                          <p:attrName>style.visibility</p:attrName>
                                        </p:attrNameLst>
                                      </p:cBhvr>
                                      <p:to>
                                        <p:strVal val="visible"/>
                                      </p:to>
                                    </p:set>
                                    <p:animEffect transition="in" filter="fade">
                                      <p:cBhvr>
                                        <p:cTn id="60" dur="500"/>
                                        <p:tgtEl>
                                          <p:spTgt spid="6">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par>
                          <p:cTn id="66" fill="hold">
                            <p:stCondLst>
                              <p:cond delay="500"/>
                            </p:stCondLst>
                            <p:childTnLst>
                              <p:par>
                                <p:cTn id="67" presetID="26"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down)">
                                      <p:cBhvr>
                                        <p:cTn id="69" dur="580">
                                          <p:stCondLst>
                                            <p:cond delay="0"/>
                                          </p:stCondLst>
                                        </p:cTn>
                                        <p:tgtEl>
                                          <p:spTgt spid="7"/>
                                        </p:tgtEl>
                                      </p:cBhvr>
                                    </p:animEffect>
                                    <p:anim calcmode="lin" valueType="num">
                                      <p:cBhvr>
                                        <p:cTn id="7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5" dur="26">
                                          <p:stCondLst>
                                            <p:cond delay="650"/>
                                          </p:stCondLst>
                                        </p:cTn>
                                        <p:tgtEl>
                                          <p:spTgt spid="7"/>
                                        </p:tgtEl>
                                      </p:cBhvr>
                                      <p:to x="100000" y="60000"/>
                                    </p:animScale>
                                    <p:animScale>
                                      <p:cBhvr>
                                        <p:cTn id="76" dur="166" decel="50000">
                                          <p:stCondLst>
                                            <p:cond delay="676"/>
                                          </p:stCondLst>
                                        </p:cTn>
                                        <p:tgtEl>
                                          <p:spTgt spid="7"/>
                                        </p:tgtEl>
                                      </p:cBhvr>
                                      <p:to x="100000" y="100000"/>
                                    </p:animScale>
                                    <p:animScale>
                                      <p:cBhvr>
                                        <p:cTn id="77" dur="26">
                                          <p:stCondLst>
                                            <p:cond delay="1312"/>
                                          </p:stCondLst>
                                        </p:cTn>
                                        <p:tgtEl>
                                          <p:spTgt spid="7"/>
                                        </p:tgtEl>
                                      </p:cBhvr>
                                      <p:to x="100000" y="80000"/>
                                    </p:animScale>
                                    <p:animScale>
                                      <p:cBhvr>
                                        <p:cTn id="78" dur="166" decel="50000">
                                          <p:stCondLst>
                                            <p:cond delay="1338"/>
                                          </p:stCondLst>
                                        </p:cTn>
                                        <p:tgtEl>
                                          <p:spTgt spid="7"/>
                                        </p:tgtEl>
                                      </p:cBhvr>
                                      <p:to x="100000" y="100000"/>
                                    </p:animScale>
                                    <p:animScale>
                                      <p:cBhvr>
                                        <p:cTn id="79" dur="26">
                                          <p:stCondLst>
                                            <p:cond delay="1642"/>
                                          </p:stCondLst>
                                        </p:cTn>
                                        <p:tgtEl>
                                          <p:spTgt spid="7"/>
                                        </p:tgtEl>
                                      </p:cBhvr>
                                      <p:to x="100000" y="90000"/>
                                    </p:animScale>
                                    <p:animScale>
                                      <p:cBhvr>
                                        <p:cTn id="80" dur="166" decel="50000">
                                          <p:stCondLst>
                                            <p:cond delay="1668"/>
                                          </p:stCondLst>
                                        </p:cTn>
                                        <p:tgtEl>
                                          <p:spTgt spid="7"/>
                                        </p:tgtEl>
                                      </p:cBhvr>
                                      <p:to x="100000" y="100000"/>
                                    </p:animScale>
                                    <p:animScale>
                                      <p:cBhvr>
                                        <p:cTn id="81" dur="26">
                                          <p:stCondLst>
                                            <p:cond delay="1808"/>
                                          </p:stCondLst>
                                        </p:cTn>
                                        <p:tgtEl>
                                          <p:spTgt spid="7"/>
                                        </p:tgtEl>
                                      </p:cBhvr>
                                      <p:to x="100000" y="95000"/>
                                    </p:animScale>
                                    <p:animScale>
                                      <p:cBhvr>
                                        <p:cTn id="8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7" name="4 Imagen"/>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11" y="3679080"/>
            <a:ext cx="4137994" cy="3178920"/>
          </a:xfrm>
          <a:prstGeom prst="rect">
            <a:avLst/>
          </a:prstGeom>
          <a:solidFill>
            <a:srgbClr val="000000">
              <a:alpha val="0"/>
            </a:srgbClr>
          </a:solidFill>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5</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pic>
        <p:nvPicPr>
          <p:cNvPr id="4" name="3 Imagen"/>
          <p:cNvPicPr>
            <a:picLocks/>
          </p:cNvPicPr>
          <p:nvPr/>
        </p:nvPicPr>
        <p:blipFill>
          <a:blip r:embed="rId3">
            <a:extLst>
              <a:ext uri="{28A0092B-C50C-407E-A947-70E740481C1C}">
                <a14:useLocalDpi xmlns:a14="http://schemas.microsoft.com/office/drawing/2010/main" val="0"/>
              </a:ext>
            </a:extLst>
          </a:blip>
          <a:stretch>
            <a:fillRect/>
          </a:stretch>
        </p:blipFill>
        <p:spPr>
          <a:xfrm>
            <a:off x="5766625" y="3706488"/>
            <a:ext cx="2718048" cy="3096344"/>
          </a:xfrm>
          <a:prstGeom prst="rect">
            <a:avLst/>
          </a:prstGeom>
          <a:solidFill>
            <a:scrgbClr r="0" g="0" b="0">
              <a:alpha val="0"/>
            </a:scrgbClr>
          </a:solidFill>
        </p:spPr>
      </p:pic>
      <p:pic>
        <p:nvPicPr>
          <p:cNvPr id="4098" name="2 Imagen"/>
          <p:cNvPicPr>
            <a:picLocks noChangeArrowheads="1"/>
          </p:cNvPicPr>
          <p:nvPr/>
        </p:nvPicPr>
        <p:blipFill rotWithShape="1">
          <a:blip r:embed="rId4">
            <a:extLst>
              <a:ext uri="{28A0092B-C50C-407E-A947-70E740481C1C}">
                <a14:useLocalDpi xmlns:a14="http://schemas.microsoft.com/office/drawing/2010/main" val="0"/>
              </a:ext>
            </a:extLst>
          </a:blip>
          <a:srcRect b="4809"/>
          <a:stretch/>
        </p:blipFill>
        <p:spPr bwMode="auto">
          <a:xfrm>
            <a:off x="5249921" y="1810012"/>
            <a:ext cx="3751456" cy="2939409"/>
          </a:xfrm>
          <a:prstGeom prst="rect">
            <a:avLst/>
          </a:prstGeom>
          <a:solidFill>
            <a:srgbClr val="000000">
              <a:alpha val="0"/>
            </a:srgbClr>
          </a:solidFill>
        </p:spPr>
      </p:pic>
      <p:sp>
        <p:nvSpPr>
          <p:cNvPr id="2" name="Rectangle 3"/>
          <p:cNvSpPr>
            <a:spLocks noChangeArrowheads="1"/>
          </p:cNvSpPr>
          <p:nvPr/>
        </p:nvSpPr>
        <p:spPr bwMode="auto">
          <a:xfrm>
            <a:off x="135911" y="1061034"/>
            <a:ext cx="85709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1"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current direction</a:t>
            </a:r>
            <a:r>
              <a:rPr kumimoji="0" lang="en-GB" alt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GB" alt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Most circuit diagrams, like the one below, have an arrow indicating the direction of the current flow. The current flow always goes from positive to negative round the circuit.</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135911" y="2384473"/>
            <a:ext cx="491319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electrons are negatively charged they are </a:t>
            </a:r>
            <a:r>
              <a:rPr kumimoji="0" lang="en-US" alt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repelled</a:t>
            </a:r>
            <a:r>
              <a:rPr kumimoji="0" lang="en-US"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by the negatively charged side of the cell and go therefore in the opposite direction as the current flow.</a:t>
            </a: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 name="11 Grupo"/>
          <p:cNvGrpSpPr/>
          <p:nvPr/>
        </p:nvGrpSpPr>
        <p:grpSpPr>
          <a:xfrm>
            <a:off x="177046" y="116632"/>
            <a:ext cx="8568952" cy="789384"/>
            <a:chOff x="0" y="806276"/>
            <a:chExt cx="8568952" cy="789384"/>
          </a:xfrm>
          <a:scene3d>
            <a:camera prst="orthographicFront"/>
            <a:lightRig rig="flat" dir="t"/>
          </a:scene3d>
        </p:grpSpPr>
        <p:sp>
          <p:nvSpPr>
            <p:cNvPr id="13" name="12 Rectángulo redondeado"/>
            <p:cNvSpPr/>
            <p:nvPr/>
          </p:nvSpPr>
          <p:spPr>
            <a:xfrm>
              <a:off x="0" y="806276"/>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4" name="13 Rectángulo"/>
            <p:cNvSpPr/>
            <p:nvPr/>
          </p:nvSpPr>
          <p:spPr>
            <a:xfrm>
              <a:off x="38535" y="844811"/>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Current. </a:t>
              </a:r>
              <a:br>
                <a:rPr lang="en-GB" sz="2000" b="0" i="0" kern="1200" smtClean="0"/>
              </a:br>
              <a:endParaRPr lang="en-GB" sz="2000" b="0" i="0" kern="1200"/>
            </a:p>
          </p:txBody>
        </p:sp>
      </p:grpSp>
    </p:spTree>
    <p:extLst>
      <p:ext uri="{BB962C8B-B14F-4D97-AF65-F5344CB8AC3E}">
        <p14:creationId xmlns:p14="http://schemas.microsoft.com/office/powerpoint/2010/main" val="28593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500"/>
                                        <p:tgtEl>
                                          <p:spTgt spid="4098"/>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097"/>
                                        </p:tgtEl>
                                        <p:attrNameLst>
                                          <p:attrName>style.visibility</p:attrName>
                                        </p:attrNameLst>
                                      </p:cBhvr>
                                      <p:to>
                                        <p:strVal val="visible"/>
                                      </p:to>
                                    </p:set>
                                    <p:animEffect transition="in" filter="fade">
                                      <p:cBhvr>
                                        <p:cTn id="37" dur="500"/>
                                        <p:tgtEl>
                                          <p:spTgt spid="4097"/>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6</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grpSp>
        <p:nvGrpSpPr>
          <p:cNvPr id="4" name="3 Grupo"/>
          <p:cNvGrpSpPr/>
          <p:nvPr/>
        </p:nvGrpSpPr>
        <p:grpSpPr>
          <a:xfrm>
            <a:off x="326059" y="116632"/>
            <a:ext cx="8568952" cy="789384"/>
            <a:chOff x="0" y="1609947"/>
            <a:chExt cx="8568952" cy="789384"/>
          </a:xfrm>
          <a:scene3d>
            <a:camera prst="orthographicFront"/>
            <a:lightRig rig="flat" dir="t"/>
          </a:scene3d>
        </p:grpSpPr>
        <p:sp>
          <p:nvSpPr>
            <p:cNvPr id="6" name="5 Rectángulo redondeado"/>
            <p:cNvSpPr/>
            <p:nvPr/>
          </p:nvSpPr>
          <p:spPr>
            <a:xfrm>
              <a:off x="0" y="1609947"/>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6 Rectángulo"/>
            <p:cNvSpPr/>
            <p:nvPr/>
          </p:nvSpPr>
          <p:spPr>
            <a:xfrm>
              <a:off x="38535" y="1648482"/>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Potential difference. </a:t>
              </a:r>
              <a:br>
                <a:rPr lang="en-GB" sz="2000" b="0" i="0" kern="1200" smtClean="0"/>
              </a:br>
              <a:endParaRPr lang="en-GB" sz="2000" b="0" i="0" kern="1200"/>
            </a:p>
          </p:txBody>
        </p:sp>
      </p:grpSp>
      <p:sp>
        <p:nvSpPr>
          <p:cNvPr id="2" name="1 Rectángulo"/>
          <p:cNvSpPr/>
          <p:nvPr/>
        </p:nvSpPr>
        <p:spPr>
          <a:xfrm>
            <a:off x="364594" y="1052736"/>
            <a:ext cx="8383870" cy="3139321"/>
          </a:xfrm>
          <a:prstGeom prst="rect">
            <a:avLst/>
          </a:prstGeom>
        </p:spPr>
        <p:txBody>
          <a:bodyPr wrap="square">
            <a:spAutoFit/>
          </a:bodyPr>
          <a:lstStyle/>
          <a:p>
            <a:r>
              <a:rPr lang="en-GB" b="1" dirty="0" smtClean="0"/>
              <a:t>Potential difference</a:t>
            </a:r>
            <a:br>
              <a:rPr lang="en-GB" b="1" dirty="0" smtClean="0"/>
            </a:br>
            <a:r>
              <a:rPr lang="en-US" dirty="0" smtClean="0"/>
              <a:t>The scientific name for voltage is potential difference (PD). The higher the voltage the more </a:t>
            </a:r>
            <a:r>
              <a:rPr lang="en-US" b="1" dirty="0" smtClean="0"/>
              <a:t>energy a cell gives to the electrons</a:t>
            </a:r>
            <a:r>
              <a:rPr lang="en-US" dirty="0" smtClean="0"/>
              <a:t> it pushes out. The PD is measured in volt (V).</a:t>
            </a:r>
          </a:p>
          <a:p>
            <a:endParaRPr lang="en-GB" dirty="0" smtClean="0"/>
          </a:p>
          <a:p>
            <a:r>
              <a:rPr lang="en-US" dirty="0" smtClean="0"/>
              <a:t>When a Coulomb of charge (or any given amount of charge) possesses a relatively large quantity of potential energy at a given location, then that location is said to be a location of </a:t>
            </a:r>
            <a:r>
              <a:rPr lang="en-US" b="1" dirty="0" smtClean="0"/>
              <a:t>high electric potential</a:t>
            </a:r>
            <a:r>
              <a:rPr lang="en-US" dirty="0" smtClean="0"/>
              <a:t>. </a:t>
            </a:r>
          </a:p>
          <a:p>
            <a:endParaRPr lang="en-US" dirty="0" smtClean="0"/>
          </a:p>
          <a:p>
            <a:r>
              <a:rPr lang="en-US" dirty="0" smtClean="0"/>
              <a:t>If the PD across a cell is 1 volt, then 1 joule of potential energy are given to each coulomb of charge. </a:t>
            </a:r>
            <a:r>
              <a:rPr lang="it-IT" dirty="0" smtClean="0"/>
              <a:t>So 1 volt = 1 joule per coulomb 1V=(j/C)</a:t>
            </a:r>
            <a:endParaRPr lang="en-GB" dirty="0"/>
          </a:p>
        </p:txBody>
      </p:sp>
    </p:spTree>
    <p:extLst>
      <p:ext uri="{BB962C8B-B14F-4D97-AF65-F5344CB8AC3E}">
        <p14:creationId xmlns:p14="http://schemas.microsoft.com/office/powerpoint/2010/main" val="161554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7</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4" name="3 Rectángulo"/>
          <p:cNvSpPr/>
          <p:nvPr/>
        </p:nvSpPr>
        <p:spPr>
          <a:xfrm>
            <a:off x="326059" y="1017121"/>
            <a:ext cx="8568952" cy="2308324"/>
          </a:xfrm>
          <a:prstGeom prst="rect">
            <a:avLst/>
          </a:prstGeom>
        </p:spPr>
        <p:txBody>
          <a:bodyPr wrap="square">
            <a:spAutoFit/>
          </a:bodyPr>
          <a:lstStyle/>
          <a:p>
            <a:r>
              <a:rPr lang="en-US" dirty="0"/>
              <a:t>To produce a higher PD, </a:t>
            </a:r>
            <a:r>
              <a:rPr lang="en-US" b="1" dirty="0"/>
              <a:t>cells can be put in series</a:t>
            </a:r>
            <a:r>
              <a:rPr lang="en-US" dirty="0"/>
              <a:t>. But the cells will lose their energy quickly. </a:t>
            </a:r>
            <a:r>
              <a:rPr lang="en-US" b="1" dirty="0"/>
              <a:t>When batteries are connected in series you have to sum up their voltage. </a:t>
            </a:r>
            <a:endParaRPr lang="en-US" b="1" dirty="0" smtClean="0"/>
          </a:p>
          <a:p>
            <a:endParaRPr lang="en-US" b="1" dirty="0"/>
          </a:p>
          <a:p>
            <a:r>
              <a:rPr lang="en-US" dirty="0" smtClean="0"/>
              <a:t>When </a:t>
            </a:r>
            <a:r>
              <a:rPr lang="en-US" dirty="0"/>
              <a:t>they are linked up </a:t>
            </a:r>
            <a:r>
              <a:rPr lang="en-US" b="1" dirty="0"/>
              <a:t>in parallel </a:t>
            </a:r>
            <a:r>
              <a:rPr lang="en-US" dirty="0"/>
              <a:t>they will give less energy through the circuit but will last longer. See what happens to the 1.5V batteries in the image </a:t>
            </a:r>
            <a:r>
              <a:rPr lang="en-US" dirty="0" smtClean="0"/>
              <a:t>below. </a:t>
            </a:r>
            <a:r>
              <a:rPr lang="en-US" dirty="0"/>
              <a:t>The voltage (PD) tells you how much energy is given per Coulomb.</a:t>
            </a:r>
            <a:endParaRPr lang="en-GB" dirty="0"/>
          </a:p>
        </p:txBody>
      </p:sp>
      <p:grpSp>
        <p:nvGrpSpPr>
          <p:cNvPr id="6" name="5 Grupo"/>
          <p:cNvGrpSpPr/>
          <p:nvPr/>
        </p:nvGrpSpPr>
        <p:grpSpPr>
          <a:xfrm>
            <a:off x="326059" y="116632"/>
            <a:ext cx="8568952" cy="789384"/>
            <a:chOff x="0" y="1609947"/>
            <a:chExt cx="8568952" cy="789384"/>
          </a:xfrm>
          <a:scene3d>
            <a:camera prst="orthographicFront"/>
            <a:lightRig rig="flat" dir="t"/>
          </a:scene3d>
        </p:grpSpPr>
        <p:sp>
          <p:nvSpPr>
            <p:cNvPr id="7" name="6 Rectángulo redondeado"/>
            <p:cNvSpPr/>
            <p:nvPr/>
          </p:nvSpPr>
          <p:spPr>
            <a:xfrm>
              <a:off x="0" y="1609947"/>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8535" y="1648482"/>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Potential difference. </a:t>
              </a:r>
              <a:br>
                <a:rPr lang="en-GB" sz="2000" b="0" i="0" kern="1200" smtClean="0"/>
              </a:br>
              <a:endParaRPr lang="en-GB" sz="2000" b="0" i="0" kern="1200"/>
            </a:p>
          </p:txBody>
        </p:sp>
      </p:grpSp>
      <p:grpSp>
        <p:nvGrpSpPr>
          <p:cNvPr id="10" name="6 Grupo"/>
          <p:cNvGrpSpPr/>
          <p:nvPr/>
        </p:nvGrpSpPr>
        <p:grpSpPr>
          <a:xfrm>
            <a:off x="2824540" y="3019006"/>
            <a:ext cx="3957909" cy="3600400"/>
            <a:chOff x="0" y="0"/>
            <a:chExt cx="3073400" cy="2891028"/>
          </a:xfrm>
        </p:grpSpPr>
        <p:pic>
          <p:nvPicPr>
            <p:cNvPr id="11" name="4 Imagen"/>
            <p:cNvPicPr>
              <a:picLocks/>
            </p:cNvPicPr>
            <p:nvPr/>
          </p:nvPicPr>
          <p:blipFill>
            <a:blip r:embed="rId2">
              <a:extLst>
                <a:ext uri="{28A0092B-C50C-407E-A947-70E740481C1C}">
                  <a14:useLocalDpi xmlns:a14="http://schemas.microsoft.com/office/drawing/2010/main" val="0"/>
                </a:ext>
              </a:extLst>
            </a:blip>
            <a:stretch>
              <a:fillRect/>
            </a:stretch>
          </p:blipFill>
          <p:spPr>
            <a:xfrm>
              <a:off x="127000" y="279400"/>
              <a:ext cx="2858389" cy="2611628"/>
            </a:xfrm>
            <a:prstGeom prst="rect">
              <a:avLst/>
            </a:prstGeom>
            <a:solidFill>
              <a:scrgbClr r="0" g="0" b="0">
                <a:alpha val="0"/>
              </a:scrgbClr>
            </a:solidFill>
          </p:spPr>
        </p:pic>
        <p:sp>
          <p:nvSpPr>
            <p:cNvPr id="12" name="5 CuadroTexto"/>
            <p:cNvSpPr txBox="1"/>
            <p:nvPr/>
          </p:nvSpPr>
          <p:spPr>
            <a:xfrm>
              <a:off x="0" y="0"/>
              <a:ext cx="3073400" cy="266700"/>
            </a:xfrm>
            <a:prstGeom prst="rect">
              <a:avLst/>
            </a:prstGeom>
            <a:noFill/>
          </p:spPr>
          <p:txBody>
            <a:bodyPr vert="horz" wrap="square" rtlCol="0">
              <a:noAutofit/>
            </a:bodyPr>
            <a:lstStyle/>
            <a:p>
              <a:pPr>
                <a:spcAft>
                  <a:spcPts val="0"/>
                </a:spcAft>
              </a:pPr>
              <a:r>
                <a:rPr lang="en-GB" sz="1200" b="1" kern="1200">
                  <a:solidFill>
                    <a:srgbClr val="0000FF"/>
                  </a:solidFill>
                  <a:effectLst/>
                  <a:latin typeface="Arial - 16"/>
                  <a:ea typeface="Times New Roman"/>
                  <a:cs typeface="Times New Roman"/>
                </a:rPr>
                <a:t>Cells in parallel and in series</a:t>
              </a:r>
              <a:endParaRPr lang="en-GB" sz="1200">
                <a:effectLst/>
                <a:latin typeface="Times New Roman"/>
                <a:ea typeface="Times New Roman"/>
              </a:endParaRPr>
            </a:p>
          </p:txBody>
        </p:sp>
      </p:grpSp>
      <p:sp>
        <p:nvSpPr>
          <p:cNvPr id="2" name="1 CuadroTexto"/>
          <p:cNvSpPr txBox="1"/>
          <p:nvPr/>
        </p:nvSpPr>
        <p:spPr>
          <a:xfrm>
            <a:off x="611560" y="4390220"/>
            <a:ext cx="1426994" cy="830997"/>
          </a:xfrm>
          <a:prstGeom prst="rect">
            <a:avLst/>
          </a:prstGeom>
          <a:noFill/>
        </p:spPr>
        <p:txBody>
          <a:bodyPr wrap="none" rtlCol="0">
            <a:spAutoFit/>
          </a:bodyPr>
          <a:lstStyle/>
          <a:p>
            <a:r>
              <a:rPr lang="es-ES_tradnl" sz="4800" dirty="0" smtClean="0">
                <a:hlinkClick r:id="rId3"/>
              </a:rPr>
              <a:t>LINK</a:t>
            </a:r>
            <a:endParaRPr lang="en-GB" dirty="0"/>
          </a:p>
        </p:txBody>
      </p:sp>
    </p:spTree>
    <p:extLst>
      <p:ext uri="{BB962C8B-B14F-4D97-AF65-F5344CB8AC3E}">
        <p14:creationId xmlns:p14="http://schemas.microsoft.com/office/powerpoint/2010/main" val="200507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8</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sp>
        <p:nvSpPr>
          <p:cNvPr id="2" name="Rectangle 7"/>
          <p:cNvSpPr>
            <a:spLocks noChangeArrowheads="1"/>
          </p:cNvSpPr>
          <p:nvPr/>
        </p:nvSpPr>
        <p:spPr bwMode="auto">
          <a:xfrm>
            <a:off x="153686" y="1100736"/>
            <a:ext cx="846157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resistance of a material indicates how well it is able to prevent the electrons from flowing through it. The unit used for resistance is the Ohm (</a:t>
            </a:r>
            <a:r>
              <a:rPr kumimoji="0" lang="el-GR" altLang="en-US" b="1" i="0" u="none" strike="noStrike" cap="none" normalizeH="0" baseline="0" dirty="0" smtClean="0">
                <a:ln>
                  <a:noFill/>
                </a:ln>
                <a:solidFill>
                  <a:srgbClr val="000000"/>
                </a:solidFill>
                <a:effectLst/>
                <a:latin typeface="Times New Roman - 20" charset="0"/>
                <a:ea typeface="Times New Roman" pitchFamily="18" charset="0"/>
                <a:cs typeface="Times New Roman" pitchFamily="18" charset="0"/>
              </a:rPr>
              <a:t>Ω</a:t>
            </a:r>
            <a:r>
              <a:rPr kumimoji="0" lang="en-GB" altLang="en-US" b="1" i="0" u="none" strike="noStrike" cap="none" normalizeH="0" baseline="0" dirty="0" smtClean="0">
                <a:ln>
                  <a:noFill/>
                </a:ln>
                <a:solidFill>
                  <a:srgbClr val="000000"/>
                </a:solidFill>
                <a:effectLst/>
                <a:latin typeface="Times New Roman - 20" charset="0"/>
                <a:ea typeface="Times New Roman" pitchFamily="18" charset="0"/>
                <a:cs typeface="Times New Roman" pitchFamily="18" charset="0"/>
              </a:rPr>
              <a:t>).</a:t>
            </a:r>
            <a:endParaRPr kumimoji="0" lang="en-GB" alt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8 Grupo"/>
          <p:cNvGrpSpPr/>
          <p:nvPr/>
        </p:nvGrpSpPr>
        <p:grpSpPr>
          <a:xfrm>
            <a:off x="467544" y="3333997"/>
            <a:ext cx="8496944" cy="2831307"/>
            <a:chOff x="981075" y="234443"/>
            <a:chExt cx="6003925" cy="1213704"/>
          </a:xfrm>
        </p:grpSpPr>
        <p:sp>
          <p:nvSpPr>
            <p:cNvPr id="7" name="3 CuadroTexto"/>
            <p:cNvSpPr txBox="1"/>
            <p:nvPr/>
          </p:nvSpPr>
          <p:spPr>
            <a:xfrm>
              <a:off x="981075" y="234443"/>
              <a:ext cx="3638550" cy="1213704"/>
            </a:xfrm>
            <a:prstGeom prst="rect">
              <a:avLst/>
            </a:prstGeom>
            <a:noFill/>
          </p:spPr>
          <p:txBody>
            <a:bodyPr vert="horz" wrap="square" rtlCol="0">
              <a:spAutoFit/>
            </a:bodyPr>
            <a:lstStyle/>
            <a:p>
              <a:pPr>
                <a:lnSpc>
                  <a:spcPct val="115000"/>
                </a:lnSpc>
                <a:spcAft>
                  <a:spcPts val="1000"/>
                </a:spcAft>
              </a:pPr>
              <a:r>
                <a:rPr lang="en-US" sz="2000" dirty="0">
                  <a:effectLst/>
                  <a:latin typeface="Calibri"/>
                  <a:ea typeface="Calibri"/>
                  <a:cs typeface="Times New Roman"/>
                </a:rPr>
                <a:t>The resistance is calculated with the following equation:</a:t>
              </a:r>
              <a:endParaRPr lang="en-GB" sz="2000" dirty="0">
                <a:effectLst/>
                <a:latin typeface="Calibri"/>
                <a:ea typeface="Calibri"/>
                <a:cs typeface="Times New Roman"/>
              </a:endParaRPr>
            </a:p>
            <a:p>
              <a:pPr>
                <a:lnSpc>
                  <a:spcPct val="115000"/>
                </a:lnSpc>
                <a:spcAft>
                  <a:spcPts val="1000"/>
                </a:spcAft>
              </a:pPr>
              <a:r>
                <a:rPr lang="en-US" sz="2000" dirty="0">
                  <a:effectLst/>
                  <a:latin typeface="Calibri"/>
                  <a:ea typeface="Calibri"/>
                  <a:cs typeface="Times New Roman"/>
                </a:rPr>
                <a:t/>
              </a:r>
              <a:br>
                <a:rPr lang="en-US" sz="2000" dirty="0">
                  <a:effectLst/>
                  <a:latin typeface="Calibri"/>
                  <a:ea typeface="Calibri"/>
                  <a:cs typeface="Times New Roman"/>
                </a:rPr>
              </a:br>
              <a:r>
                <a:rPr lang="en-US" sz="2000" dirty="0">
                  <a:effectLst/>
                  <a:latin typeface="Calibri"/>
                  <a:ea typeface="Calibri"/>
                  <a:cs typeface="Times New Roman"/>
                </a:rPr>
                <a:t>Resistance ( </a:t>
              </a:r>
              <a:r>
                <a:rPr lang="el-GR" sz="2800" b="1" kern="1200" dirty="0">
                  <a:solidFill>
                    <a:srgbClr val="000000"/>
                  </a:solidFill>
                  <a:effectLst/>
                  <a:latin typeface="Times New Roman - 20"/>
                  <a:ea typeface="Calibri"/>
                  <a:cs typeface="Times New Roman"/>
                </a:rPr>
                <a:t>Ω</a:t>
              </a:r>
              <a:r>
                <a:rPr lang="en-US" sz="2000" dirty="0">
                  <a:effectLst/>
                  <a:latin typeface="Calibri"/>
                  <a:ea typeface="Calibri"/>
                  <a:cs typeface="Times New Roman"/>
                </a:rPr>
                <a:t>  ) =</a:t>
              </a:r>
              <a:endParaRPr lang="en-GB" sz="2000" dirty="0">
                <a:effectLst/>
                <a:latin typeface="Calibri"/>
                <a:ea typeface="Calibri"/>
                <a:cs typeface="Times New Roman"/>
              </a:endParaRPr>
            </a:p>
          </p:txBody>
        </p:sp>
        <p:sp>
          <p:nvSpPr>
            <p:cNvPr id="9" name="4 CuadroTexto"/>
            <p:cNvSpPr txBox="1"/>
            <p:nvPr/>
          </p:nvSpPr>
          <p:spPr>
            <a:xfrm>
              <a:off x="1562100" y="698372"/>
              <a:ext cx="889000" cy="357178"/>
            </a:xfrm>
            <a:prstGeom prst="rect">
              <a:avLst/>
            </a:prstGeom>
            <a:noFill/>
          </p:spPr>
          <p:txBody>
            <a:bodyPr vert="horz" rtlCol="0">
              <a:spAutoFit/>
            </a:bodyPr>
            <a:lstStyle/>
            <a:p>
              <a:pPr>
                <a:spcAft>
                  <a:spcPts val="0"/>
                </a:spcAft>
              </a:pPr>
              <a:r>
                <a:rPr lang="en-GB" sz="2800" b="1" kern="1200">
                  <a:solidFill>
                    <a:srgbClr val="000000"/>
                  </a:solidFill>
                  <a:effectLst/>
                  <a:latin typeface="Times New Roman - 20"/>
                  <a:ea typeface="Times New Roman"/>
                  <a:cs typeface="Times New Roman"/>
                </a:rPr>
                <a:t> </a:t>
              </a:r>
              <a:endParaRPr lang="en-GB" sz="2400">
                <a:effectLst/>
                <a:latin typeface="Times New Roman"/>
                <a:ea typeface="Times New Roman"/>
              </a:endParaRPr>
            </a:p>
          </p:txBody>
        </p:sp>
        <p:sp>
          <p:nvSpPr>
            <p:cNvPr id="10" name="5 CuadroTexto"/>
            <p:cNvSpPr txBox="1"/>
            <p:nvPr/>
          </p:nvSpPr>
          <p:spPr>
            <a:xfrm>
              <a:off x="2667000" y="992780"/>
              <a:ext cx="4318000" cy="290469"/>
            </a:xfrm>
            <a:prstGeom prst="rect">
              <a:avLst/>
            </a:prstGeom>
            <a:noFill/>
          </p:spPr>
          <p:txBody>
            <a:bodyPr vert="horz" rtlCol="0">
              <a:spAutoFit/>
            </a:bodyPr>
            <a:lstStyle/>
            <a:p>
              <a:pPr>
                <a:lnSpc>
                  <a:spcPct val="115000"/>
                </a:lnSpc>
                <a:spcAft>
                  <a:spcPts val="1000"/>
                </a:spcAft>
              </a:pPr>
              <a:r>
                <a:rPr lang="en-US" sz="2000">
                  <a:effectLst/>
                  <a:latin typeface="Calibri"/>
                  <a:ea typeface="Calibri"/>
                  <a:cs typeface="Times New Roman"/>
                </a:rPr>
                <a:t>Current through conductor (A)</a:t>
              </a:r>
              <a:endParaRPr lang="en-GB" sz="2000">
                <a:effectLst/>
                <a:latin typeface="Calibri"/>
                <a:ea typeface="Calibri"/>
                <a:cs typeface="Times New Roman"/>
              </a:endParaRPr>
            </a:p>
          </p:txBody>
        </p:sp>
        <p:sp>
          <p:nvSpPr>
            <p:cNvPr id="11" name="6 CuadroTexto"/>
            <p:cNvSpPr txBox="1"/>
            <p:nvPr/>
          </p:nvSpPr>
          <p:spPr>
            <a:xfrm>
              <a:off x="2667000" y="558760"/>
              <a:ext cx="3886200" cy="285573"/>
            </a:xfrm>
            <a:prstGeom prst="rect">
              <a:avLst/>
            </a:prstGeom>
            <a:noFill/>
          </p:spPr>
          <p:txBody>
            <a:bodyPr vert="horz" rtlCol="0">
              <a:noAutofit/>
            </a:bodyPr>
            <a:lstStyle/>
            <a:p>
              <a:pPr>
                <a:lnSpc>
                  <a:spcPct val="115000"/>
                </a:lnSpc>
                <a:spcAft>
                  <a:spcPts val="1000"/>
                </a:spcAft>
              </a:pPr>
              <a:r>
                <a:rPr lang="en-US" sz="2000">
                  <a:effectLst/>
                  <a:latin typeface="Calibri"/>
                  <a:ea typeface="Calibri"/>
                  <a:cs typeface="Times New Roman"/>
                </a:rPr>
                <a:t>PD accros the conductor (V)</a:t>
              </a:r>
              <a:endParaRPr lang="en-GB" sz="2000">
                <a:effectLst/>
                <a:latin typeface="Calibri"/>
                <a:ea typeface="Calibri"/>
                <a:cs typeface="Times New Roman"/>
              </a:endParaRPr>
            </a:p>
          </p:txBody>
        </p:sp>
        <p:cxnSp>
          <p:nvCxnSpPr>
            <p:cNvPr id="12" name="7 Conector recto"/>
            <p:cNvCxnSpPr/>
            <p:nvPr/>
          </p:nvCxnSpPr>
          <p:spPr>
            <a:xfrm>
              <a:off x="2712847" y="917749"/>
              <a:ext cx="1780434"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
        <p:nvSpPr>
          <p:cNvPr id="3" name="Rectangle 12"/>
          <p:cNvSpPr>
            <a:spLocks noChangeArrowheads="1"/>
          </p:cNvSpPr>
          <p:nvPr/>
        </p:nvSpPr>
        <p:spPr bwMode="auto">
          <a:xfrm>
            <a:off x="146416" y="1720921"/>
            <a:ext cx="846157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As you learned in unit 3, different materials have a different resistance. </a:t>
            </a:r>
            <a:r>
              <a:rPr kumimoji="0" lang="en-GB" alt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higher the resistance the lower the current, the higher the voltage the higher the current. </a:t>
            </a:r>
            <a:endParaRPr kumimoji="0" lang="en-GB" alt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For example if a PD of 6 V is needed to make a current of 3A flow through a wire the resistance would be: 6V/3A= 2Ω</a:t>
            </a:r>
            <a:endParaRPr kumimoji="0" lang="en-GB" altLang="en-US"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3" name="12 Grupo"/>
          <p:cNvGrpSpPr/>
          <p:nvPr/>
        </p:nvGrpSpPr>
        <p:grpSpPr>
          <a:xfrm>
            <a:off x="228633" y="116632"/>
            <a:ext cx="8568952" cy="789384"/>
            <a:chOff x="0" y="2413619"/>
            <a:chExt cx="8568952" cy="789384"/>
          </a:xfrm>
          <a:scene3d>
            <a:camera prst="orthographicFront"/>
            <a:lightRig rig="flat" dir="t"/>
          </a:scene3d>
        </p:grpSpPr>
        <p:sp>
          <p:nvSpPr>
            <p:cNvPr id="14" name="13 Rectángulo redondeado"/>
            <p:cNvSpPr/>
            <p:nvPr/>
          </p:nvSpPr>
          <p:spPr>
            <a:xfrm>
              <a:off x="0" y="2413619"/>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14 Rectángulo"/>
            <p:cNvSpPr/>
            <p:nvPr/>
          </p:nvSpPr>
          <p:spPr>
            <a:xfrm>
              <a:off x="38535" y="2452154"/>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b="0" i="0" kern="1200" smtClean="0"/>
                <a:t>Resistance. </a:t>
              </a:r>
              <a:br>
                <a:rPr lang="en-GB" sz="2000" b="0" i="0" kern="1200" smtClean="0"/>
              </a:br>
              <a:endParaRPr lang="en-GB" sz="2000" b="0" i="0" kern="1200"/>
            </a:p>
          </p:txBody>
        </p:sp>
      </p:grpSp>
    </p:spTree>
    <p:extLst>
      <p:ext uri="{BB962C8B-B14F-4D97-AF65-F5344CB8AC3E}">
        <p14:creationId xmlns:p14="http://schemas.microsoft.com/office/powerpoint/2010/main" val="320008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9</a:t>
            </a:fld>
            <a:endParaRPr lang="en-US">
              <a:solidFill>
                <a:schemeClr val="tx1"/>
              </a:solidFill>
            </a:endParaRPr>
          </a:p>
        </p:txBody>
      </p:sp>
      <p:sp>
        <p:nvSpPr>
          <p:cNvPr id="8" name="Footer Placeholder 9"/>
          <p:cNvSpPr>
            <a:spLocks noGrp="1"/>
          </p:cNvSpPr>
          <p:nvPr>
            <p:ph type="ftr" sz="quarter" idx="11"/>
          </p:nvPr>
        </p:nvSpPr>
        <p:spPr>
          <a:xfrm>
            <a:off x="3491880" y="6492875"/>
            <a:ext cx="2278016" cy="365125"/>
          </a:xfrm>
        </p:spPr>
        <p:txBody>
          <a:bodyPr/>
          <a:lstStyle/>
          <a:p>
            <a:r>
              <a:rPr lang="en-US" dirty="0"/>
              <a:t>MYP 4 Science - Mark </a:t>
            </a:r>
            <a:r>
              <a:rPr lang="en-US" dirty="0" err="1"/>
              <a:t>Polko</a:t>
            </a:r>
            <a:endParaRPr lang="en-US" dirty="0"/>
          </a:p>
        </p:txBody>
      </p:sp>
      <p:pic>
        <p:nvPicPr>
          <p:cNvPr id="4" name="1 Imagen"/>
          <p:cNvPicPr/>
          <p:nvPr/>
        </p:nvPicPr>
        <p:blipFill>
          <a:blip r:embed="rId2">
            <a:extLst>
              <a:ext uri="{28A0092B-C50C-407E-A947-70E740481C1C}">
                <a14:useLocalDpi xmlns:a14="http://schemas.microsoft.com/office/drawing/2010/main" val="0"/>
              </a:ext>
            </a:extLst>
          </a:blip>
          <a:stretch>
            <a:fillRect/>
          </a:stretch>
        </p:blipFill>
        <p:spPr>
          <a:xfrm>
            <a:off x="228633" y="1772816"/>
            <a:ext cx="8712968" cy="3240360"/>
          </a:xfrm>
          <a:prstGeom prst="rect">
            <a:avLst/>
          </a:prstGeom>
          <a:solidFill>
            <a:scrgbClr r="0" g="0" b="0">
              <a:alpha val="0"/>
            </a:scrgbClr>
          </a:solidFill>
        </p:spPr>
      </p:pic>
      <p:grpSp>
        <p:nvGrpSpPr>
          <p:cNvPr id="6" name="5 Grupo"/>
          <p:cNvGrpSpPr/>
          <p:nvPr/>
        </p:nvGrpSpPr>
        <p:grpSpPr>
          <a:xfrm>
            <a:off x="228633" y="116632"/>
            <a:ext cx="8568952" cy="789384"/>
            <a:chOff x="0" y="2413619"/>
            <a:chExt cx="8568952" cy="789384"/>
          </a:xfrm>
          <a:scene3d>
            <a:camera prst="orthographicFront"/>
            <a:lightRig rig="flat" dir="t"/>
          </a:scene3d>
        </p:grpSpPr>
        <p:sp>
          <p:nvSpPr>
            <p:cNvPr id="7" name="6 Rectángulo redondeado"/>
            <p:cNvSpPr/>
            <p:nvPr/>
          </p:nvSpPr>
          <p:spPr>
            <a:xfrm>
              <a:off x="0" y="2413619"/>
              <a:ext cx="8568952" cy="789384"/>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8 Rectángulo"/>
            <p:cNvSpPr/>
            <p:nvPr/>
          </p:nvSpPr>
          <p:spPr>
            <a:xfrm>
              <a:off x="38535" y="2452154"/>
              <a:ext cx="8491882" cy="71231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3200" b="0" i="0" kern="1200" dirty="0" smtClean="0"/>
                <a:t>MAKE SURE TO COPY THIS TABLE</a:t>
              </a:r>
              <a:endParaRPr lang="en-GB" sz="3200" b="0" i="0" kern="1200" dirty="0"/>
            </a:p>
          </p:txBody>
        </p:sp>
      </p:grpSp>
    </p:spTree>
    <p:extLst>
      <p:ext uri="{BB962C8B-B14F-4D97-AF65-F5344CB8AC3E}">
        <p14:creationId xmlns:p14="http://schemas.microsoft.com/office/powerpoint/2010/main" val="72855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MP</Template>
  <TotalTime>13136</TotalTime>
  <Words>1234</Words>
  <Application>Microsoft Office PowerPoint</Application>
  <PresentationFormat>Presentación en pantalla (4:3)</PresentationFormat>
  <Paragraphs>274</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Template MP</vt:lpstr>
      <vt:lpstr>Electricity: Circuits and Ohm’s Law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Electricity: Circuits and Ohm’s Law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Mark</cp:lastModifiedBy>
  <cp:revision>118</cp:revision>
  <dcterms:created xsi:type="dcterms:W3CDTF">2013-08-21T17:54:09Z</dcterms:created>
  <dcterms:modified xsi:type="dcterms:W3CDTF">2015-02-12T10:22:31Z</dcterms:modified>
</cp:coreProperties>
</file>