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22"/>
  </p:notesMasterIdLst>
  <p:sldIdLst>
    <p:sldId id="256" r:id="rId2"/>
    <p:sldId id="257" r:id="rId3"/>
    <p:sldId id="258" r:id="rId4"/>
    <p:sldId id="293" r:id="rId5"/>
    <p:sldId id="259" r:id="rId6"/>
    <p:sldId id="294" r:id="rId7"/>
    <p:sldId id="260" r:id="rId8"/>
    <p:sldId id="261" r:id="rId9"/>
    <p:sldId id="262" r:id="rId10"/>
    <p:sldId id="263" r:id="rId11"/>
    <p:sldId id="264" r:id="rId12"/>
    <p:sldId id="265" r:id="rId13"/>
    <p:sldId id="266" r:id="rId14"/>
    <p:sldId id="296" r:id="rId15"/>
    <p:sldId id="297" r:id="rId16"/>
    <p:sldId id="298" r:id="rId17"/>
    <p:sldId id="299" r:id="rId18"/>
    <p:sldId id="267" r:id="rId19"/>
    <p:sldId id="300" r:id="rId20"/>
    <p:sldId id="295"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1" autoAdjust="0"/>
    <p:restoredTop sz="94671" autoAdjust="0"/>
  </p:normalViewPr>
  <p:slideViewPr>
    <p:cSldViewPr>
      <p:cViewPr varScale="1">
        <p:scale>
          <a:sx n="64" d="100"/>
          <a:sy n="64" d="100"/>
        </p:scale>
        <p:origin x="-120" y="-2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01EE53-E294-4B0E-B574-522838532D7F}"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GB"/>
        </a:p>
      </dgm:t>
    </dgm:pt>
    <dgm:pt modelId="{B8DE951C-3B45-484D-AC84-49FFAE0E9B6E}">
      <dgm:prSet/>
      <dgm:spPr/>
      <dgm:t>
        <a:bodyPr/>
        <a:lstStyle/>
        <a:p>
          <a:pPr algn="ctr" rtl="0"/>
          <a:r>
            <a:rPr lang="en-GB" b="1" smtClean="0"/>
            <a:t>Topics</a:t>
          </a:r>
          <a:endParaRPr lang="en-GB"/>
        </a:p>
      </dgm:t>
    </dgm:pt>
    <dgm:pt modelId="{13B7710E-8B53-49CF-A0A4-603882A4266F}" type="parTrans" cxnId="{DB40F842-6220-487E-B575-D041997E3707}">
      <dgm:prSet/>
      <dgm:spPr/>
      <dgm:t>
        <a:bodyPr/>
        <a:lstStyle/>
        <a:p>
          <a:pPr algn="ctr"/>
          <a:endParaRPr lang="en-GB"/>
        </a:p>
      </dgm:t>
    </dgm:pt>
    <dgm:pt modelId="{2E8CC673-28DC-4667-8551-F480392EAAB9}" type="sibTrans" cxnId="{DB40F842-6220-487E-B575-D041997E3707}">
      <dgm:prSet/>
      <dgm:spPr/>
      <dgm:t>
        <a:bodyPr/>
        <a:lstStyle/>
        <a:p>
          <a:pPr algn="ctr"/>
          <a:endParaRPr lang="en-GB"/>
        </a:p>
      </dgm:t>
    </dgm:pt>
    <dgm:pt modelId="{CA129A3C-7212-4B6B-A6BD-09511E8F8F7B}" type="pres">
      <dgm:prSet presAssocID="{0101EE53-E294-4B0E-B574-522838532D7F}" presName="linear" presStyleCnt="0">
        <dgm:presLayoutVars>
          <dgm:animLvl val="lvl"/>
          <dgm:resizeHandles val="exact"/>
        </dgm:presLayoutVars>
      </dgm:prSet>
      <dgm:spPr/>
      <dgm:t>
        <a:bodyPr/>
        <a:lstStyle/>
        <a:p>
          <a:endParaRPr lang="es-ES"/>
        </a:p>
      </dgm:t>
    </dgm:pt>
    <dgm:pt modelId="{1B299EC1-7D8B-45D0-82C3-AA30FE9B5B9F}" type="pres">
      <dgm:prSet presAssocID="{B8DE951C-3B45-484D-AC84-49FFAE0E9B6E}" presName="parentText" presStyleLbl="node1" presStyleIdx="0" presStyleCnt="1">
        <dgm:presLayoutVars>
          <dgm:chMax val="0"/>
          <dgm:bulletEnabled val="1"/>
        </dgm:presLayoutVars>
      </dgm:prSet>
      <dgm:spPr/>
      <dgm:t>
        <a:bodyPr/>
        <a:lstStyle/>
        <a:p>
          <a:endParaRPr lang="es-ES"/>
        </a:p>
      </dgm:t>
    </dgm:pt>
  </dgm:ptLst>
  <dgm:cxnLst>
    <dgm:cxn modelId="{B89B266E-160B-4DA0-B6F9-064F3E6344C9}" type="presOf" srcId="{0101EE53-E294-4B0E-B574-522838532D7F}" destId="{CA129A3C-7212-4B6B-A6BD-09511E8F8F7B}" srcOrd="0" destOrd="0" presId="urn:microsoft.com/office/officeart/2005/8/layout/vList2"/>
    <dgm:cxn modelId="{FE1A43F8-3DD0-4FAD-BDF2-585EFB1B5AAE}" type="presOf" srcId="{B8DE951C-3B45-484D-AC84-49FFAE0E9B6E}" destId="{1B299EC1-7D8B-45D0-82C3-AA30FE9B5B9F}" srcOrd="0" destOrd="0" presId="urn:microsoft.com/office/officeart/2005/8/layout/vList2"/>
    <dgm:cxn modelId="{DB40F842-6220-487E-B575-D041997E3707}" srcId="{0101EE53-E294-4B0E-B574-522838532D7F}" destId="{B8DE951C-3B45-484D-AC84-49FFAE0E9B6E}" srcOrd="0" destOrd="0" parTransId="{13B7710E-8B53-49CF-A0A4-603882A4266F}" sibTransId="{2E8CC673-28DC-4667-8551-F480392EAAB9}"/>
    <dgm:cxn modelId="{F90174AB-D4CC-4FBC-B1A3-5FDFCE8D7620}" type="presParOf" srcId="{CA129A3C-7212-4B6B-A6BD-09511E8F8F7B}" destId="{1B299EC1-7D8B-45D0-82C3-AA30FE9B5B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98E00-A105-4386-8381-D8986C9C1DC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FBBC71A9-6177-4D21-AA23-FABDAD49149B}">
      <dgm:prSet custT="1"/>
      <dgm:spPr/>
      <dgm:t>
        <a:bodyPr/>
        <a:lstStyle/>
        <a:p>
          <a:pPr rtl="0"/>
          <a:r>
            <a:rPr lang="en-GB" sz="2000" dirty="0" smtClean="0"/>
            <a:t>Electricity</a:t>
          </a:r>
          <a:r>
            <a:rPr lang="en-GB" sz="1800" dirty="0" smtClean="0"/>
            <a:t> in history</a:t>
          </a:r>
          <a:endParaRPr lang="en-GB" sz="1800" dirty="0"/>
        </a:p>
      </dgm:t>
    </dgm:pt>
    <dgm:pt modelId="{4F7CB260-3EB5-48FA-8E17-CAAD061732F3}" type="parTrans" cxnId="{61E12EE0-40DE-4062-A506-26CD458A624A}">
      <dgm:prSet/>
      <dgm:spPr/>
      <dgm:t>
        <a:bodyPr/>
        <a:lstStyle/>
        <a:p>
          <a:endParaRPr lang="en-GB" sz="1200"/>
        </a:p>
      </dgm:t>
    </dgm:pt>
    <dgm:pt modelId="{DD86E13A-1493-447C-B7B9-6A90C0EC10EB}" type="sibTrans" cxnId="{61E12EE0-40DE-4062-A506-26CD458A624A}">
      <dgm:prSet/>
      <dgm:spPr/>
      <dgm:t>
        <a:bodyPr/>
        <a:lstStyle/>
        <a:p>
          <a:endParaRPr lang="en-GB" sz="1200"/>
        </a:p>
      </dgm:t>
    </dgm:pt>
    <dgm:pt modelId="{47EF2D07-6299-4466-961F-525A78122F91}">
      <dgm:prSet custT="1"/>
      <dgm:spPr/>
      <dgm:t>
        <a:bodyPr/>
        <a:lstStyle/>
        <a:p>
          <a:pPr rtl="0"/>
          <a:r>
            <a:rPr lang="en-GB" sz="2000" dirty="0" smtClean="0"/>
            <a:t>Types of electricity</a:t>
          </a:r>
          <a:endParaRPr lang="en-GB" sz="2000" dirty="0"/>
        </a:p>
      </dgm:t>
    </dgm:pt>
    <dgm:pt modelId="{63550187-AFA1-4DFA-8A62-E332F528C82F}" type="parTrans" cxnId="{D05C8648-D4F5-4300-BB19-45F20AE65BEA}">
      <dgm:prSet/>
      <dgm:spPr/>
      <dgm:t>
        <a:bodyPr/>
        <a:lstStyle/>
        <a:p>
          <a:endParaRPr lang="en-GB" sz="1200"/>
        </a:p>
      </dgm:t>
    </dgm:pt>
    <dgm:pt modelId="{8E4FE9F2-8A14-431E-A8F5-26A2329114CB}" type="sibTrans" cxnId="{D05C8648-D4F5-4300-BB19-45F20AE65BEA}">
      <dgm:prSet/>
      <dgm:spPr/>
      <dgm:t>
        <a:bodyPr/>
        <a:lstStyle/>
        <a:p>
          <a:endParaRPr lang="en-GB" sz="1200"/>
        </a:p>
      </dgm:t>
    </dgm:pt>
    <dgm:pt modelId="{8CA9FFAC-565F-47AE-9871-659598FE5E02}">
      <dgm:prSet custT="1"/>
      <dgm:spPr/>
      <dgm:t>
        <a:bodyPr/>
        <a:lstStyle/>
        <a:p>
          <a:pPr rtl="0"/>
          <a:r>
            <a:rPr lang="en-GB" sz="2000" dirty="0" smtClean="0"/>
            <a:t>Electrical nature of matter</a:t>
          </a:r>
          <a:endParaRPr lang="en-GB" sz="2000" dirty="0"/>
        </a:p>
      </dgm:t>
    </dgm:pt>
    <dgm:pt modelId="{19FBCD65-81AF-42AC-868B-002303929B32}" type="parTrans" cxnId="{779230F5-1626-438F-809F-9D6D3F145EB4}">
      <dgm:prSet/>
      <dgm:spPr/>
      <dgm:t>
        <a:bodyPr/>
        <a:lstStyle/>
        <a:p>
          <a:endParaRPr lang="en-GB" sz="1200"/>
        </a:p>
      </dgm:t>
    </dgm:pt>
    <dgm:pt modelId="{D9FC8C0A-85E1-4D98-B1AE-33E0FEEE6DA3}" type="sibTrans" cxnId="{779230F5-1626-438F-809F-9D6D3F145EB4}">
      <dgm:prSet/>
      <dgm:spPr/>
      <dgm:t>
        <a:bodyPr/>
        <a:lstStyle/>
        <a:p>
          <a:endParaRPr lang="en-GB" sz="1200"/>
        </a:p>
      </dgm:t>
    </dgm:pt>
    <dgm:pt modelId="{AADEE349-A752-4E5D-BB27-18062AC0E3A4}">
      <dgm:prSet custT="1"/>
      <dgm:spPr/>
      <dgm:t>
        <a:bodyPr/>
        <a:lstStyle/>
        <a:p>
          <a:pPr rtl="0"/>
          <a:r>
            <a:rPr lang="en-GB" sz="2000" smtClean="0"/>
            <a:t>The electroscope</a:t>
          </a:r>
          <a:endParaRPr lang="en-GB" sz="2000"/>
        </a:p>
      </dgm:t>
    </dgm:pt>
    <dgm:pt modelId="{22B20B72-BDFC-4FED-B460-8D6565A86979}" type="parTrans" cxnId="{599CD00E-E0B1-45A5-AB32-F313F77A2FC0}">
      <dgm:prSet/>
      <dgm:spPr/>
      <dgm:t>
        <a:bodyPr/>
        <a:lstStyle/>
        <a:p>
          <a:endParaRPr lang="en-GB" sz="1200"/>
        </a:p>
      </dgm:t>
    </dgm:pt>
    <dgm:pt modelId="{A3B2A0AB-D802-4696-BE29-27A5391DF331}" type="sibTrans" cxnId="{599CD00E-E0B1-45A5-AB32-F313F77A2FC0}">
      <dgm:prSet/>
      <dgm:spPr/>
      <dgm:t>
        <a:bodyPr/>
        <a:lstStyle/>
        <a:p>
          <a:endParaRPr lang="en-GB" sz="1200"/>
        </a:p>
      </dgm:t>
    </dgm:pt>
    <dgm:pt modelId="{575CCE43-B76F-4F65-BA18-16BA589295AB}">
      <dgm:prSet custT="1"/>
      <dgm:spPr/>
      <dgm:t>
        <a:bodyPr/>
        <a:lstStyle/>
        <a:p>
          <a:pPr rtl="0"/>
          <a:r>
            <a:rPr lang="en-GB" sz="2000" smtClean="0"/>
            <a:t>Conducting and isolating materials</a:t>
          </a:r>
          <a:endParaRPr lang="en-GB" sz="2000"/>
        </a:p>
      </dgm:t>
    </dgm:pt>
    <dgm:pt modelId="{9CCE146E-459A-4331-88C7-72C935DA0EC8}" type="parTrans" cxnId="{099B2E6D-F240-4C47-8592-88AAB233FBD9}">
      <dgm:prSet/>
      <dgm:spPr/>
      <dgm:t>
        <a:bodyPr/>
        <a:lstStyle/>
        <a:p>
          <a:endParaRPr lang="en-GB" sz="1200"/>
        </a:p>
      </dgm:t>
    </dgm:pt>
    <dgm:pt modelId="{51D97079-C1F4-4BD0-A396-0BD9EBA3FF83}" type="sibTrans" cxnId="{099B2E6D-F240-4C47-8592-88AAB233FBD9}">
      <dgm:prSet/>
      <dgm:spPr/>
      <dgm:t>
        <a:bodyPr/>
        <a:lstStyle/>
        <a:p>
          <a:endParaRPr lang="en-GB" sz="1200"/>
        </a:p>
      </dgm:t>
    </dgm:pt>
    <dgm:pt modelId="{F9DE6AD2-478A-4B94-9CAC-ED54C602CFAF}">
      <dgm:prSet custT="1"/>
      <dgm:spPr/>
      <dgm:t>
        <a:bodyPr/>
        <a:lstStyle/>
        <a:p>
          <a:pPr rtl="0"/>
          <a:r>
            <a:rPr lang="en-GB" sz="2000" smtClean="0"/>
            <a:t>Electrical charge and the ways to measure it</a:t>
          </a:r>
          <a:endParaRPr lang="en-GB" sz="2000"/>
        </a:p>
      </dgm:t>
    </dgm:pt>
    <dgm:pt modelId="{5A70BF60-B04A-4202-A0EC-D2E9371A7C73}" type="parTrans" cxnId="{BD926AAE-3192-43BE-890D-2CE9920200E1}">
      <dgm:prSet/>
      <dgm:spPr/>
      <dgm:t>
        <a:bodyPr/>
        <a:lstStyle/>
        <a:p>
          <a:endParaRPr lang="en-GB" sz="1200"/>
        </a:p>
      </dgm:t>
    </dgm:pt>
    <dgm:pt modelId="{B96B1A4E-F67A-478E-B1B8-E69EAE67A619}" type="sibTrans" cxnId="{BD926AAE-3192-43BE-890D-2CE9920200E1}">
      <dgm:prSet/>
      <dgm:spPr/>
      <dgm:t>
        <a:bodyPr/>
        <a:lstStyle/>
        <a:p>
          <a:endParaRPr lang="en-GB" sz="1200"/>
        </a:p>
      </dgm:t>
    </dgm:pt>
    <dgm:pt modelId="{E7E8D6BC-8B66-4CD2-A45B-33FFF5E4C3DE}">
      <dgm:prSet custT="1"/>
      <dgm:spPr/>
      <dgm:t>
        <a:bodyPr/>
        <a:lstStyle/>
        <a:p>
          <a:pPr rtl="0"/>
          <a:r>
            <a:rPr lang="en-GB" sz="2000" dirty="0" smtClean="0"/>
            <a:t>The law of coulomb</a:t>
          </a:r>
          <a:endParaRPr lang="en-GB" sz="2000" dirty="0"/>
        </a:p>
      </dgm:t>
    </dgm:pt>
    <dgm:pt modelId="{0BB52E6A-FD56-4BEE-A5BA-6E6EE9D64702}" type="parTrans" cxnId="{2F569121-B45D-4EF2-BF34-C54CF2AA4A7B}">
      <dgm:prSet/>
      <dgm:spPr/>
      <dgm:t>
        <a:bodyPr/>
        <a:lstStyle/>
        <a:p>
          <a:endParaRPr lang="en-GB" sz="1200"/>
        </a:p>
      </dgm:t>
    </dgm:pt>
    <dgm:pt modelId="{54EB2D91-2E3F-4D6D-8565-3F30E3B81655}" type="sibTrans" cxnId="{2F569121-B45D-4EF2-BF34-C54CF2AA4A7B}">
      <dgm:prSet/>
      <dgm:spPr/>
      <dgm:t>
        <a:bodyPr/>
        <a:lstStyle/>
        <a:p>
          <a:endParaRPr lang="en-GB" sz="1200"/>
        </a:p>
      </dgm:t>
    </dgm:pt>
    <dgm:pt modelId="{1AE31F14-FCFA-47B8-8B5B-F87033583A65}" type="pres">
      <dgm:prSet presAssocID="{F5F98E00-A105-4386-8381-D8986C9C1DCE}" presName="linear" presStyleCnt="0">
        <dgm:presLayoutVars>
          <dgm:animLvl val="lvl"/>
          <dgm:resizeHandles val="exact"/>
        </dgm:presLayoutVars>
      </dgm:prSet>
      <dgm:spPr/>
      <dgm:t>
        <a:bodyPr/>
        <a:lstStyle/>
        <a:p>
          <a:endParaRPr lang="es-ES"/>
        </a:p>
      </dgm:t>
    </dgm:pt>
    <dgm:pt modelId="{A8135C7D-D7AF-4383-9FF5-4D57AFB77599}" type="pres">
      <dgm:prSet presAssocID="{FBBC71A9-6177-4D21-AA23-FABDAD49149B}" presName="parentText" presStyleLbl="node1" presStyleIdx="0" presStyleCnt="7" custLinFactNeighborX="367" custLinFactNeighborY="7147">
        <dgm:presLayoutVars>
          <dgm:chMax val="0"/>
          <dgm:bulletEnabled val="1"/>
        </dgm:presLayoutVars>
      </dgm:prSet>
      <dgm:spPr/>
      <dgm:t>
        <a:bodyPr/>
        <a:lstStyle/>
        <a:p>
          <a:endParaRPr lang="es-ES"/>
        </a:p>
      </dgm:t>
    </dgm:pt>
    <dgm:pt modelId="{EFD56D85-B9A8-4512-B841-7823FBF6A8B1}" type="pres">
      <dgm:prSet presAssocID="{DD86E13A-1493-447C-B7B9-6A90C0EC10EB}" presName="spacer" presStyleCnt="0"/>
      <dgm:spPr/>
    </dgm:pt>
    <dgm:pt modelId="{E3B83220-3C90-4FB0-9F0C-2ACD2C4DBE0E}" type="pres">
      <dgm:prSet presAssocID="{47EF2D07-6299-4466-961F-525A78122F91}" presName="parentText" presStyleLbl="node1" presStyleIdx="1" presStyleCnt="7">
        <dgm:presLayoutVars>
          <dgm:chMax val="0"/>
          <dgm:bulletEnabled val="1"/>
        </dgm:presLayoutVars>
      </dgm:prSet>
      <dgm:spPr/>
      <dgm:t>
        <a:bodyPr/>
        <a:lstStyle/>
        <a:p>
          <a:endParaRPr lang="es-ES"/>
        </a:p>
      </dgm:t>
    </dgm:pt>
    <dgm:pt modelId="{1E371815-0DAE-46B7-B67C-51C6612E6E59}" type="pres">
      <dgm:prSet presAssocID="{8E4FE9F2-8A14-431E-A8F5-26A2329114CB}" presName="spacer" presStyleCnt="0"/>
      <dgm:spPr/>
    </dgm:pt>
    <dgm:pt modelId="{09BA47E0-5191-4941-891A-E0422B5AF110}" type="pres">
      <dgm:prSet presAssocID="{8CA9FFAC-565F-47AE-9871-659598FE5E02}" presName="parentText" presStyleLbl="node1" presStyleIdx="2" presStyleCnt="7">
        <dgm:presLayoutVars>
          <dgm:chMax val="0"/>
          <dgm:bulletEnabled val="1"/>
        </dgm:presLayoutVars>
      </dgm:prSet>
      <dgm:spPr/>
      <dgm:t>
        <a:bodyPr/>
        <a:lstStyle/>
        <a:p>
          <a:endParaRPr lang="es-ES"/>
        </a:p>
      </dgm:t>
    </dgm:pt>
    <dgm:pt modelId="{94F5BA8B-9AC7-44B0-8103-543BDE782B72}" type="pres">
      <dgm:prSet presAssocID="{D9FC8C0A-85E1-4D98-B1AE-33E0FEEE6DA3}" presName="spacer" presStyleCnt="0"/>
      <dgm:spPr/>
    </dgm:pt>
    <dgm:pt modelId="{5BFED68A-BB0E-427B-AB54-3BA043EEA21B}" type="pres">
      <dgm:prSet presAssocID="{AADEE349-A752-4E5D-BB27-18062AC0E3A4}" presName="parentText" presStyleLbl="node1" presStyleIdx="3" presStyleCnt="7">
        <dgm:presLayoutVars>
          <dgm:chMax val="0"/>
          <dgm:bulletEnabled val="1"/>
        </dgm:presLayoutVars>
      </dgm:prSet>
      <dgm:spPr/>
      <dgm:t>
        <a:bodyPr/>
        <a:lstStyle/>
        <a:p>
          <a:endParaRPr lang="es-ES"/>
        </a:p>
      </dgm:t>
    </dgm:pt>
    <dgm:pt modelId="{25F8A958-6962-44F0-B477-9143BEF88B46}" type="pres">
      <dgm:prSet presAssocID="{A3B2A0AB-D802-4696-BE29-27A5391DF331}" presName="spacer" presStyleCnt="0"/>
      <dgm:spPr/>
    </dgm:pt>
    <dgm:pt modelId="{C90AC460-E49F-4A1E-B05F-AD959826F099}" type="pres">
      <dgm:prSet presAssocID="{575CCE43-B76F-4F65-BA18-16BA589295AB}" presName="parentText" presStyleLbl="node1" presStyleIdx="4" presStyleCnt="7">
        <dgm:presLayoutVars>
          <dgm:chMax val="0"/>
          <dgm:bulletEnabled val="1"/>
        </dgm:presLayoutVars>
      </dgm:prSet>
      <dgm:spPr/>
      <dgm:t>
        <a:bodyPr/>
        <a:lstStyle/>
        <a:p>
          <a:endParaRPr lang="es-ES"/>
        </a:p>
      </dgm:t>
    </dgm:pt>
    <dgm:pt modelId="{AC93AA3E-BF2C-4AA7-B197-78FBA6E66C3B}" type="pres">
      <dgm:prSet presAssocID="{51D97079-C1F4-4BD0-A396-0BD9EBA3FF83}" presName="spacer" presStyleCnt="0"/>
      <dgm:spPr/>
    </dgm:pt>
    <dgm:pt modelId="{E81C4BD2-9D7F-45B2-804F-8821A63D0D8C}" type="pres">
      <dgm:prSet presAssocID="{F9DE6AD2-478A-4B94-9CAC-ED54C602CFAF}" presName="parentText" presStyleLbl="node1" presStyleIdx="5" presStyleCnt="7">
        <dgm:presLayoutVars>
          <dgm:chMax val="0"/>
          <dgm:bulletEnabled val="1"/>
        </dgm:presLayoutVars>
      </dgm:prSet>
      <dgm:spPr/>
      <dgm:t>
        <a:bodyPr/>
        <a:lstStyle/>
        <a:p>
          <a:endParaRPr lang="es-ES"/>
        </a:p>
      </dgm:t>
    </dgm:pt>
    <dgm:pt modelId="{29B5B9BA-3DE2-4ED1-B3A4-15820E52E127}" type="pres">
      <dgm:prSet presAssocID="{B96B1A4E-F67A-478E-B1B8-E69EAE67A619}" presName="spacer" presStyleCnt="0"/>
      <dgm:spPr/>
    </dgm:pt>
    <dgm:pt modelId="{35627817-8C4F-449D-A434-060E8DBD21FF}" type="pres">
      <dgm:prSet presAssocID="{E7E8D6BC-8B66-4CD2-A45B-33FFF5E4C3DE}" presName="parentText" presStyleLbl="node1" presStyleIdx="6" presStyleCnt="7">
        <dgm:presLayoutVars>
          <dgm:chMax val="0"/>
          <dgm:bulletEnabled val="1"/>
        </dgm:presLayoutVars>
      </dgm:prSet>
      <dgm:spPr/>
      <dgm:t>
        <a:bodyPr/>
        <a:lstStyle/>
        <a:p>
          <a:endParaRPr lang="es-ES"/>
        </a:p>
      </dgm:t>
    </dgm:pt>
  </dgm:ptLst>
  <dgm:cxnLst>
    <dgm:cxn modelId="{5A2DFA64-038C-49CE-A79A-514714DD0870}" type="presOf" srcId="{F9DE6AD2-478A-4B94-9CAC-ED54C602CFAF}" destId="{E81C4BD2-9D7F-45B2-804F-8821A63D0D8C}" srcOrd="0" destOrd="0" presId="urn:microsoft.com/office/officeart/2005/8/layout/vList2"/>
    <dgm:cxn modelId="{099B2E6D-F240-4C47-8592-88AAB233FBD9}" srcId="{F5F98E00-A105-4386-8381-D8986C9C1DCE}" destId="{575CCE43-B76F-4F65-BA18-16BA589295AB}" srcOrd="4" destOrd="0" parTransId="{9CCE146E-459A-4331-88C7-72C935DA0EC8}" sibTransId="{51D97079-C1F4-4BD0-A396-0BD9EBA3FF83}"/>
    <dgm:cxn modelId="{2F569121-B45D-4EF2-BF34-C54CF2AA4A7B}" srcId="{F5F98E00-A105-4386-8381-D8986C9C1DCE}" destId="{E7E8D6BC-8B66-4CD2-A45B-33FFF5E4C3DE}" srcOrd="6" destOrd="0" parTransId="{0BB52E6A-FD56-4BEE-A5BA-6E6EE9D64702}" sibTransId="{54EB2D91-2E3F-4D6D-8565-3F30E3B81655}"/>
    <dgm:cxn modelId="{D05C8648-D4F5-4300-BB19-45F20AE65BEA}" srcId="{F5F98E00-A105-4386-8381-D8986C9C1DCE}" destId="{47EF2D07-6299-4466-961F-525A78122F91}" srcOrd="1" destOrd="0" parTransId="{63550187-AFA1-4DFA-8A62-E332F528C82F}" sibTransId="{8E4FE9F2-8A14-431E-A8F5-26A2329114CB}"/>
    <dgm:cxn modelId="{614161A5-4D0D-463F-973B-5D32930557F7}" type="presOf" srcId="{8CA9FFAC-565F-47AE-9871-659598FE5E02}" destId="{09BA47E0-5191-4941-891A-E0422B5AF110}" srcOrd="0" destOrd="0" presId="urn:microsoft.com/office/officeart/2005/8/layout/vList2"/>
    <dgm:cxn modelId="{609A21BE-0B3A-4D8A-8FCC-3728C241F8E3}" type="presOf" srcId="{47EF2D07-6299-4466-961F-525A78122F91}" destId="{E3B83220-3C90-4FB0-9F0C-2ACD2C4DBE0E}" srcOrd="0" destOrd="0" presId="urn:microsoft.com/office/officeart/2005/8/layout/vList2"/>
    <dgm:cxn modelId="{60B35F83-7823-4D8C-8616-D624A9162B0E}" type="presOf" srcId="{FBBC71A9-6177-4D21-AA23-FABDAD49149B}" destId="{A8135C7D-D7AF-4383-9FF5-4D57AFB77599}" srcOrd="0" destOrd="0" presId="urn:microsoft.com/office/officeart/2005/8/layout/vList2"/>
    <dgm:cxn modelId="{82D4CF42-2B53-488E-A5C6-22A89268881F}" type="presOf" srcId="{F5F98E00-A105-4386-8381-D8986C9C1DCE}" destId="{1AE31F14-FCFA-47B8-8B5B-F87033583A65}" srcOrd="0" destOrd="0" presId="urn:microsoft.com/office/officeart/2005/8/layout/vList2"/>
    <dgm:cxn modelId="{BD926AAE-3192-43BE-890D-2CE9920200E1}" srcId="{F5F98E00-A105-4386-8381-D8986C9C1DCE}" destId="{F9DE6AD2-478A-4B94-9CAC-ED54C602CFAF}" srcOrd="5" destOrd="0" parTransId="{5A70BF60-B04A-4202-A0EC-D2E9371A7C73}" sibTransId="{B96B1A4E-F67A-478E-B1B8-E69EAE67A619}"/>
    <dgm:cxn modelId="{599CD00E-E0B1-45A5-AB32-F313F77A2FC0}" srcId="{F5F98E00-A105-4386-8381-D8986C9C1DCE}" destId="{AADEE349-A752-4E5D-BB27-18062AC0E3A4}" srcOrd="3" destOrd="0" parTransId="{22B20B72-BDFC-4FED-B460-8D6565A86979}" sibTransId="{A3B2A0AB-D802-4696-BE29-27A5391DF331}"/>
    <dgm:cxn modelId="{A1A41E49-5AE5-47FB-B3E9-9546CCE5E548}" type="presOf" srcId="{AADEE349-A752-4E5D-BB27-18062AC0E3A4}" destId="{5BFED68A-BB0E-427B-AB54-3BA043EEA21B}" srcOrd="0" destOrd="0" presId="urn:microsoft.com/office/officeart/2005/8/layout/vList2"/>
    <dgm:cxn modelId="{B2AA26F8-8B62-4320-BFE8-7064F94DF02E}" type="presOf" srcId="{575CCE43-B76F-4F65-BA18-16BA589295AB}" destId="{C90AC460-E49F-4A1E-B05F-AD959826F099}" srcOrd="0" destOrd="0" presId="urn:microsoft.com/office/officeart/2005/8/layout/vList2"/>
    <dgm:cxn modelId="{C6BE504B-1CA7-4BB6-9F64-A0EA7357D775}" type="presOf" srcId="{E7E8D6BC-8B66-4CD2-A45B-33FFF5E4C3DE}" destId="{35627817-8C4F-449D-A434-060E8DBD21FF}" srcOrd="0" destOrd="0" presId="urn:microsoft.com/office/officeart/2005/8/layout/vList2"/>
    <dgm:cxn modelId="{779230F5-1626-438F-809F-9D6D3F145EB4}" srcId="{F5F98E00-A105-4386-8381-D8986C9C1DCE}" destId="{8CA9FFAC-565F-47AE-9871-659598FE5E02}" srcOrd="2" destOrd="0" parTransId="{19FBCD65-81AF-42AC-868B-002303929B32}" sibTransId="{D9FC8C0A-85E1-4D98-B1AE-33E0FEEE6DA3}"/>
    <dgm:cxn modelId="{61E12EE0-40DE-4062-A506-26CD458A624A}" srcId="{F5F98E00-A105-4386-8381-D8986C9C1DCE}" destId="{FBBC71A9-6177-4D21-AA23-FABDAD49149B}" srcOrd="0" destOrd="0" parTransId="{4F7CB260-3EB5-48FA-8E17-CAAD061732F3}" sibTransId="{DD86E13A-1493-447C-B7B9-6A90C0EC10EB}"/>
    <dgm:cxn modelId="{84984F17-1B3B-4F9E-9D34-22023654C8AB}" type="presParOf" srcId="{1AE31F14-FCFA-47B8-8B5B-F87033583A65}" destId="{A8135C7D-D7AF-4383-9FF5-4D57AFB77599}" srcOrd="0" destOrd="0" presId="urn:microsoft.com/office/officeart/2005/8/layout/vList2"/>
    <dgm:cxn modelId="{6A169558-83AA-42BB-B2A1-7E30F2E8468A}" type="presParOf" srcId="{1AE31F14-FCFA-47B8-8B5B-F87033583A65}" destId="{EFD56D85-B9A8-4512-B841-7823FBF6A8B1}" srcOrd="1" destOrd="0" presId="urn:microsoft.com/office/officeart/2005/8/layout/vList2"/>
    <dgm:cxn modelId="{99123AFD-57A1-47F5-87AD-C02E13FCE97F}" type="presParOf" srcId="{1AE31F14-FCFA-47B8-8B5B-F87033583A65}" destId="{E3B83220-3C90-4FB0-9F0C-2ACD2C4DBE0E}" srcOrd="2" destOrd="0" presId="urn:microsoft.com/office/officeart/2005/8/layout/vList2"/>
    <dgm:cxn modelId="{B914872A-B4FC-4B48-A530-C1FF1E982DAA}" type="presParOf" srcId="{1AE31F14-FCFA-47B8-8B5B-F87033583A65}" destId="{1E371815-0DAE-46B7-B67C-51C6612E6E59}" srcOrd="3" destOrd="0" presId="urn:microsoft.com/office/officeart/2005/8/layout/vList2"/>
    <dgm:cxn modelId="{F30E966C-D95F-45EC-801B-3BF1B09DF85A}" type="presParOf" srcId="{1AE31F14-FCFA-47B8-8B5B-F87033583A65}" destId="{09BA47E0-5191-4941-891A-E0422B5AF110}" srcOrd="4" destOrd="0" presId="urn:microsoft.com/office/officeart/2005/8/layout/vList2"/>
    <dgm:cxn modelId="{1578AAFE-B44E-4CC7-908C-2F15FD25F556}" type="presParOf" srcId="{1AE31F14-FCFA-47B8-8B5B-F87033583A65}" destId="{94F5BA8B-9AC7-44B0-8103-543BDE782B72}" srcOrd="5" destOrd="0" presId="urn:microsoft.com/office/officeart/2005/8/layout/vList2"/>
    <dgm:cxn modelId="{65628EBF-2F4A-4A2A-82F9-E3DC015856BE}" type="presParOf" srcId="{1AE31F14-FCFA-47B8-8B5B-F87033583A65}" destId="{5BFED68A-BB0E-427B-AB54-3BA043EEA21B}" srcOrd="6" destOrd="0" presId="urn:microsoft.com/office/officeart/2005/8/layout/vList2"/>
    <dgm:cxn modelId="{93FF7CE2-FDF4-4657-8857-9A9E1178CBD2}" type="presParOf" srcId="{1AE31F14-FCFA-47B8-8B5B-F87033583A65}" destId="{25F8A958-6962-44F0-B477-9143BEF88B46}" srcOrd="7" destOrd="0" presId="urn:microsoft.com/office/officeart/2005/8/layout/vList2"/>
    <dgm:cxn modelId="{E3DC8840-4BCD-4ED7-A3DB-FE8E1FDB63D1}" type="presParOf" srcId="{1AE31F14-FCFA-47B8-8B5B-F87033583A65}" destId="{C90AC460-E49F-4A1E-B05F-AD959826F099}" srcOrd="8" destOrd="0" presId="urn:microsoft.com/office/officeart/2005/8/layout/vList2"/>
    <dgm:cxn modelId="{4F2B64CA-EE8B-4C54-B243-131A137D9762}" type="presParOf" srcId="{1AE31F14-FCFA-47B8-8B5B-F87033583A65}" destId="{AC93AA3E-BF2C-4AA7-B197-78FBA6E66C3B}" srcOrd="9" destOrd="0" presId="urn:microsoft.com/office/officeart/2005/8/layout/vList2"/>
    <dgm:cxn modelId="{71C538A6-FBDC-49B2-96F2-3019E5312797}" type="presParOf" srcId="{1AE31F14-FCFA-47B8-8B5B-F87033583A65}" destId="{E81C4BD2-9D7F-45B2-804F-8821A63D0D8C}" srcOrd="10" destOrd="0" presId="urn:microsoft.com/office/officeart/2005/8/layout/vList2"/>
    <dgm:cxn modelId="{A3D8F637-B342-45DC-9D86-3188BA6C543A}" type="presParOf" srcId="{1AE31F14-FCFA-47B8-8B5B-F87033583A65}" destId="{29B5B9BA-3DE2-4ED1-B3A4-15820E52E127}" srcOrd="11" destOrd="0" presId="urn:microsoft.com/office/officeart/2005/8/layout/vList2"/>
    <dgm:cxn modelId="{8553E521-C9C6-4309-A502-337DEA7648F6}" type="presParOf" srcId="{1AE31F14-FCFA-47B8-8B5B-F87033583A65}" destId="{35627817-8C4F-449D-A434-060E8DBD21FF}"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99EC1-7D8B-45D0-82C3-AA30FE9B5B9F}">
      <dsp:nvSpPr>
        <dsp:cNvPr id="0" name=""/>
        <dsp:cNvSpPr/>
      </dsp:nvSpPr>
      <dsp:spPr>
        <a:xfrm>
          <a:off x="0" y="11360"/>
          <a:ext cx="1587294" cy="623610"/>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b="1" kern="1200" smtClean="0"/>
            <a:t>Topics</a:t>
          </a:r>
          <a:endParaRPr lang="en-GB" sz="2600" kern="1200"/>
        </a:p>
      </dsp:txBody>
      <dsp:txXfrm>
        <a:off x="30442" y="41802"/>
        <a:ext cx="1526410"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35C7D-D7AF-4383-9FF5-4D57AFB77599}">
      <dsp:nvSpPr>
        <dsp:cNvPr id="0" name=""/>
        <dsp:cNvSpPr/>
      </dsp:nvSpPr>
      <dsp:spPr>
        <a:xfrm>
          <a:off x="0" y="72007"/>
          <a:ext cx="8568952" cy="6926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Electricity</a:t>
          </a:r>
          <a:r>
            <a:rPr lang="en-GB" sz="1800" kern="1200" dirty="0" smtClean="0"/>
            <a:t> in history</a:t>
          </a:r>
          <a:endParaRPr lang="en-GB" sz="1800" kern="1200" dirty="0"/>
        </a:p>
      </dsp:txBody>
      <dsp:txXfrm>
        <a:off x="33812" y="105819"/>
        <a:ext cx="8501328" cy="625016"/>
      </dsp:txXfrm>
    </dsp:sp>
    <dsp:sp modelId="{E3B83220-3C90-4FB0-9F0C-2ACD2C4DBE0E}">
      <dsp:nvSpPr>
        <dsp:cNvPr id="0" name=""/>
        <dsp:cNvSpPr/>
      </dsp:nvSpPr>
      <dsp:spPr>
        <a:xfrm>
          <a:off x="0" y="863592"/>
          <a:ext cx="8568952" cy="6926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Types of electricity</a:t>
          </a:r>
          <a:endParaRPr lang="en-GB" sz="2000" kern="1200" dirty="0"/>
        </a:p>
      </dsp:txBody>
      <dsp:txXfrm>
        <a:off x="33812" y="897404"/>
        <a:ext cx="8501328" cy="625016"/>
      </dsp:txXfrm>
    </dsp:sp>
    <dsp:sp modelId="{09BA47E0-5191-4941-891A-E0422B5AF110}">
      <dsp:nvSpPr>
        <dsp:cNvPr id="0" name=""/>
        <dsp:cNvSpPr/>
      </dsp:nvSpPr>
      <dsp:spPr>
        <a:xfrm>
          <a:off x="0" y="1662792"/>
          <a:ext cx="8568952" cy="6926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Electrical nature of matter</a:t>
          </a:r>
          <a:endParaRPr lang="en-GB" sz="2000" kern="1200" dirty="0"/>
        </a:p>
      </dsp:txBody>
      <dsp:txXfrm>
        <a:off x="33812" y="1696604"/>
        <a:ext cx="8501328" cy="625016"/>
      </dsp:txXfrm>
    </dsp:sp>
    <dsp:sp modelId="{5BFED68A-BB0E-427B-AB54-3BA043EEA21B}">
      <dsp:nvSpPr>
        <dsp:cNvPr id="0" name=""/>
        <dsp:cNvSpPr/>
      </dsp:nvSpPr>
      <dsp:spPr>
        <a:xfrm>
          <a:off x="0" y="2461992"/>
          <a:ext cx="8568952" cy="6926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The electroscope</a:t>
          </a:r>
          <a:endParaRPr lang="en-GB" sz="2000" kern="1200"/>
        </a:p>
      </dsp:txBody>
      <dsp:txXfrm>
        <a:off x="33812" y="2495804"/>
        <a:ext cx="8501328" cy="625016"/>
      </dsp:txXfrm>
    </dsp:sp>
    <dsp:sp modelId="{C90AC460-E49F-4A1E-B05F-AD959826F099}">
      <dsp:nvSpPr>
        <dsp:cNvPr id="0" name=""/>
        <dsp:cNvSpPr/>
      </dsp:nvSpPr>
      <dsp:spPr>
        <a:xfrm>
          <a:off x="0" y="3261192"/>
          <a:ext cx="8568952" cy="6926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Conducting and isolating materials</a:t>
          </a:r>
          <a:endParaRPr lang="en-GB" sz="2000" kern="1200"/>
        </a:p>
      </dsp:txBody>
      <dsp:txXfrm>
        <a:off x="33812" y="3295004"/>
        <a:ext cx="8501328" cy="625016"/>
      </dsp:txXfrm>
    </dsp:sp>
    <dsp:sp modelId="{E81C4BD2-9D7F-45B2-804F-8821A63D0D8C}">
      <dsp:nvSpPr>
        <dsp:cNvPr id="0" name=""/>
        <dsp:cNvSpPr/>
      </dsp:nvSpPr>
      <dsp:spPr>
        <a:xfrm>
          <a:off x="0" y="4060392"/>
          <a:ext cx="8568952" cy="6926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Electrical charge and the ways to measure it</a:t>
          </a:r>
          <a:endParaRPr lang="en-GB" sz="2000" kern="1200"/>
        </a:p>
      </dsp:txBody>
      <dsp:txXfrm>
        <a:off x="33812" y="4094204"/>
        <a:ext cx="8501328" cy="625016"/>
      </dsp:txXfrm>
    </dsp:sp>
    <dsp:sp modelId="{35627817-8C4F-449D-A434-060E8DBD21FF}">
      <dsp:nvSpPr>
        <dsp:cNvPr id="0" name=""/>
        <dsp:cNvSpPr/>
      </dsp:nvSpPr>
      <dsp:spPr>
        <a:xfrm>
          <a:off x="0" y="4859592"/>
          <a:ext cx="8568952" cy="6926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The law of coulomb</a:t>
          </a:r>
          <a:endParaRPr lang="en-GB" sz="2000" kern="1200" dirty="0"/>
        </a:p>
      </dsp:txBody>
      <dsp:txXfrm>
        <a:off x="33812" y="4893404"/>
        <a:ext cx="8501328" cy="625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22/01/2015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t>1/22/2015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t>1/22/2015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t>1/22/2015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t>1/22/2015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t>1/22/2015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t>1/22/2015</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t>1/22/2015</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t>1/22/2015</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t>1/22/2015</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DDBCD69-00CA-4272-B4A6-EE93FAF1A8E1}" type="datetime1">
              <a:rPr lang="en-US" smtClean="0"/>
              <a:t>1/22/2015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t>1/22/2015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t>1/22/2015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het.colorado.edu/sims/html/balloons-and-static-electricity/latest/balloons-and-static-electricity_en.html" TargetMode="External"/><Relationship Id="rId2" Type="http://schemas.openxmlformats.org/officeDocument/2006/relationships/slideLayout" Target="../slideLayouts/slideLayout2.xml"/><Relationship Id="rId1" Type="http://schemas.openxmlformats.org/officeDocument/2006/relationships/video" Target="https://www.youtube.com/embed/MBRTR2dlwvA" TargetMode="External"/><Relationship Id="rId5" Type="http://schemas.openxmlformats.org/officeDocument/2006/relationships/image" Target="../media/image10.pn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sciencesfp.com/electrical-nature-of-matter.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1527" y="3429000"/>
            <a:ext cx="3313355" cy="1702160"/>
          </a:xfrm>
        </p:spPr>
        <p:txBody>
          <a:bodyPr>
            <a:normAutofit/>
          </a:bodyPr>
          <a:lstStyle/>
          <a:p>
            <a:r>
              <a:rPr lang="en-GB" dirty="0" smtClean="0"/>
              <a:t>Electricity: </a:t>
            </a:r>
            <a:r>
              <a:rPr lang="en-GB" dirty="0" smtClean="0">
                <a:solidFill>
                  <a:schemeClr val="bg1">
                    <a:lumMod val="65000"/>
                  </a:schemeClr>
                </a:solidFill>
              </a:rPr>
              <a:t>Electrostatics</a:t>
            </a:r>
            <a:endParaRPr lang="en-GB" dirty="0">
              <a:solidFill>
                <a:schemeClr val="bg1">
                  <a:lumMod val="6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6550" cy="914400"/>
          </a:xfrm>
          <a:prstGeom prst="rect">
            <a:avLst/>
          </a:prstGeom>
          <a:ln>
            <a:noFill/>
          </a:ln>
          <a:effectLst>
            <a:softEdge rad="112500"/>
          </a:effectLst>
        </p:spPr>
      </p:pic>
      <p:sp>
        <p:nvSpPr>
          <p:cNvPr id="7" name="Footer Placeholder 6"/>
          <p:cNvSpPr>
            <a:spLocks noGrp="1"/>
          </p:cNvSpPr>
          <p:nvPr>
            <p:ph type="ftr" sz="quarter" idx="11"/>
          </p:nvPr>
        </p:nvSpPr>
        <p:spPr/>
        <p:txBody>
          <a:bodyPr>
            <a:normAutofit/>
          </a:bodyPr>
          <a:lstStyle/>
          <a:p>
            <a:r>
              <a:rPr lang="en-US" dirty="0" smtClean="0"/>
              <a:t>MYP 4 Science - Mark </a:t>
            </a:r>
            <a:r>
              <a:rPr lang="en-US" dirty="0" err="1" smtClean="0"/>
              <a:t>Polko</a:t>
            </a:r>
            <a:endParaRPr lang="en-US" dirty="0"/>
          </a:p>
        </p:txBody>
      </p:sp>
      <p:sp>
        <p:nvSpPr>
          <p:cNvPr id="8" name="Slide Number Placeholder 7"/>
          <p:cNvSpPr>
            <a:spLocks noGrp="1"/>
          </p:cNvSpPr>
          <p:nvPr>
            <p:ph type="sldNum" sz="quarter" idx="12"/>
          </p:nvPr>
        </p:nvSpPr>
        <p:spPr/>
        <p:txBody>
          <a:bodyPr/>
          <a:lstStyle/>
          <a:p>
            <a:fld id="{6E2D2B3B-882E-40F3-A32F-6DD516915044}" type="slidenum">
              <a:rPr lang="en-US" smtClean="0"/>
              <a:pPr/>
              <a:t>1</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4009" y="0"/>
            <a:ext cx="3528392" cy="22768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462" y="2069490"/>
            <a:ext cx="3558939" cy="41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10</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sp>
        <p:nvSpPr>
          <p:cNvPr id="2" name="1 Rectángulo"/>
          <p:cNvSpPr/>
          <p:nvPr/>
        </p:nvSpPr>
        <p:spPr>
          <a:xfrm>
            <a:off x="412761" y="1496739"/>
            <a:ext cx="8247746" cy="646331"/>
          </a:xfrm>
          <a:prstGeom prst="rect">
            <a:avLst/>
          </a:prstGeom>
        </p:spPr>
        <p:txBody>
          <a:bodyPr wrap="square">
            <a:spAutoFit/>
          </a:bodyPr>
          <a:lstStyle/>
          <a:p>
            <a:r>
              <a:rPr lang="en-US" dirty="0"/>
              <a:t>The electroscope, also known as an electrometer, is a device used to detect </a:t>
            </a:r>
            <a:r>
              <a:rPr lang="en-US" b="1" dirty="0"/>
              <a:t>electrostatic charge</a:t>
            </a:r>
            <a:endParaRPr lang="en-GB" dirty="0"/>
          </a:p>
        </p:txBody>
      </p:sp>
      <p:grpSp>
        <p:nvGrpSpPr>
          <p:cNvPr id="6" name="5 Grupo"/>
          <p:cNvGrpSpPr/>
          <p:nvPr/>
        </p:nvGrpSpPr>
        <p:grpSpPr>
          <a:xfrm>
            <a:off x="252158" y="332656"/>
            <a:ext cx="8568952" cy="692640"/>
            <a:chOff x="0" y="1662792"/>
            <a:chExt cx="8568952" cy="692640"/>
          </a:xfrm>
          <a:scene3d>
            <a:camera prst="orthographicFront"/>
            <a:lightRig rig="flat" dir="t"/>
          </a:scene3d>
        </p:grpSpPr>
        <p:sp>
          <p:nvSpPr>
            <p:cNvPr id="7" name="6 Rectángulo redondeado"/>
            <p:cNvSpPr/>
            <p:nvPr/>
          </p:nvSpPr>
          <p:spPr>
            <a:xfrm>
              <a:off x="0" y="16627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33812" y="16966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The </a:t>
              </a:r>
              <a:r>
                <a:rPr lang="en-GB" sz="2000" dirty="0" err="1"/>
                <a:t>E</a:t>
              </a:r>
              <a:r>
                <a:rPr lang="en-GB" sz="2000" kern="1200" dirty="0" err="1" smtClean="0"/>
                <a:t>lecroscope</a:t>
              </a:r>
              <a:endParaRPr lang="en-GB" sz="2000" kern="1200" dirty="0"/>
            </a:p>
          </p:txBody>
        </p:sp>
      </p:grpSp>
      <p:sp>
        <p:nvSpPr>
          <p:cNvPr id="3" name="2 Rectángulo"/>
          <p:cNvSpPr/>
          <p:nvPr/>
        </p:nvSpPr>
        <p:spPr>
          <a:xfrm>
            <a:off x="297278" y="4149080"/>
            <a:ext cx="7975663" cy="2585323"/>
          </a:xfrm>
          <a:prstGeom prst="rect">
            <a:avLst/>
          </a:prstGeom>
        </p:spPr>
        <p:txBody>
          <a:bodyPr wrap="square">
            <a:spAutoFit/>
          </a:bodyPr>
          <a:lstStyle/>
          <a:p>
            <a:r>
              <a:rPr lang="en-US" dirty="0"/>
              <a:t>Electrostatic charge can be detected by using a </a:t>
            </a:r>
            <a:r>
              <a:rPr lang="en-US" b="1" dirty="0"/>
              <a:t>leaf electroscope</a:t>
            </a:r>
            <a:r>
              <a:rPr lang="en-US" dirty="0"/>
              <a:t> as the one shown here. If a charge object is placed near the cap, charges are induced in the electroscope. Those in the gold leaf and metal plate repel, so the leaf rises, the greater the movement, the stronger the charge. </a:t>
            </a:r>
            <a:endParaRPr lang="en-US" dirty="0" smtClean="0"/>
          </a:p>
          <a:p>
            <a:endParaRPr lang="en-US" dirty="0"/>
          </a:p>
          <a:p>
            <a:r>
              <a:rPr lang="en-US" dirty="0" smtClean="0"/>
              <a:t>It </a:t>
            </a:r>
            <a:r>
              <a:rPr lang="en-US" dirty="0"/>
              <a:t>is not possible to directly find out the sign of the charge, as two positive as well as two negative charges will bring about the rising of the gold leaf. </a:t>
            </a:r>
            <a:endParaRPr lang="en-GB"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1846842"/>
            <a:ext cx="3153139" cy="2364854"/>
          </a:xfrm>
          <a:prstGeom prst="rect">
            <a:avLst/>
          </a:prstGeom>
        </p:spPr>
      </p:pic>
    </p:spTree>
    <p:extLst>
      <p:ext uri="{BB962C8B-B14F-4D97-AF65-F5344CB8AC3E}">
        <p14:creationId xmlns:p14="http://schemas.microsoft.com/office/powerpoint/2010/main" val="320008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26"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fade">
                                      <p:cBhvr>
                                        <p:cTn id="46" dur="500"/>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11</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sp>
        <p:nvSpPr>
          <p:cNvPr id="2" name="1 Rectángulo"/>
          <p:cNvSpPr/>
          <p:nvPr/>
        </p:nvSpPr>
        <p:spPr>
          <a:xfrm>
            <a:off x="285332" y="1124744"/>
            <a:ext cx="8640960" cy="1754326"/>
          </a:xfrm>
          <a:prstGeom prst="rect">
            <a:avLst/>
          </a:prstGeom>
        </p:spPr>
        <p:txBody>
          <a:bodyPr wrap="square">
            <a:spAutoFit/>
          </a:bodyPr>
          <a:lstStyle/>
          <a:p>
            <a:r>
              <a:rPr lang="en-US" dirty="0"/>
              <a:t>When some materials gain charges, like a glass or amber rod, these charges </a:t>
            </a:r>
            <a:r>
              <a:rPr lang="en-US" b="1" dirty="0"/>
              <a:t>remain localized</a:t>
            </a:r>
            <a:r>
              <a:rPr lang="en-US" dirty="0"/>
              <a:t>. However, this </a:t>
            </a:r>
            <a:r>
              <a:rPr lang="en-US" b="1" dirty="0"/>
              <a:t>does not </a:t>
            </a:r>
            <a:r>
              <a:rPr lang="en-US" dirty="0"/>
              <a:t>happen in other materials, such as </a:t>
            </a:r>
            <a:r>
              <a:rPr lang="en-US" b="1" dirty="0"/>
              <a:t>metals</a:t>
            </a:r>
            <a:r>
              <a:rPr lang="en-US" dirty="0"/>
              <a:t>. </a:t>
            </a:r>
            <a:r>
              <a:rPr lang="en-US" dirty="0" smtClean="0"/>
              <a:t>These </a:t>
            </a:r>
            <a:r>
              <a:rPr lang="en-US" dirty="0"/>
              <a:t>other materials will lose the gain charges almost immediately. This is because electrons flow through them or the surrounding material until the balance of negative and positive charge is </a:t>
            </a:r>
            <a:r>
              <a:rPr lang="en-US" dirty="0" smtClean="0"/>
              <a:t>restored. </a:t>
            </a:r>
            <a:endParaRPr lang="en-GB" dirty="0"/>
          </a:p>
          <a:p>
            <a:r>
              <a:rPr lang="en-US" dirty="0"/>
              <a:t> </a:t>
            </a:r>
            <a:endParaRPr lang="en-US" dirty="0" smtClean="0"/>
          </a:p>
        </p:txBody>
      </p:sp>
      <p:grpSp>
        <p:nvGrpSpPr>
          <p:cNvPr id="6" name="5 Grupo"/>
          <p:cNvGrpSpPr/>
          <p:nvPr/>
        </p:nvGrpSpPr>
        <p:grpSpPr>
          <a:xfrm>
            <a:off x="321336" y="116632"/>
            <a:ext cx="8568952" cy="692640"/>
            <a:chOff x="0" y="3261192"/>
            <a:chExt cx="8568952" cy="692640"/>
          </a:xfrm>
          <a:scene3d>
            <a:camera prst="orthographicFront"/>
            <a:lightRig rig="flat" dir="t"/>
          </a:scene3d>
        </p:grpSpPr>
        <p:sp>
          <p:nvSpPr>
            <p:cNvPr id="7" name="6 Rectángulo redondeado"/>
            <p:cNvSpPr/>
            <p:nvPr/>
          </p:nvSpPr>
          <p:spPr>
            <a:xfrm>
              <a:off x="0" y="32611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33812" y="32950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Conducting and isolating materials</a:t>
              </a:r>
              <a:endParaRPr lang="en-GB" sz="2000" kern="1200"/>
            </a:p>
          </p:txBody>
        </p:sp>
      </p:grpSp>
      <p:sp>
        <p:nvSpPr>
          <p:cNvPr id="3" name="2 Rectángulo"/>
          <p:cNvSpPr/>
          <p:nvPr/>
        </p:nvSpPr>
        <p:spPr>
          <a:xfrm>
            <a:off x="285332" y="2888537"/>
            <a:ext cx="8501328" cy="1200329"/>
          </a:xfrm>
          <a:prstGeom prst="rect">
            <a:avLst/>
          </a:prstGeom>
        </p:spPr>
        <p:txBody>
          <a:bodyPr wrap="square">
            <a:spAutoFit/>
          </a:bodyPr>
          <a:lstStyle/>
          <a:p>
            <a:r>
              <a:rPr lang="en-US" b="1" dirty="0"/>
              <a:t>Conductors </a:t>
            </a:r>
            <a:r>
              <a:rPr lang="en-US" dirty="0"/>
              <a:t>are materials that let electrons pass through them. Metals are the best electrical conductors. Some of their electrons are so loosely held to their atoms that the can pass freely between them. (These free electrons also make metals good thermal conductors).</a:t>
            </a:r>
            <a:endParaRPr lang="en-GB" dirty="0"/>
          </a:p>
        </p:txBody>
      </p:sp>
      <p:sp>
        <p:nvSpPr>
          <p:cNvPr id="4" name="3 Rectángulo"/>
          <p:cNvSpPr/>
          <p:nvPr/>
        </p:nvSpPr>
        <p:spPr>
          <a:xfrm>
            <a:off x="321336" y="4365104"/>
            <a:ext cx="8388932" cy="1200329"/>
          </a:xfrm>
          <a:prstGeom prst="rect">
            <a:avLst/>
          </a:prstGeom>
        </p:spPr>
        <p:txBody>
          <a:bodyPr wrap="square">
            <a:spAutoFit/>
          </a:bodyPr>
          <a:lstStyle/>
          <a:p>
            <a:r>
              <a:rPr lang="en-US" b="1" dirty="0"/>
              <a:t>Insulators</a:t>
            </a:r>
            <a:r>
              <a:rPr lang="en-US" dirty="0"/>
              <a:t> are materials that hardly conduct at all. Their electrons are tightly held to atoms and are not free to move; although they can be transferred by rubbing. Insulators are easy to charge by rubbing because any electrons that get transferred tend to stay where they are.</a:t>
            </a:r>
            <a:endParaRPr lang="en-GB" dirty="0"/>
          </a:p>
        </p:txBody>
      </p:sp>
      <p:sp>
        <p:nvSpPr>
          <p:cNvPr id="10" name="9 CuadroTexto"/>
          <p:cNvSpPr txBox="1"/>
          <p:nvPr/>
        </p:nvSpPr>
        <p:spPr>
          <a:xfrm>
            <a:off x="1475656" y="5619747"/>
            <a:ext cx="6550191" cy="369332"/>
          </a:xfrm>
          <a:prstGeom prst="rect">
            <a:avLst/>
          </a:prstGeom>
          <a:noFill/>
        </p:spPr>
        <p:txBody>
          <a:bodyPr wrap="none" rtlCol="0">
            <a:spAutoFit/>
          </a:bodyPr>
          <a:lstStyle/>
          <a:p>
            <a:r>
              <a:rPr lang="es-ES_tradnl" b="1" u="sng" dirty="0" err="1" smtClean="0"/>
              <a:t>Go</a:t>
            </a:r>
            <a:r>
              <a:rPr lang="es-ES_tradnl" b="1" u="sng" dirty="0" smtClean="0"/>
              <a:t> to </a:t>
            </a:r>
            <a:r>
              <a:rPr lang="es-ES_tradnl" b="1" u="sng" dirty="0" err="1" smtClean="0"/>
              <a:t>the</a:t>
            </a:r>
            <a:r>
              <a:rPr lang="es-ES_tradnl" b="1" u="sng" dirty="0" smtClean="0"/>
              <a:t> </a:t>
            </a:r>
            <a:r>
              <a:rPr lang="es-ES_tradnl" b="1" u="sng" dirty="0" err="1" smtClean="0"/>
              <a:t>website</a:t>
            </a:r>
            <a:r>
              <a:rPr lang="es-ES_tradnl" b="1" u="sng" dirty="0" smtClean="0"/>
              <a:t> to </a:t>
            </a:r>
            <a:r>
              <a:rPr lang="es-ES_tradnl" b="1" u="sng" dirty="0" err="1" smtClean="0"/>
              <a:t>download</a:t>
            </a:r>
            <a:r>
              <a:rPr lang="es-ES_tradnl" b="1" u="sng" dirty="0" smtClean="0"/>
              <a:t> </a:t>
            </a:r>
            <a:r>
              <a:rPr lang="es-ES_tradnl" b="1" u="sng" dirty="0" err="1" smtClean="0"/>
              <a:t>the</a:t>
            </a:r>
            <a:r>
              <a:rPr lang="es-ES_tradnl" b="1" u="sng" dirty="0" smtClean="0"/>
              <a:t> </a:t>
            </a:r>
            <a:r>
              <a:rPr lang="es-ES_tradnl" b="1" u="sng" dirty="0" err="1" smtClean="0"/>
              <a:t>circuit</a:t>
            </a:r>
            <a:r>
              <a:rPr lang="es-ES_tradnl" b="1" u="sng" dirty="0" smtClean="0"/>
              <a:t> </a:t>
            </a:r>
            <a:r>
              <a:rPr lang="es-ES_tradnl" b="1" u="sng" dirty="0" err="1" smtClean="0"/>
              <a:t>contruction</a:t>
            </a:r>
            <a:r>
              <a:rPr lang="es-ES_tradnl" b="1" u="sng" dirty="0" smtClean="0"/>
              <a:t> kit</a:t>
            </a:r>
            <a:endParaRPr lang="en-GB" b="1" u="sng" dirty="0"/>
          </a:p>
        </p:txBody>
      </p:sp>
    </p:spTree>
    <p:extLst>
      <p:ext uri="{BB962C8B-B14F-4D97-AF65-F5344CB8AC3E}">
        <p14:creationId xmlns:p14="http://schemas.microsoft.com/office/powerpoint/2010/main" val="72855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12</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sp>
        <p:nvSpPr>
          <p:cNvPr id="2" name="1 Rectángulo"/>
          <p:cNvSpPr/>
          <p:nvPr/>
        </p:nvSpPr>
        <p:spPr>
          <a:xfrm>
            <a:off x="249328" y="980728"/>
            <a:ext cx="8208912" cy="2308324"/>
          </a:xfrm>
          <a:prstGeom prst="rect">
            <a:avLst/>
          </a:prstGeom>
        </p:spPr>
        <p:txBody>
          <a:bodyPr wrap="square">
            <a:spAutoFit/>
          </a:bodyPr>
          <a:lstStyle/>
          <a:p>
            <a:r>
              <a:rPr lang="en-US" b="1" dirty="0"/>
              <a:t>Unit of Charge</a:t>
            </a:r>
            <a:endParaRPr lang="en-GB" dirty="0"/>
          </a:p>
          <a:p>
            <a:r>
              <a:rPr lang="en-US" dirty="0"/>
              <a:t> </a:t>
            </a:r>
            <a:endParaRPr lang="en-GB" dirty="0"/>
          </a:p>
          <a:p>
            <a:r>
              <a:rPr lang="en-US" dirty="0"/>
              <a:t>When an object is charged </a:t>
            </a:r>
            <a:r>
              <a:rPr lang="en-US" dirty="0" smtClean="0"/>
              <a:t>it </a:t>
            </a:r>
            <a:r>
              <a:rPr lang="en-US" dirty="0"/>
              <a:t>has gained or lost electrons. The electron is an extremely small unit of charge, and difficult to manage individually. That is why the SI unit of charge is a much bigger arbitrary unit, the </a:t>
            </a:r>
            <a:r>
              <a:rPr lang="en-US" b="1" dirty="0"/>
              <a:t>coulomb (C)</a:t>
            </a:r>
            <a:r>
              <a:rPr lang="en-US" dirty="0"/>
              <a:t>. It is equal to the charge on about 6 million </a:t>
            </a:r>
            <a:r>
              <a:rPr lang="en-US" dirty="0" err="1"/>
              <a:t>million</a:t>
            </a:r>
            <a:r>
              <a:rPr lang="en-US" dirty="0"/>
              <a:t> </a:t>
            </a:r>
            <a:r>
              <a:rPr lang="en-US" dirty="0" err="1"/>
              <a:t>million</a:t>
            </a:r>
            <a:r>
              <a:rPr lang="en-US" dirty="0"/>
              <a:t> electrons.</a:t>
            </a:r>
            <a:endParaRPr lang="en-GB" dirty="0"/>
          </a:p>
          <a:p>
            <a:r>
              <a:rPr lang="en-US" dirty="0"/>
              <a:t> </a:t>
            </a:r>
            <a:endParaRPr lang="en-GB" dirty="0"/>
          </a:p>
        </p:txBody>
      </p:sp>
      <p:grpSp>
        <p:nvGrpSpPr>
          <p:cNvPr id="6" name="5 Grupo"/>
          <p:cNvGrpSpPr/>
          <p:nvPr/>
        </p:nvGrpSpPr>
        <p:grpSpPr>
          <a:xfrm>
            <a:off x="215516" y="116632"/>
            <a:ext cx="8568952" cy="692640"/>
            <a:chOff x="0" y="4060392"/>
            <a:chExt cx="8568952" cy="692640"/>
          </a:xfrm>
          <a:scene3d>
            <a:camera prst="orthographicFront"/>
            <a:lightRig rig="flat" dir="t"/>
          </a:scene3d>
        </p:grpSpPr>
        <p:sp>
          <p:nvSpPr>
            <p:cNvPr id="7" name="6 Rectángulo redondeado"/>
            <p:cNvSpPr/>
            <p:nvPr/>
          </p:nvSpPr>
          <p:spPr>
            <a:xfrm>
              <a:off x="0" y="40603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33812" y="40942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Electrical charge and the ways to measure it</a:t>
              </a:r>
              <a:endParaRPr lang="en-GB" sz="2000" kern="1200"/>
            </a:p>
          </p:txBody>
        </p:sp>
      </p:grpSp>
      <p:sp>
        <p:nvSpPr>
          <p:cNvPr id="3" name="Rectangle 1"/>
          <p:cNvSpPr>
            <a:spLocks noChangeArrowheads="1"/>
          </p:cNvSpPr>
          <p:nvPr/>
        </p:nvSpPr>
        <p:spPr bwMode="auto">
          <a:xfrm>
            <a:off x="249328" y="3279067"/>
            <a:ext cx="853514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dirty="0"/>
              <a:t>The coulomb is defined as an electric charge equal to 6,24 · 10</a:t>
            </a:r>
            <a:r>
              <a:rPr lang="en-US" altLang="en-US" baseline="30000" dirty="0"/>
              <a:t>18</a:t>
            </a:r>
            <a:r>
              <a:rPr lang="en-US" altLang="en-US" dirty="0"/>
              <a:t> electrons. </a:t>
            </a:r>
            <a:endParaRPr lang="en-GB"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smtClean="0"/>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t>Since </a:t>
            </a:r>
            <a:r>
              <a:rPr lang="en-US" altLang="en-US" dirty="0"/>
              <a:t>a coulomb is a relatively large quantity of charge, we often measure charge in </a:t>
            </a:r>
            <a:r>
              <a:rPr lang="en-US" altLang="en-US" dirty="0" err="1" smtClean="0"/>
              <a:t>microcoulumbs</a:t>
            </a:r>
            <a:r>
              <a:rPr lang="en-US" altLang="en-US" dirty="0" smtClean="0"/>
              <a:t>. 1μC </a:t>
            </a:r>
            <a:r>
              <a:rPr lang="en-US" altLang="en-US" dirty="0"/>
              <a:t>= 0,000001 C = 10</a:t>
            </a:r>
            <a:r>
              <a:rPr lang="en-US" altLang="en-US" baseline="30000" dirty="0"/>
              <a:t>-6</a:t>
            </a:r>
            <a:r>
              <a:rPr lang="en-US" altLang="en-US" dirty="0"/>
              <a:t> C (one millionth of a coulomb</a:t>
            </a:r>
            <a:r>
              <a:rPr lang="en-US" altLang="en-US" dirty="0" smtClean="0"/>
              <a:t>)</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A body acquires a charge of +1 C if it loses 6,24 · 10</a:t>
            </a:r>
            <a:r>
              <a:rPr lang="en-US" altLang="en-US" baseline="30000" dirty="0"/>
              <a:t>18</a:t>
            </a:r>
            <a:r>
              <a:rPr lang="en-US" altLang="en-US" dirty="0"/>
              <a:t> electrons with respect to its neutral state, and gets a charge of –1 C if it gains 6,24 · 10</a:t>
            </a:r>
            <a:r>
              <a:rPr lang="en-US" altLang="en-US" baseline="30000" dirty="0"/>
              <a:t>18</a:t>
            </a:r>
            <a:r>
              <a:rPr lang="en-US" altLang="en-US" dirty="0"/>
              <a:t> electrons with respect to its neutral state. </a:t>
            </a:r>
          </a:p>
        </p:txBody>
      </p:sp>
    </p:spTree>
    <p:extLst>
      <p:ext uri="{BB962C8B-B14F-4D97-AF65-F5344CB8AC3E}">
        <p14:creationId xmlns:p14="http://schemas.microsoft.com/office/powerpoint/2010/main" val="25959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13</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sp>
        <p:nvSpPr>
          <p:cNvPr id="2" name="1 Rectángulo"/>
          <p:cNvSpPr/>
          <p:nvPr/>
        </p:nvSpPr>
        <p:spPr>
          <a:xfrm>
            <a:off x="421241" y="1268760"/>
            <a:ext cx="8352928" cy="1754326"/>
          </a:xfrm>
          <a:prstGeom prst="rect">
            <a:avLst/>
          </a:prstGeom>
        </p:spPr>
        <p:txBody>
          <a:bodyPr wrap="square">
            <a:spAutoFit/>
          </a:bodyPr>
          <a:lstStyle/>
          <a:p>
            <a:r>
              <a:rPr lang="en-US" dirty="0"/>
              <a:t>The French physicist Charles A. Coulomb (1736-1806) studied the forces of attraction and repulsion between electric charges. In order to do this he used a </a:t>
            </a:r>
            <a:r>
              <a:rPr lang="en-US" b="1" dirty="0"/>
              <a:t>torsion balance, </a:t>
            </a:r>
            <a:r>
              <a:rPr lang="en-US" dirty="0"/>
              <a:t>which he invented. With this instrument, the force exerted can be measured through the torsion produced on a thin and rigid wire. The bigger the force, the bigger the torsion produced on the wire. 	</a:t>
            </a:r>
            <a:endParaRPr lang="en-GB" dirty="0"/>
          </a:p>
        </p:txBody>
      </p:sp>
      <p:grpSp>
        <p:nvGrpSpPr>
          <p:cNvPr id="6" name="5 Grupo"/>
          <p:cNvGrpSpPr/>
          <p:nvPr/>
        </p:nvGrpSpPr>
        <p:grpSpPr>
          <a:xfrm>
            <a:off x="239029" y="188640"/>
            <a:ext cx="8568952" cy="692640"/>
            <a:chOff x="0" y="4859592"/>
            <a:chExt cx="8568952" cy="692640"/>
          </a:xfrm>
          <a:scene3d>
            <a:camera prst="orthographicFront"/>
            <a:lightRig rig="flat" dir="t"/>
          </a:scene3d>
        </p:grpSpPr>
        <p:sp>
          <p:nvSpPr>
            <p:cNvPr id="7" name="6 Rectángulo redondeado"/>
            <p:cNvSpPr/>
            <p:nvPr/>
          </p:nvSpPr>
          <p:spPr>
            <a:xfrm>
              <a:off x="0" y="48595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33812" y="48934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The law of coulomb</a:t>
              </a:r>
              <a:endParaRPr lang="en-GB" sz="2000" kern="1200"/>
            </a:p>
          </p:txBody>
        </p:sp>
      </p:grpSp>
      <p:sp>
        <p:nvSpPr>
          <p:cNvPr id="4" name="3 Rectángulo redondeado"/>
          <p:cNvSpPr/>
          <p:nvPr/>
        </p:nvSpPr>
        <p:spPr>
          <a:xfrm>
            <a:off x="1118706" y="3140968"/>
            <a:ext cx="763284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Two electric charges will attract or repel each other with a force that is directly proportional to the product of the charges and inversely proportional to the squared distance which separates them. </a:t>
            </a:r>
            <a:endParaRPr lang="en-GB" dirty="0"/>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10 Objeto"/>
          <p:cNvGraphicFramePr>
            <a:graphicFrameLocks noChangeAspect="1"/>
          </p:cNvGraphicFramePr>
          <p:nvPr>
            <p:extLst>
              <p:ext uri="{D42A27DB-BD31-4B8C-83A1-F6EECF244321}">
                <p14:modId xmlns:p14="http://schemas.microsoft.com/office/powerpoint/2010/main" val="1073777651"/>
              </p:ext>
            </p:extLst>
          </p:nvPr>
        </p:nvGraphicFramePr>
        <p:xfrm>
          <a:off x="3305175" y="4818063"/>
          <a:ext cx="2873375" cy="1325562"/>
        </p:xfrm>
        <a:graphic>
          <a:graphicData uri="http://schemas.openxmlformats.org/presentationml/2006/ole">
            <mc:AlternateContent xmlns:mc="http://schemas.openxmlformats.org/markup-compatibility/2006">
              <mc:Choice xmlns:v="urn:schemas-microsoft-com:vml" Requires="v">
                <p:oleObj spid="_x0000_s2069" name="Ecuación" r:id="rId3" imgW="850680" imgH="393480" progId="Equation.3">
                  <p:embed/>
                </p:oleObj>
              </mc:Choice>
              <mc:Fallback>
                <p:oleObj name="Ecuación" r:id="rId3" imgW="850680" imgH="393480" progId="Equation.3">
                  <p:embed/>
                  <p:pic>
                    <p:nvPicPr>
                      <p:cNvPr id="0" name="Object 1"/>
                      <p:cNvPicPr>
                        <a:picLocks noChangeAspect="1" noChangeArrowheads="1"/>
                      </p:cNvPicPr>
                      <p:nvPr/>
                    </p:nvPicPr>
                    <p:blipFill>
                      <a:blip r:embed="rId4"/>
                      <a:srcRect/>
                      <a:stretch>
                        <a:fillRect/>
                      </a:stretch>
                    </p:blipFill>
                    <p:spPr bwMode="auto">
                      <a:xfrm>
                        <a:off x="3305175" y="4818063"/>
                        <a:ext cx="2873375" cy="1325562"/>
                      </a:xfrm>
                      <a:prstGeom prst="rect">
                        <a:avLst/>
                      </a:prstGeom>
                      <a:noFill/>
                    </p:spPr>
                  </p:pic>
                </p:oleObj>
              </mc:Fallback>
            </mc:AlternateContent>
          </a:graphicData>
        </a:graphic>
      </p:graphicFrame>
    </p:spTree>
    <p:extLst>
      <p:ext uri="{BB962C8B-B14F-4D97-AF65-F5344CB8AC3E}">
        <p14:creationId xmlns:p14="http://schemas.microsoft.com/office/powerpoint/2010/main" val="228834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14</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6" name="5 Grupo"/>
          <p:cNvGrpSpPr/>
          <p:nvPr/>
        </p:nvGrpSpPr>
        <p:grpSpPr>
          <a:xfrm>
            <a:off x="239029" y="188640"/>
            <a:ext cx="8568952" cy="692640"/>
            <a:chOff x="0" y="4859592"/>
            <a:chExt cx="8568952" cy="692640"/>
          </a:xfrm>
          <a:scene3d>
            <a:camera prst="orthographicFront"/>
            <a:lightRig rig="flat" dir="t"/>
          </a:scene3d>
        </p:grpSpPr>
        <p:sp>
          <p:nvSpPr>
            <p:cNvPr id="7" name="6 Rectángulo redondeado"/>
            <p:cNvSpPr/>
            <p:nvPr/>
          </p:nvSpPr>
          <p:spPr>
            <a:xfrm>
              <a:off x="0" y="48595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33812" y="48934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The law of coulomb</a:t>
              </a:r>
              <a:endParaRPr lang="en-GB" sz="2000" kern="1200"/>
            </a:p>
          </p:txBody>
        </p:sp>
      </p:gr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10 Objeto"/>
          <p:cNvGraphicFramePr>
            <a:graphicFrameLocks noChangeAspect="1"/>
          </p:cNvGraphicFramePr>
          <p:nvPr>
            <p:extLst>
              <p:ext uri="{D42A27DB-BD31-4B8C-83A1-F6EECF244321}">
                <p14:modId xmlns:p14="http://schemas.microsoft.com/office/powerpoint/2010/main" val="3953001822"/>
              </p:ext>
            </p:extLst>
          </p:nvPr>
        </p:nvGraphicFramePr>
        <p:xfrm>
          <a:off x="2915816" y="980728"/>
          <a:ext cx="2873375" cy="1325562"/>
        </p:xfrm>
        <a:graphic>
          <a:graphicData uri="http://schemas.openxmlformats.org/presentationml/2006/ole">
            <mc:AlternateContent xmlns:mc="http://schemas.openxmlformats.org/markup-compatibility/2006">
              <mc:Choice xmlns:v="urn:schemas-microsoft-com:vml" Requires="v">
                <p:oleObj spid="_x0000_s3114" name="Ecuación" r:id="rId3" imgW="850680" imgH="393480" progId="Equation.3">
                  <p:embed/>
                </p:oleObj>
              </mc:Choice>
              <mc:Fallback>
                <p:oleObj name="Ecuación" r:id="rId3" imgW="850680" imgH="393480" progId="Equation.3">
                  <p:embed/>
                  <p:pic>
                    <p:nvPicPr>
                      <p:cNvPr id="0" name=""/>
                      <p:cNvPicPr>
                        <a:picLocks noChangeAspect="1" noChangeArrowheads="1"/>
                      </p:cNvPicPr>
                      <p:nvPr/>
                    </p:nvPicPr>
                    <p:blipFill>
                      <a:blip r:embed="rId4"/>
                      <a:srcRect/>
                      <a:stretch>
                        <a:fillRect/>
                      </a:stretch>
                    </p:blipFill>
                    <p:spPr bwMode="auto">
                      <a:xfrm>
                        <a:off x="2915816" y="980728"/>
                        <a:ext cx="2873375" cy="1325562"/>
                      </a:xfrm>
                      <a:prstGeom prst="rect">
                        <a:avLst/>
                      </a:prstGeom>
                      <a:noFill/>
                    </p:spPr>
                  </p:pic>
                </p:oleObj>
              </mc:Fallback>
            </mc:AlternateContent>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1985937853"/>
              </p:ext>
            </p:extLst>
          </p:nvPr>
        </p:nvGraphicFramePr>
        <p:xfrm>
          <a:off x="1103125" y="2348880"/>
          <a:ext cx="6840759" cy="3744415"/>
        </p:xfrm>
        <a:graphic>
          <a:graphicData uri="http://schemas.openxmlformats.org/drawingml/2006/table">
            <a:tbl>
              <a:tblPr firstRow="1" bandRow="1">
                <a:tableStyleId>{5C22544A-7EE6-4342-B048-85BDC9FD1C3A}</a:tableStyleId>
              </a:tblPr>
              <a:tblGrid>
                <a:gridCol w="1858523"/>
                <a:gridCol w="2701983"/>
                <a:gridCol w="2280253"/>
              </a:tblGrid>
              <a:tr h="748883">
                <a:tc>
                  <a:txBody>
                    <a:bodyPr/>
                    <a:lstStyle/>
                    <a:p>
                      <a:r>
                        <a:rPr lang="es-ES_tradnl" dirty="0" err="1" smtClean="0"/>
                        <a:t>Abbreviation</a:t>
                      </a:r>
                      <a:endParaRPr lang="en-GB" dirty="0"/>
                    </a:p>
                  </a:txBody>
                  <a:tcPr/>
                </a:tc>
                <a:tc>
                  <a:txBody>
                    <a:bodyPr/>
                    <a:lstStyle/>
                    <a:p>
                      <a:r>
                        <a:rPr lang="es-ES_tradnl" dirty="0" err="1" smtClean="0"/>
                        <a:t>Magnitude</a:t>
                      </a:r>
                      <a:endParaRPr lang="en-GB" dirty="0"/>
                    </a:p>
                  </a:txBody>
                  <a:tcPr/>
                </a:tc>
                <a:tc>
                  <a:txBody>
                    <a:bodyPr/>
                    <a:lstStyle/>
                    <a:p>
                      <a:r>
                        <a:rPr lang="es-ES_tradnl" dirty="0" err="1" smtClean="0"/>
                        <a:t>Unit</a:t>
                      </a:r>
                      <a:endParaRPr lang="en-GB" dirty="0"/>
                    </a:p>
                  </a:txBody>
                  <a:tcPr/>
                </a:tc>
              </a:tr>
              <a:tr h="748883">
                <a:tc>
                  <a:txBody>
                    <a:bodyPr/>
                    <a:lstStyle/>
                    <a:p>
                      <a:r>
                        <a:rPr lang="es-ES_tradnl" dirty="0" smtClean="0"/>
                        <a:t>F</a:t>
                      </a:r>
                      <a:endParaRPr lang="en-GB" dirty="0"/>
                    </a:p>
                  </a:txBody>
                  <a:tcPr/>
                </a:tc>
                <a:tc>
                  <a:txBody>
                    <a:bodyPr/>
                    <a:lstStyle/>
                    <a:p>
                      <a:r>
                        <a:rPr lang="es-ES_tradnl" dirty="0" err="1" smtClean="0"/>
                        <a:t>Force</a:t>
                      </a:r>
                      <a:endParaRPr lang="en-GB" dirty="0"/>
                    </a:p>
                  </a:txBody>
                  <a:tcPr/>
                </a:tc>
                <a:tc>
                  <a:txBody>
                    <a:bodyPr/>
                    <a:lstStyle/>
                    <a:p>
                      <a:r>
                        <a:rPr lang="es-ES_tradnl" dirty="0" smtClean="0"/>
                        <a:t>Newton</a:t>
                      </a:r>
                      <a:r>
                        <a:rPr lang="es-ES_tradnl" baseline="0" dirty="0" smtClean="0"/>
                        <a:t> (N)</a:t>
                      </a:r>
                      <a:endParaRPr lang="en-GB" dirty="0"/>
                    </a:p>
                  </a:txBody>
                  <a:tcPr/>
                </a:tc>
              </a:tr>
              <a:tr h="748883">
                <a:tc>
                  <a:txBody>
                    <a:bodyPr/>
                    <a:lstStyle/>
                    <a:p>
                      <a:r>
                        <a:rPr lang="es-ES_tradnl" dirty="0" smtClean="0"/>
                        <a:t>K</a:t>
                      </a:r>
                      <a:endParaRPr lang="en-GB" dirty="0"/>
                    </a:p>
                  </a:txBody>
                  <a:tcPr/>
                </a:tc>
                <a:tc>
                  <a:txBody>
                    <a:bodyPr/>
                    <a:lstStyle/>
                    <a:p>
                      <a:r>
                        <a:rPr lang="es-ES_tradnl" dirty="0" err="1" smtClean="0"/>
                        <a:t>Coulomb’s</a:t>
                      </a:r>
                      <a:r>
                        <a:rPr lang="es-ES_tradnl" dirty="0" smtClean="0"/>
                        <a:t> </a:t>
                      </a:r>
                      <a:r>
                        <a:rPr lang="es-ES_tradnl" dirty="0" err="1" smtClean="0"/>
                        <a:t>law</a:t>
                      </a:r>
                      <a:r>
                        <a:rPr lang="es-ES_tradnl" dirty="0" smtClean="0"/>
                        <a:t> </a:t>
                      </a:r>
                      <a:r>
                        <a:rPr lang="es-ES_tradnl" dirty="0" err="1" smtClean="0"/>
                        <a:t>constant</a:t>
                      </a:r>
                      <a:r>
                        <a:rPr lang="es-ES_tradnl" baseline="0" dirty="0" smtClean="0"/>
                        <a:t> (9x10</a:t>
                      </a:r>
                      <a:r>
                        <a:rPr lang="es-ES_tradnl" baseline="30000" dirty="0" smtClean="0"/>
                        <a:t>9</a:t>
                      </a:r>
                      <a:r>
                        <a:rPr lang="es-ES_tradnl" baseline="0" dirty="0" smtClean="0"/>
                        <a:t>)</a:t>
                      </a:r>
                      <a:endParaRPr lang="en-GB" dirty="0"/>
                    </a:p>
                  </a:txBody>
                  <a:tcPr/>
                </a:tc>
                <a:tc>
                  <a:txBody>
                    <a:bodyPr/>
                    <a:lstStyle/>
                    <a:p>
                      <a:endParaRPr lang="en-GB" dirty="0"/>
                    </a:p>
                  </a:txBody>
                  <a:tcPr/>
                </a:tc>
              </a:tr>
              <a:tr h="748883">
                <a:tc>
                  <a:txBody>
                    <a:bodyPr/>
                    <a:lstStyle/>
                    <a:p>
                      <a:r>
                        <a:rPr lang="es-ES_tradnl" dirty="0" smtClean="0"/>
                        <a:t>q</a:t>
                      </a:r>
                      <a:endParaRPr lang="en-GB" dirty="0"/>
                    </a:p>
                  </a:txBody>
                  <a:tcPr/>
                </a:tc>
                <a:tc>
                  <a:txBody>
                    <a:bodyPr/>
                    <a:lstStyle/>
                    <a:p>
                      <a:r>
                        <a:rPr lang="es-ES_tradnl" dirty="0" err="1" smtClean="0"/>
                        <a:t>Charge</a:t>
                      </a:r>
                      <a:r>
                        <a:rPr lang="es-ES_tradnl" dirty="0" smtClean="0"/>
                        <a:t> </a:t>
                      </a:r>
                      <a:endParaRPr lang="en-GB" dirty="0"/>
                    </a:p>
                  </a:txBody>
                  <a:tcPr/>
                </a:tc>
                <a:tc>
                  <a:txBody>
                    <a:bodyPr/>
                    <a:lstStyle/>
                    <a:p>
                      <a:r>
                        <a:rPr lang="es-ES_tradnl" dirty="0" smtClean="0"/>
                        <a:t>Coulomb (C)</a:t>
                      </a:r>
                      <a:endParaRPr lang="en-GB" dirty="0"/>
                    </a:p>
                  </a:txBody>
                  <a:tcPr/>
                </a:tc>
              </a:tr>
              <a:tr h="748883">
                <a:tc>
                  <a:txBody>
                    <a:bodyPr/>
                    <a:lstStyle/>
                    <a:p>
                      <a:r>
                        <a:rPr lang="es-ES_tradnl" dirty="0" smtClean="0"/>
                        <a:t>d</a:t>
                      </a:r>
                      <a:endParaRPr lang="en-GB" dirty="0"/>
                    </a:p>
                  </a:txBody>
                  <a:tcPr/>
                </a:tc>
                <a:tc>
                  <a:txBody>
                    <a:bodyPr/>
                    <a:lstStyle/>
                    <a:p>
                      <a:r>
                        <a:rPr lang="es-ES_tradnl" dirty="0" err="1" smtClean="0"/>
                        <a:t>Distance</a:t>
                      </a:r>
                      <a:endParaRPr lang="en-GB" dirty="0"/>
                    </a:p>
                  </a:txBody>
                  <a:tcPr/>
                </a:tc>
                <a:tc>
                  <a:txBody>
                    <a:bodyPr/>
                    <a:lstStyle/>
                    <a:p>
                      <a:r>
                        <a:rPr lang="es-ES_tradnl" dirty="0" err="1" smtClean="0"/>
                        <a:t>Meters</a:t>
                      </a:r>
                      <a:r>
                        <a:rPr lang="es-ES_tradnl" dirty="0" smtClean="0"/>
                        <a:t> (m)</a:t>
                      </a:r>
                      <a:endParaRPr lang="en-GB" dirty="0"/>
                    </a:p>
                  </a:txBody>
                  <a:tcPr/>
                </a:tc>
              </a:tr>
            </a:tbl>
          </a:graphicData>
        </a:graphic>
      </p:graphicFrame>
      <p:graphicFrame>
        <p:nvGraphicFramePr>
          <p:cNvPr id="14" name="13 Objeto"/>
          <p:cNvGraphicFramePr>
            <a:graphicFrameLocks noChangeAspect="1"/>
          </p:cNvGraphicFramePr>
          <p:nvPr>
            <p:extLst>
              <p:ext uri="{D42A27DB-BD31-4B8C-83A1-F6EECF244321}">
                <p14:modId xmlns:p14="http://schemas.microsoft.com/office/powerpoint/2010/main" val="1817623780"/>
              </p:ext>
            </p:extLst>
          </p:nvPr>
        </p:nvGraphicFramePr>
        <p:xfrm>
          <a:off x="6012160" y="3861048"/>
          <a:ext cx="647104" cy="710216"/>
        </p:xfrm>
        <a:graphic>
          <a:graphicData uri="http://schemas.openxmlformats.org/presentationml/2006/ole">
            <mc:AlternateContent xmlns:mc="http://schemas.openxmlformats.org/markup-compatibility/2006">
              <mc:Choice xmlns:v="urn:schemas-microsoft-com:vml" Requires="v">
                <p:oleObj spid="_x0000_s3115" name="Ecuación" r:id="rId5" imgW="380880" imgH="419040" progId="Equation.3">
                  <p:embed/>
                </p:oleObj>
              </mc:Choice>
              <mc:Fallback>
                <p:oleObj name="Ecuación" r:id="rId5" imgW="380880" imgH="419040" progId="Equation.3">
                  <p:embed/>
                  <p:pic>
                    <p:nvPicPr>
                      <p:cNvPr id="0" name="10 Objeto"/>
                      <p:cNvPicPr>
                        <a:picLocks noChangeAspect="1" noChangeArrowheads="1"/>
                      </p:cNvPicPr>
                      <p:nvPr/>
                    </p:nvPicPr>
                    <p:blipFill>
                      <a:blip r:embed="rId6"/>
                      <a:srcRect/>
                      <a:stretch>
                        <a:fillRect/>
                      </a:stretch>
                    </p:blipFill>
                    <p:spPr bwMode="auto">
                      <a:xfrm>
                        <a:off x="6012160" y="3861048"/>
                        <a:ext cx="647104" cy="7102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6647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15</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6" name="5 Grupo"/>
          <p:cNvGrpSpPr/>
          <p:nvPr/>
        </p:nvGrpSpPr>
        <p:grpSpPr>
          <a:xfrm>
            <a:off x="239029" y="188640"/>
            <a:ext cx="8568952" cy="692640"/>
            <a:chOff x="0" y="4859592"/>
            <a:chExt cx="8568952" cy="692640"/>
          </a:xfrm>
          <a:scene3d>
            <a:camera prst="orthographicFront"/>
            <a:lightRig rig="flat" dir="t"/>
          </a:scene3d>
        </p:grpSpPr>
        <p:sp>
          <p:nvSpPr>
            <p:cNvPr id="7" name="6 Rectángulo redondeado"/>
            <p:cNvSpPr/>
            <p:nvPr/>
          </p:nvSpPr>
          <p:spPr>
            <a:xfrm>
              <a:off x="0" y="48595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33812" y="48934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The law of coulomb</a:t>
              </a:r>
              <a:endParaRPr lang="en-GB" sz="2000" kern="1200"/>
            </a:p>
          </p:txBody>
        </p:sp>
      </p:gr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24744"/>
            <a:ext cx="33337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118" y="3789040"/>
            <a:ext cx="38576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05606" y="1887041"/>
            <a:ext cx="4608512" cy="923330"/>
          </a:xfrm>
          <a:prstGeom prst="rect">
            <a:avLst/>
          </a:prstGeom>
          <a:noFill/>
        </p:spPr>
        <p:txBody>
          <a:bodyPr wrap="square" rtlCol="0">
            <a:spAutoFit/>
          </a:bodyPr>
          <a:lstStyle/>
          <a:p>
            <a:r>
              <a:rPr lang="es-ES_tradnl" dirty="0" err="1" smtClean="0"/>
              <a:t>When</a:t>
            </a:r>
            <a:r>
              <a:rPr lang="es-ES_tradnl" dirty="0" smtClean="0"/>
              <a:t> </a:t>
            </a:r>
            <a:r>
              <a:rPr lang="es-ES_tradnl" dirty="0" err="1" smtClean="0"/>
              <a:t>both</a:t>
            </a:r>
            <a:r>
              <a:rPr lang="es-ES_tradnl" dirty="0" smtClean="0"/>
              <a:t> </a:t>
            </a:r>
            <a:r>
              <a:rPr lang="es-ES_tradnl" dirty="0" err="1" smtClean="0"/>
              <a:t>charges</a:t>
            </a:r>
            <a:r>
              <a:rPr lang="es-ES_tradnl" dirty="0" smtClean="0"/>
              <a:t> are positive, </a:t>
            </a:r>
            <a:r>
              <a:rPr lang="es-ES_tradnl" dirty="0" err="1" smtClean="0"/>
              <a:t>the</a:t>
            </a:r>
            <a:r>
              <a:rPr lang="es-ES_tradnl" dirty="0" smtClean="0"/>
              <a:t> </a:t>
            </a:r>
            <a:r>
              <a:rPr lang="es-ES_tradnl" dirty="0" err="1" smtClean="0"/>
              <a:t>force</a:t>
            </a:r>
            <a:r>
              <a:rPr lang="es-ES_tradnl" dirty="0" smtClean="0"/>
              <a:t> </a:t>
            </a:r>
            <a:r>
              <a:rPr lang="es-ES_tradnl" dirty="0" err="1" smtClean="0"/>
              <a:t>is</a:t>
            </a:r>
            <a:r>
              <a:rPr lang="es-ES_tradnl" dirty="0" smtClean="0"/>
              <a:t> positive. </a:t>
            </a:r>
            <a:r>
              <a:rPr lang="es-ES_tradnl" dirty="0" err="1" smtClean="0"/>
              <a:t>This</a:t>
            </a:r>
            <a:r>
              <a:rPr lang="es-ES_tradnl" dirty="0" smtClean="0"/>
              <a:t> </a:t>
            </a:r>
            <a:r>
              <a:rPr lang="es-ES_tradnl" dirty="0" err="1" smtClean="0"/>
              <a:t>means</a:t>
            </a:r>
            <a:r>
              <a:rPr lang="es-ES_tradnl" dirty="0" smtClean="0"/>
              <a:t> </a:t>
            </a:r>
            <a:r>
              <a:rPr lang="es-ES_tradnl" dirty="0" err="1" smtClean="0"/>
              <a:t>the</a:t>
            </a:r>
            <a:r>
              <a:rPr lang="es-ES_tradnl" dirty="0" smtClean="0"/>
              <a:t> </a:t>
            </a:r>
            <a:r>
              <a:rPr lang="es-ES_tradnl" dirty="0" err="1" smtClean="0"/>
              <a:t>charges</a:t>
            </a:r>
            <a:r>
              <a:rPr lang="es-ES_tradnl" dirty="0" smtClean="0"/>
              <a:t> </a:t>
            </a:r>
            <a:r>
              <a:rPr lang="es-ES_tradnl" b="1" dirty="0" err="1" smtClean="0"/>
              <a:t>will</a:t>
            </a:r>
            <a:r>
              <a:rPr lang="es-ES_tradnl" b="1" dirty="0" smtClean="0"/>
              <a:t> </a:t>
            </a:r>
            <a:r>
              <a:rPr lang="es-ES_tradnl" b="1" dirty="0" err="1" smtClean="0"/>
              <a:t>repell</a:t>
            </a:r>
            <a:endParaRPr lang="en-GB" b="1" dirty="0"/>
          </a:p>
        </p:txBody>
      </p:sp>
      <p:sp>
        <p:nvSpPr>
          <p:cNvPr id="15" name="14 CuadroTexto"/>
          <p:cNvSpPr txBox="1"/>
          <p:nvPr/>
        </p:nvSpPr>
        <p:spPr>
          <a:xfrm>
            <a:off x="172594" y="4518000"/>
            <a:ext cx="4608512" cy="923330"/>
          </a:xfrm>
          <a:prstGeom prst="rect">
            <a:avLst/>
          </a:prstGeom>
          <a:noFill/>
        </p:spPr>
        <p:txBody>
          <a:bodyPr wrap="square" rtlCol="0">
            <a:spAutoFit/>
          </a:bodyPr>
          <a:lstStyle/>
          <a:p>
            <a:r>
              <a:rPr lang="es-ES_tradnl" dirty="0" err="1" smtClean="0"/>
              <a:t>When</a:t>
            </a:r>
            <a:r>
              <a:rPr lang="es-ES_tradnl" dirty="0" smtClean="0"/>
              <a:t> </a:t>
            </a:r>
            <a:r>
              <a:rPr lang="es-ES_tradnl" dirty="0" err="1" smtClean="0"/>
              <a:t>both</a:t>
            </a:r>
            <a:r>
              <a:rPr lang="es-ES_tradnl" dirty="0" smtClean="0"/>
              <a:t> </a:t>
            </a:r>
            <a:r>
              <a:rPr lang="es-ES_tradnl" dirty="0" err="1" smtClean="0"/>
              <a:t>charges</a:t>
            </a:r>
            <a:r>
              <a:rPr lang="es-ES_tradnl" dirty="0" smtClean="0"/>
              <a:t> are </a:t>
            </a:r>
            <a:r>
              <a:rPr lang="es-ES_tradnl" dirty="0" err="1" smtClean="0"/>
              <a:t>negative</a:t>
            </a:r>
            <a:r>
              <a:rPr lang="es-ES_tradnl" dirty="0" smtClean="0"/>
              <a:t>, </a:t>
            </a:r>
            <a:r>
              <a:rPr lang="es-ES_tradnl" dirty="0" err="1" smtClean="0"/>
              <a:t>the</a:t>
            </a:r>
            <a:r>
              <a:rPr lang="es-ES_tradnl" dirty="0" smtClean="0"/>
              <a:t> </a:t>
            </a:r>
            <a:r>
              <a:rPr lang="es-ES_tradnl" dirty="0" err="1" smtClean="0"/>
              <a:t>force</a:t>
            </a:r>
            <a:r>
              <a:rPr lang="es-ES_tradnl" dirty="0" smtClean="0"/>
              <a:t> </a:t>
            </a:r>
            <a:r>
              <a:rPr lang="es-ES_tradnl" dirty="0" err="1" smtClean="0"/>
              <a:t>is</a:t>
            </a:r>
            <a:r>
              <a:rPr lang="es-ES_tradnl" dirty="0" smtClean="0"/>
              <a:t> positive. </a:t>
            </a:r>
            <a:r>
              <a:rPr lang="es-ES_tradnl" dirty="0" err="1" smtClean="0"/>
              <a:t>This</a:t>
            </a:r>
            <a:r>
              <a:rPr lang="es-ES_tradnl" dirty="0" smtClean="0"/>
              <a:t> </a:t>
            </a:r>
            <a:r>
              <a:rPr lang="es-ES_tradnl" dirty="0" err="1" smtClean="0"/>
              <a:t>means</a:t>
            </a:r>
            <a:r>
              <a:rPr lang="es-ES_tradnl" dirty="0" smtClean="0"/>
              <a:t> </a:t>
            </a:r>
            <a:r>
              <a:rPr lang="es-ES_tradnl" dirty="0" err="1" smtClean="0"/>
              <a:t>again</a:t>
            </a:r>
            <a:r>
              <a:rPr lang="es-ES_tradnl" dirty="0" smtClean="0"/>
              <a:t> </a:t>
            </a:r>
            <a:r>
              <a:rPr lang="es-ES_tradnl" dirty="0" err="1" smtClean="0"/>
              <a:t>the</a:t>
            </a:r>
            <a:r>
              <a:rPr lang="es-ES_tradnl" dirty="0" smtClean="0"/>
              <a:t> </a:t>
            </a:r>
            <a:r>
              <a:rPr lang="es-ES_tradnl" dirty="0" err="1" smtClean="0"/>
              <a:t>charges</a:t>
            </a:r>
            <a:r>
              <a:rPr lang="es-ES_tradnl" dirty="0" smtClean="0"/>
              <a:t> </a:t>
            </a:r>
            <a:r>
              <a:rPr lang="es-ES_tradnl" b="1" dirty="0" err="1" smtClean="0"/>
              <a:t>will</a:t>
            </a:r>
            <a:r>
              <a:rPr lang="es-ES_tradnl" b="1" dirty="0" smtClean="0"/>
              <a:t> </a:t>
            </a:r>
            <a:r>
              <a:rPr lang="es-ES_tradnl" b="1" dirty="0" err="1" smtClean="0"/>
              <a:t>repell</a:t>
            </a:r>
            <a:endParaRPr lang="en-GB" b="1" dirty="0"/>
          </a:p>
        </p:txBody>
      </p:sp>
    </p:spTree>
    <p:extLst>
      <p:ext uri="{BB962C8B-B14F-4D97-AF65-F5344CB8AC3E}">
        <p14:creationId xmlns:p14="http://schemas.microsoft.com/office/powerpoint/2010/main" val="151248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500"/>
                            </p:stCondLst>
                            <p:childTnLst>
                              <p:par>
                                <p:cTn id="27" presetID="26" presetClass="entr" presetSubtype="0" fill="hold" nodeType="after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wipe(down)">
                                      <p:cBhvr>
                                        <p:cTn id="29" dur="580">
                                          <p:stCondLst>
                                            <p:cond delay="0"/>
                                          </p:stCondLst>
                                        </p:cTn>
                                        <p:tgtEl>
                                          <p:spTgt spid="4098"/>
                                        </p:tgtEl>
                                      </p:cBhvr>
                                    </p:animEffect>
                                    <p:anim calcmode="lin" valueType="num">
                                      <p:cBhvr>
                                        <p:cTn id="30"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35" dur="26">
                                          <p:stCondLst>
                                            <p:cond delay="650"/>
                                          </p:stCondLst>
                                        </p:cTn>
                                        <p:tgtEl>
                                          <p:spTgt spid="4098"/>
                                        </p:tgtEl>
                                      </p:cBhvr>
                                      <p:to x="100000" y="60000"/>
                                    </p:animScale>
                                    <p:animScale>
                                      <p:cBhvr>
                                        <p:cTn id="36" dur="166" decel="50000">
                                          <p:stCondLst>
                                            <p:cond delay="676"/>
                                          </p:stCondLst>
                                        </p:cTn>
                                        <p:tgtEl>
                                          <p:spTgt spid="4098"/>
                                        </p:tgtEl>
                                      </p:cBhvr>
                                      <p:to x="100000" y="100000"/>
                                    </p:animScale>
                                    <p:animScale>
                                      <p:cBhvr>
                                        <p:cTn id="37" dur="26">
                                          <p:stCondLst>
                                            <p:cond delay="1312"/>
                                          </p:stCondLst>
                                        </p:cTn>
                                        <p:tgtEl>
                                          <p:spTgt spid="4098"/>
                                        </p:tgtEl>
                                      </p:cBhvr>
                                      <p:to x="100000" y="80000"/>
                                    </p:animScale>
                                    <p:animScale>
                                      <p:cBhvr>
                                        <p:cTn id="38" dur="166" decel="50000">
                                          <p:stCondLst>
                                            <p:cond delay="1338"/>
                                          </p:stCondLst>
                                        </p:cTn>
                                        <p:tgtEl>
                                          <p:spTgt spid="4098"/>
                                        </p:tgtEl>
                                      </p:cBhvr>
                                      <p:to x="100000" y="100000"/>
                                    </p:animScale>
                                    <p:animScale>
                                      <p:cBhvr>
                                        <p:cTn id="39" dur="26">
                                          <p:stCondLst>
                                            <p:cond delay="1642"/>
                                          </p:stCondLst>
                                        </p:cTn>
                                        <p:tgtEl>
                                          <p:spTgt spid="4098"/>
                                        </p:tgtEl>
                                      </p:cBhvr>
                                      <p:to x="100000" y="90000"/>
                                    </p:animScale>
                                    <p:animScale>
                                      <p:cBhvr>
                                        <p:cTn id="40" dur="166" decel="50000">
                                          <p:stCondLst>
                                            <p:cond delay="1668"/>
                                          </p:stCondLst>
                                        </p:cTn>
                                        <p:tgtEl>
                                          <p:spTgt spid="4098"/>
                                        </p:tgtEl>
                                      </p:cBhvr>
                                      <p:to x="100000" y="100000"/>
                                    </p:animScale>
                                    <p:animScale>
                                      <p:cBhvr>
                                        <p:cTn id="41" dur="26">
                                          <p:stCondLst>
                                            <p:cond delay="1808"/>
                                          </p:stCondLst>
                                        </p:cTn>
                                        <p:tgtEl>
                                          <p:spTgt spid="4098"/>
                                        </p:tgtEl>
                                      </p:cBhvr>
                                      <p:to x="100000" y="95000"/>
                                    </p:animScale>
                                    <p:animScale>
                                      <p:cBhvr>
                                        <p:cTn id="42" dur="166" decel="50000">
                                          <p:stCondLst>
                                            <p:cond delay="1834"/>
                                          </p:stCondLst>
                                        </p:cTn>
                                        <p:tgtEl>
                                          <p:spTgt spid="409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00"/>
                            </p:stCondLst>
                            <p:childTnLst>
                              <p:par>
                                <p:cTn id="49" presetID="26" presetClass="entr" presetSubtype="0" fill="hold" nodeType="afterEffect">
                                  <p:stCondLst>
                                    <p:cond delay="0"/>
                                  </p:stCondLst>
                                  <p:childTnLst>
                                    <p:set>
                                      <p:cBhvr>
                                        <p:cTn id="50" dur="1" fill="hold">
                                          <p:stCondLst>
                                            <p:cond delay="0"/>
                                          </p:stCondLst>
                                        </p:cTn>
                                        <p:tgtEl>
                                          <p:spTgt spid="4099"/>
                                        </p:tgtEl>
                                        <p:attrNameLst>
                                          <p:attrName>style.visibility</p:attrName>
                                        </p:attrNameLst>
                                      </p:cBhvr>
                                      <p:to>
                                        <p:strVal val="visible"/>
                                      </p:to>
                                    </p:set>
                                    <p:animEffect transition="in" filter="wipe(down)">
                                      <p:cBhvr>
                                        <p:cTn id="51" dur="580">
                                          <p:stCondLst>
                                            <p:cond delay="0"/>
                                          </p:stCondLst>
                                        </p:cTn>
                                        <p:tgtEl>
                                          <p:spTgt spid="4099"/>
                                        </p:tgtEl>
                                      </p:cBhvr>
                                    </p:animEffect>
                                    <p:anim calcmode="lin" valueType="num">
                                      <p:cBhvr>
                                        <p:cTn id="52"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57" dur="26">
                                          <p:stCondLst>
                                            <p:cond delay="650"/>
                                          </p:stCondLst>
                                        </p:cTn>
                                        <p:tgtEl>
                                          <p:spTgt spid="4099"/>
                                        </p:tgtEl>
                                      </p:cBhvr>
                                      <p:to x="100000" y="60000"/>
                                    </p:animScale>
                                    <p:animScale>
                                      <p:cBhvr>
                                        <p:cTn id="58" dur="166" decel="50000">
                                          <p:stCondLst>
                                            <p:cond delay="676"/>
                                          </p:stCondLst>
                                        </p:cTn>
                                        <p:tgtEl>
                                          <p:spTgt spid="4099"/>
                                        </p:tgtEl>
                                      </p:cBhvr>
                                      <p:to x="100000" y="100000"/>
                                    </p:animScale>
                                    <p:animScale>
                                      <p:cBhvr>
                                        <p:cTn id="59" dur="26">
                                          <p:stCondLst>
                                            <p:cond delay="1312"/>
                                          </p:stCondLst>
                                        </p:cTn>
                                        <p:tgtEl>
                                          <p:spTgt spid="4099"/>
                                        </p:tgtEl>
                                      </p:cBhvr>
                                      <p:to x="100000" y="80000"/>
                                    </p:animScale>
                                    <p:animScale>
                                      <p:cBhvr>
                                        <p:cTn id="60" dur="166" decel="50000">
                                          <p:stCondLst>
                                            <p:cond delay="1338"/>
                                          </p:stCondLst>
                                        </p:cTn>
                                        <p:tgtEl>
                                          <p:spTgt spid="4099"/>
                                        </p:tgtEl>
                                      </p:cBhvr>
                                      <p:to x="100000" y="100000"/>
                                    </p:animScale>
                                    <p:animScale>
                                      <p:cBhvr>
                                        <p:cTn id="61" dur="26">
                                          <p:stCondLst>
                                            <p:cond delay="1642"/>
                                          </p:stCondLst>
                                        </p:cTn>
                                        <p:tgtEl>
                                          <p:spTgt spid="4099"/>
                                        </p:tgtEl>
                                      </p:cBhvr>
                                      <p:to x="100000" y="90000"/>
                                    </p:animScale>
                                    <p:animScale>
                                      <p:cBhvr>
                                        <p:cTn id="62" dur="166" decel="50000">
                                          <p:stCondLst>
                                            <p:cond delay="1668"/>
                                          </p:stCondLst>
                                        </p:cTn>
                                        <p:tgtEl>
                                          <p:spTgt spid="4099"/>
                                        </p:tgtEl>
                                      </p:cBhvr>
                                      <p:to x="100000" y="100000"/>
                                    </p:animScale>
                                    <p:animScale>
                                      <p:cBhvr>
                                        <p:cTn id="63" dur="26">
                                          <p:stCondLst>
                                            <p:cond delay="1808"/>
                                          </p:stCondLst>
                                        </p:cTn>
                                        <p:tgtEl>
                                          <p:spTgt spid="4099"/>
                                        </p:tgtEl>
                                      </p:cBhvr>
                                      <p:to x="100000" y="95000"/>
                                    </p:animScale>
                                    <p:animScale>
                                      <p:cBhvr>
                                        <p:cTn id="64" dur="166" decel="50000">
                                          <p:stCondLst>
                                            <p:cond delay="1834"/>
                                          </p:stCondLst>
                                        </p:cTn>
                                        <p:tgtEl>
                                          <p:spTgt spid="4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16</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6" name="5 Grupo"/>
          <p:cNvGrpSpPr/>
          <p:nvPr/>
        </p:nvGrpSpPr>
        <p:grpSpPr>
          <a:xfrm>
            <a:off x="239029" y="188640"/>
            <a:ext cx="8568952" cy="692640"/>
            <a:chOff x="0" y="4859592"/>
            <a:chExt cx="8568952" cy="692640"/>
          </a:xfrm>
          <a:scene3d>
            <a:camera prst="orthographicFront"/>
            <a:lightRig rig="flat" dir="t"/>
          </a:scene3d>
        </p:grpSpPr>
        <p:sp>
          <p:nvSpPr>
            <p:cNvPr id="7" name="6 Rectángulo redondeado"/>
            <p:cNvSpPr/>
            <p:nvPr/>
          </p:nvSpPr>
          <p:spPr>
            <a:xfrm>
              <a:off x="0" y="48595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33812" y="48934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The law of coulomb</a:t>
              </a:r>
              <a:endParaRPr lang="en-GB" sz="2000" kern="1200"/>
            </a:p>
          </p:txBody>
        </p:sp>
      </p:gr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1 CuadroTexto"/>
          <p:cNvSpPr txBox="1"/>
          <p:nvPr/>
        </p:nvSpPr>
        <p:spPr>
          <a:xfrm>
            <a:off x="205606" y="1887041"/>
            <a:ext cx="4608512" cy="1200329"/>
          </a:xfrm>
          <a:prstGeom prst="rect">
            <a:avLst/>
          </a:prstGeom>
          <a:noFill/>
        </p:spPr>
        <p:txBody>
          <a:bodyPr wrap="square" rtlCol="0">
            <a:spAutoFit/>
          </a:bodyPr>
          <a:lstStyle/>
          <a:p>
            <a:r>
              <a:rPr lang="es-ES_tradnl" dirty="0" err="1" smtClean="0"/>
              <a:t>When</a:t>
            </a:r>
            <a:r>
              <a:rPr lang="es-ES_tradnl" dirty="0"/>
              <a:t> </a:t>
            </a:r>
            <a:r>
              <a:rPr lang="es-ES_tradnl" dirty="0" err="1" smtClean="0"/>
              <a:t>one</a:t>
            </a:r>
            <a:r>
              <a:rPr lang="es-ES_tradnl" dirty="0" smtClean="0"/>
              <a:t> </a:t>
            </a:r>
            <a:r>
              <a:rPr lang="es-ES_tradnl" dirty="0" err="1" smtClean="0"/>
              <a:t>charge</a:t>
            </a:r>
            <a:r>
              <a:rPr lang="es-ES_tradnl" dirty="0" smtClean="0"/>
              <a:t> </a:t>
            </a:r>
            <a:r>
              <a:rPr lang="es-ES_tradnl" dirty="0" err="1" smtClean="0"/>
              <a:t>is</a:t>
            </a:r>
            <a:r>
              <a:rPr lang="es-ES_tradnl" dirty="0" smtClean="0"/>
              <a:t> positive and </a:t>
            </a:r>
            <a:r>
              <a:rPr lang="es-ES_tradnl" dirty="0" err="1" smtClean="0"/>
              <a:t>the</a:t>
            </a:r>
            <a:r>
              <a:rPr lang="es-ES_tradnl" dirty="0" smtClean="0"/>
              <a:t> </a:t>
            </a:r>
            <a:r>
              <a:rPr lang="es-ES_tradnl" dirty="0" err="1" smtClean="0"/>
              <a:t>other</a:t>
            </a:r>
            <a:r>
              <a:rPr lang="es-ES_tradnl" dirty="0" smtClean="0"/>
              <a:t> </a:t>
            </a:r>
            <a:r>
              <a:rPr lang="es-ES_tradnl" dirty="0" err="1" smtClean="0"/>
              <a:t>negative</a:t>
            </a:r>
            <a:r>
              <a:rPr lang="es-ES_tradnl" dirty="0" smtClean="0"/>
              <a:t>, </a:t>
            </a:r>
            <a:r>
              <a:rPr lang="es-ES_tradnl" dirty="0" err="1" smtClean="0"/>
              <a:t>the</a:t>
            </a:r>
            <a:r>
              <a:rPr lang="es-ES_tradnl" dirty="0" smtClean="0"/>
              <a:t> </a:t>
            </a:r>
            <a:r>
              <a:rPr lang="es-ES_tradnl" dirty="0" err="1" smtClean="0"/>
              <a:t>product</a:t>
            </a:r>
            <a:r>
              <a:rPr lang="es-ES_tradnl" dirty="0" smtClean="0"/>
              <a:t> </a:t>
            </a:r>
            <a:r>
              <a:rPr lang="es-ES_tradnl" dirty="0" err="1" smtClean="0"/>
              <a:t>will</a:t>
            </a:r>
            <a:r>
              <a:rPr lang="es-ES_tradnl" dirty="0" smtClean="0"/>
              <a:t> be </a:t>
            </a:r>
            <a:r>
              <a:rPr lang="es-ES_tradnl" dirty="0" err="1" smtClean="0"/>
              <a:t>negative</a:t>
            </a:r>
            <a:r>
              <a:rPr lang="es-ES_tradnl" dirty="0" smtClean="0"/>
              <a:t>. </a:t>
            </a:r>
            <a:r>
              <a:rPr lang="es-ES_tradnl" dirty="0" err="1" smtClean="0"/>
              <a:t>This</a:t>
            </a:r>
            <a:r>
              <a:rPr lang="es-ES_tradnl" dirty="0" smtClean="0"/>
              <a:t> </a:t>
            </a:r>
            <a:r>
              <a:rPr lang="es-ES_tradnl" dirty="0" err="1" smtClean="0"/>
              <a:t>means</a:t>
            </a:r>
            <a:r>
              <a:rPr lang="es-ES_tradnl" dirty="0" smtClean="0"/>
              <a:t> </a:t>
            </a:r>
            <a:r>
              <a:rPr lang="es-ES_tradnl" dirty="0" err="1" smtClean="0"/>
              <a:t>the</a:t>
            </a:r>
            <a:r>
              <a:rPr lang="es-ES_tradnl" dirty="0" smtClean="0"/>
              <a:t> </a:t>
            </a:r>
            <a:r>
              <a:rPr lang="es-ES_tradnl" dirty="0" err="1" smtClean="0"/>
              <a:t>charges</a:t>
            </a:r>
            <a:r>
              <a:rPr lang="es-ES_tradnl" dirty="0" smtClean="0"/>
              <a:t> </a:t>
            </a:r>
            <a:r>
              <a:rPr lang="es-ES_tradnl" b="1" dirty="0" err="1" smtClean="0"/>
              <a:t>will</a:t>
            </a:r>
            <a:r>
              <a:rPr lang="es-ES_tradnl" b="1" dirty="0" smtClean="0"/>
              <a:t> </a:t>
            </a:r>
            <a:r>
              <a:rPr lang="es-ES_tradnl" b="1" dirty="0" err="1" smtClean="0"/>
              <a:t>attract</a:t>
            </a:r>
            <a:r>
              <a:rPr lang="es-ES_tradnl" b="1" dirty="0" smtClean="0"/>
              <a:t>.</a:t>
            </a:r>
            <a:endParaRPr lang="en-GB"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169" y="1124743"/>
            <a:ext cx="34290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934" y="3606233"/>
            <a:ext cx="38004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CuadroTexto"/>
          <p:cNvSpPr txBox="1"/>
          <p:nvPr/>
        </p:nvSpPr>
        <p:spPr>
          <a:xfrm>
            <a:off x="205606" y="4310992"/>
            <a:ext cx="4608512" cy="1200329"/>
          </a:xfrm>
          <a:prstGeom prst="rect">
            <a:avLst/>
          </a:prstGeom>
          <a:noFill/>
        </p:spPr>
        <p:txBody>
          <a:bodyPr wrap="square" rtlCol="0">
            <a:spAutoFit/>
          </a:bodyPr>
          <a:lstStyle/>
          <a:p>
            <a:r>
              <a:rPr lang="es-ES_tradnl" dirty="0" err="1" smtClean="0"/>
              <a:t>When</a:t>
            </a:r>
            <a:r>
              <a:rPr lang="es-ES_tradnl" dirty="0"/>
              <a:t> </a:t>
            </a:r>
            <a:r>
              <a:rPr lang="es-ES_tradnl" dirty="0" err="1" smtClean="0"/>
              <a:t>one</a:t>
            </a:r>
            <a:r>
              <a:rPr lang="es-ES_tradnl" dirty="0" smtClean="0"/>
              <a:t> </a:t>
            </a:r>
            <a:r>
              <a:rPr lang="es-ES_tradnl" dirty="0" err="1" smtClean="0"/>
              <a:t>charge</a:t>
            </a:r>
            <a:r>
              <a:rPr lang="es-ES_tradnl" dirty="0" smtClean="0"/>
              <a:t> </a:t>
            </a:r>
            <a:r>
              <a:rPr lang="es-ES_tradnl" dirty="0" err="1" smtClean="0"/>
              <a:t>is</a:t>
            </a:r>
            <a:r>
              <a:rPr lang="es-ES_tradnl" dirty="0" smtClean="0"/>
              <a:t> positive </a:t>
            </a:r>
            <a:r>
              <a:rPr lang="es-ES_tradnl" dirty="0" err="1" smtClean="0"/>
              <a:t>or</a:t>
            </a:r>
            <a:r>
              <a:rPr lang="es-ES_tradnl" dirty="0" smtClean="0"/>
              <a:t> </a:t>
            </a:r>
            <a:r>
              <a:rPr lang="es-ES_tradnl" dirty="0" err="1" smtClean="0"/>
              <a:t>negative</a:t>
            </a:r>
            <a:r>
              <a:rPr lang="es-ES_tradnl" dirty="0" smtClean="0"/>
              <a:t> </a:t>
            </a:r>
            <a:r>
              <a:rPr lang="es-ES_tradnl" dirty="0" err="1" smtClean="0"/>
              <a:t>but</a:t>
            </a:r>
            <a:r>
              <a:rPr lang="es-ES_tradnl" dirty="0" smtClean="0"/>
              <a:t> </a:t>
            </a:r>
            <a:r>
              <a:rPr lang="es-ES_tradnl" dirty="0" err="1" smtClean="0"/>
              <a:t>the</a:t>
            </a:r>
            <a:r>
              <a:rPr lang="es-ES_tradnl" dirty="0" smtClean="0"/>
              <a:t> </a:t>
            </a:r>
            <a:r>
              <a:rPr lang="es-ES_tradnl" dirty="0" err="1" smtClean="0"/>
              <a:t>other</a:t>
            </a:r>
            <a:r>
              <a:rPr lang="es-ES_tradnl" dirty="0" smtClean="0"/>
              <a:t> neutral, </a:t>
            </a:r>
            <a:r>
              <a:rPr lang="es-ES_tradnl" dirty="0" err="1" smtClean="0"/>
              <a:t>the</a:t>
            </a:r>
            <a:r>
              <a:rPr lang="es-ES_tradnl" dirty="0" smtClean="0"/>
              <a:t> </a:t>
            </a:r>
            <a:r>
              <a:rPr lang="es-ES_tradnl" dirty="0" err="1" smtClean="0"/>
              <a:t>force</a:t>
            </a:r>
            <a:r>
              <a:rPr lang="es-ES_tradnl" dirty="0" smtClean="0"/>
              <a:t> </a:t>
            </a:r>
            <a:r>
              <a:rPr lang="es-ES_tradnl" dirty="0" err="1" smtClean="0"/>
              <a:t>will</a:t>
            </a:r>
            <a:r>
              <a:rPr lang="es-ES_tradnl" dirty="0" smtClean="0"/>
              <a:t> be </a:t>
            </a:r>
            <a:r>
              <a:rPr lang="es-ES_tradnl" dirty="0" err="1" smtClean="0"/>
              <a:t>zero</a:t>
            </a:r>
            <a:r>
              <a:rPr lang="es-ES_tradnl" dirty="0" smtClean="0"/>
              <a:t> </a:t>
            </a:r>
            <a:r>
              <a:rPr lang="es-ES_tradnl" dirty="0" err="1" smtClean="0"/>
              <a:t>too</a:t>
            </a:r>
            <a:r>
              <a:rPr lang="es-ES_tradnl" dirty="0"/>
              <a:t>.</a:t>
            </a:r>
            <a:r>
              <a:rPr lang="es-ES_tradnl" dirty="0" smtClean="0"/>
              <a:t> </a:t>
            </a:r>
            <a:r>
              <a:rPr lang="es-ES_tradnl" dirty="0" err="1" smtClean="0"/>
              <a:t>This</a:t>
            </a:r>
            <a:r>
              <a:rPr lang="es-ES_tradnl" dirty="0" smtClean="0"/>
              <a:t> </a:t>
            </a:r>
            <a:r>
              <a:rPr lang="es-ES_tradnl" dirty="0" err="1" smtClean="0"/>
              <a:t>means</a:t>
            </a:r>
            <a:r>
              <a:rPr lang="es-ES_tradnl" dirty="0" smtClean="0"/>
              <a:t> </a:t>
            </a:r>
            <a:r>
              <a:rPr lang="es-ES_tradnl" dirty="0" err="1" smtClean="0"/>
              <a:t>there</a:t>
            </a:r>
            <a:r>
              <a:rPr lang="es-ES_tradnl" dirty="0" smtClean="0"/>
              <a:t> </a:t>
            </a:r>
            <a:r>
              <a:rPr lang="es-ES_tradnl" dirty="0" err="1" smtClean="0"/>
              <a:t>will</a:t>
            </a:r>
            <a:r>
              <a:rPr lang="es-ES_tradnl" dirty="0" smtClean="0"/>
              <a:t> be </a:t>
            </a:r>
            <a:r>
              <a:rPr lang="es-ES_tradnl" b="1" dirty="0" smtClean="0"/>
              <a:t>no </a:t>
            </a:r>
            <a:r>
              <a:rPr lang="es-ES_tradnl" b="1" dirty="0" err="1" smtClean="0"/>
              <a:t>attraction</a:t>
            </a:r>
            <a:r>
              <a:rPr lang="es-ES_tradnl" b="1" dirty="0" smtClean="0"/>
              <a:t> </a:t>
            </a:r>
            <a:r>
              <a:rPr lang="es-ES_tradnl" b="1" dirty="0" err="1" smtClean="0"/>
              <a:t>nor</a:t>
            </a:r>
            <a:r>
              <a:rPr lang="es-ES_tradnl" b="1" dirty="0" smtClean="0"/>
              <a:t> </a:t>
            </a:r>
            <a:r>
              <a:rPr lang="es-ES_tradnl" b="1" dirty="0" err="1" smtClean="0"/>
              <a:t>repulsion</a:t>
            </a:r>
            <a:r>
              <a:rPr lang="es-ES_tradnl" dirty="0" smtClean="0"/>
              <a:t>.</a:t>
            </a:r>
            <a:endParaRPr lang="en-GB" b="1" dirty="0"/>
          </a:p>
        </p:txBody>
      </p:sp>
      <p:sp>
        <p:nvSpPr>
          <p:cNvPr id="3" name="2 CuadroTexto"/>
          <p:cNvSpPr txBox="1"/>
          <p:nvPr/>
        </p:nvSpPr>
        <p:spPr>
          <a:xfrm>
            <a:off x="755576" y="5825807"/>
            <a:ext cx="4923143" cy="369332"/>
          </a:xfrm>
          <a:prstGeom prst="rect">
            <a:avLst/>
          </a:prstGeom>
          <a:noFill/>
        </p:spPr>
        <p:txBody>
          <a:bodyPr wrap="none" rtlCol="0">
            <a:spAutoFit/>
          </a:bodyPr>
          <a:lstStyle/>
          <a:p>
            <a:r>
              <a:rPr lang="es-ES_tradnl" b="1" dirty="0" err="1" smtClean="0">
                <a:solidFill>
                  <a:srgbClr val="FF0000"/>
                </a:solidFill>
              </a:rPr>
              <a:t>Review</a:t>
            </a:r>
            <a:r>
              <a:rPr lang="es-ES_tradnl" b="1" dirty="0" smtClean="0">
                <a:solidFill>
                  <a:srgbClr val="FF0000"/>
                </a:solidFill>
              </a:rPr>
              <a:t> </a:t>
            </a:r>
            <a:r>
              <a:rPr lang="es-ES_tradnl" b="1" dirty="0" err="1" smtClean="0">
                <a:solidFill>
                  <a:srgbClr val="FF0000"/>
                </a:solidFill>
              </a:rPr>
              <a:t>this</a:t>
            </a:r>
            <a:r>
              <a:rPr lang="es-ES_tradnl" b="1" dirty="0" smtClean="0">
                <a:solidFill>
                  <a:srgbClr val="FF0000"/>
                </a:solidFill>
              </a:rPr>
              <a:t> </a:t>
            </a:r>
            <a:r>
              <a:rPr lang="es-ES_tradnl" b="1" dirty="0" err="1" smtClean="0">
                <a:solidFill>
                  <a:srgbClr val="FF0000"/>
                </a:solidFill>
              </a:rPr>
              <a:t>with</a:t>
            </a:r>
            <a:r>
              <a:rPr lang="es-ES_tradnl" b="1" dirty="0" smtClean="0">
                <a:solidFill>
                  <a:srgbClr val="FF0000"/>
                </a:solidFill>
              </a:rPr>
              <a:t> </a:t>
            </a:r>
            <a:r>
              <a:rPr lang="es-ES_tradnl" b="1" dirty="0" err="1" smtClean="0">
                <a:solidFill>
                  <a:srgbClr val="FF0000"/>
                </a:solidFill>
              </a:rPr>
              <a:t>the</a:t>
            </a:r>
            <a:r>
              <a:rPr lang="es-ES_tradnl" b="1" dirty="0" smtClean="0">
                <a:solidFill>
                  <a:srgbClr val="FF0000"/>
                </a:solidFill>
              </a:rPr>
              <a:t> video </a:t>
            </a:r>
            <a:r>
              <a:rPr lang="es-ES_tradnl" b="1" dirty="0" err="1" smtClean="0">
                <a:solidFill>
                  <a:srgbClr val="FF0000"/>
                </a:solidFill>
              </a:rPr>
              <a:t>on</a:t>
            </a:r>
            <a:r>
              <a:rPr lang="es-ES_tradnl" b="1" dirty="0" smtClean="0">
                <a:solidFill>
                  <a:srgbClr val="FF0000"/>
                </a:solidFill>
              </a:rPr>
              <a:t> </a:t>
            </a:r>
            <a:r>
              <a:rPr lang="es-ES_tradnl" b="1" dirty="0" err="1" smtClean="0">
                <a:solidFill>
                  <a:srgbClr val="FF0000"/>
                </a:solidFill>
              </a:rPr>
              <a:t>the</a:t>
            </a:r>
            <a:r>
              <a:rPr lang="es-ES_tradnl" b="1" dirty="0" smtClean="0">
                <a:solidFill>
                  <a:srgbClr val="FF0000"/>
                </a:solidFill>
              </a:rPr>
              <a:t> </a:t>
            </a:r>
            <a:r>
              <a:rPr lang="es-ES_tradnl" b="1" dirty="0" err="1" smtClean="0">
                <a:solidFill>
                  <a:srgbClr val="FF0000"/>
                </a:solidFill>
              </a:rPr>
              <a:t>website</a:t>
            </a:r>
            <a:r>
              <a:rPr lang="es-ES_tradnl" b="1" dirty="0" smtClean="0">
                <a:solidFill>
                  <a:srgbClr val="FF0000"/>
                </a:solidFill>
              </a:rPr>
              <a:t>!!</a:t>
            </a:r>
            <a:endParaRPr lang="en-GB" b="1" dirty="0">
              <a:solidFill>
                <a:srgbClr val="FF0000"/>
              </a:solidFill>
            </a:endParaRPr>
          </a:p>
        </p:txBody>
      </p:sp>
    </p:spTree>
    <p:extLst>
      <p:ext uri="{BB962C8B-B14F-4D97-AF65-F5344CB8AC3E}">
        <p14:creationId xmlns:p14="http://schemas.microsoft.com/office/powerpoint/2010/main" val="108785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500"/>
                            </p:stCondLst>
                            <p:childTnLst>
                              <p:par>
                                <p:cTn id="27" presetID="26" presetClass="entr" presetSubtype="0" fill="hold" nodeType="after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wipe(down)">
                                      <p:cBhvr>
                                        <p:cTn id="29" dur="580">
                                          <p:stCondLst>
                                            <p:cond delay="0"/>
                                          </p:stCondLst>
                                        </p:cTn>
                                        <p:tgtEl>
                                          <p:spTgt spid="5122"/>
                                        </p:tgtEl>
                                      </p:cBhvr>
                                    </p:animEffect>
                                    <p:anim calcmode="lin" valueType="num">
                                      <p:cBhvr>
                                        <p:cTn id="30"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35" dur="26">
                                          <p:stCondLst>
                                            <p:cond delay="650"/>
                                          </p:stCondLst>
                                        </p:cTn>
                                        <p:tgtEl>
                                          <p:spTgt spid="5122"/>
                                        </p:tgtEl>
                                      </p:cBhvr>
                                      <p:to x="100000" y="60000"/>
                                    </p:animScale>
                                    <p:animScale>
                                      <p:cBhvr>
                                        <p:cTn id="36" dur="166" decel="50000">
                                          <p:stCondLst>
                                            <p:cond delay="676"/>
                                          </p:stCondLst>
                                        </p:cTn>
                                        <p:tgtEl>
                                          <p:spTgt spid="5122"/>
                                        </p:tgtEl>
                                      </p:cBhvr>
                                      <p:to x="100000" y="100000"/>
                                    </p:animScale>
                                    <p:animScale>
                                      <p:cBhvr>
                                        <p:cTn id="37" dur="26">
                                          <p:stCondLst>
                                            <p:cond delay="1312"/>
                                          </p:stCondLst>
                                        </p:cTn>
                                        <p:tgtEl>
                                          <p:spTgt spid="5122"/>
                                        </p:tgtEl>
                                      </p:cBhvr>
                                      <p:to x="100000" y="80000"/>
                                    </p:animScale>
                                    <p:animScale>
                                      <p:cBhvr>
                                        <p:cTn id="38" dur="166" decel="50000">
                                          <p:stCondLst>
                                            <p:cond delay="1338"/>
                                          </p:stCondLst>
                                        </p:cTn>
                                        <p:tgtEl>
                                          <p:spTgt spid="5122"/>
                                        </p:tgtEl>
                                      </p:cBhvr>
                                      <p:to x="100000" y="100000"/>
                                    </p:animScale>
                                    <p:animScale>
                                      <p:cBhvr>
                                        <p:cTn id="39" dur="26">
                                          <p:stCondLst>
                                            <p:cond delay="1642"/>
                                          </p:stCondLst>
                                        </p:cTn>
                                        <p:tgtEl>
                                          <p:spTgt spid="5122"/>
                                        </p:tgtEl>
                                      </p:cBhvr>
                                      <p:to x="100000" y="90000"/>
                                    </p:animScale>
                                    <p:animScale>
                                      <p:cBhvr>
                                        <p:cTn id="40" dur="166" decel="50000">
                                          <p:stCondLst>
                                            <p:cond delay="1668"/>
                                          </p:stCondLst>
                                        </p:cTn>
                                        <p:tgtEl>
                                          <p:spTgt spid="5122"/>
                                        </p:tgtEl>
                                      </p:cBhvr>
                                      <p:to x="100000" y="100000"/>
                                    </p:animScale>
                                    <p:animScale>
                                      <p:cBhvr>
                                        <p:cTn id="41" dur="26">
                                          <p:stCondLst>
                                            <p:cond delay="1808"/>
                                          </p:stCondLst>
                                        </p:cTn>
                                        <p:tgtEl>
                                          <p:spTgt spid="5122"/>
                                        </p:tgtEl>
                                      </p:cBhvr>
                                      <p:to x="100000" y="95000"/>
                                    </p:animScale>
                                    <p:animScale>
                                      <p:cBhvr>
                                        <p:cTn id="42" dur="166" decel="50000">
                                          <p:stCondLst>
                                            <p:cond delay="1834"/>
                                          </p:stCondLst>
                                        </p:cTn>
                                        <p:tgtEl>
                                          <p:spTgt spid="5122"/>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00"/>
                            </p:stCondLst>
                            <p:childTnLst>
                              <p:par>
                                <p:cTn id="49" presetID="26" presetClass="entr" presetSubtype="0" fill="hold" nodeType="afterEffect">
                                  <p:stCondLst>
                                    <p:cond delay="0"/>
                                  </p:stCondLst>
                                  <p:childTnLst>
                                    <p:set>
                                      <p:cBhvr>
                                        <p:cTn id="50" dur="1" fill="hold">
                                          <p:stCondLst>
                                            <p:cond delay="0"/>
                                          </p:stCondLst>
                                        </p:cTn>
                                        <p:tgtEl>
                                          <p:spTgt spid="5123"/>
                                        </p:tgtEl>
                                        <p:attrNameLst>
                                          <p:attrName>style.visibility</p:attrName>
                                        </p:attrNameLst>
                                      </p:cBhvr>
                                      <p:to>
                                        <p:strVal val="visible"/>
                                      </p:to>
                                    </p:set>
                                    <p:animEffect transition="in" filter="wipe(down)">
                                      <p:cBhvr>
                                        <p:cTn id="51" dur="580">
                                          <p:stCondLst>
                                            <p:cond delay="0"/>
                                          </p:stCondLst>
                                        </p:cTn>
                                        <p:tgtEl>
                                          <p:spTgt spid="5123"/>
                                        </p:tgtEl>
                                      </p:cBhvr>
                                    </p:animEffect>
                                    <p:anim calcmode="lin" valueType="num">
                                      <p:cBhvr>
                                        <p:cTn id="52"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57" dur="26">
                                          <p:stCondLst>
                                            <p:cond delay="650"/>
                                          </p:stCondLst>
                                        </p:cTn>
                                        <p:tgtEl>
                                          <p:spTgt spid="5123"/>
                                        </p:tgtEl>
                                      </p:cBhvr>
                                      <p:to x="100000" y="60000"/>
                                    </p:animScale>
                                    <p:animScale>
                                      <p:cBhvr>
                                        <p:cTn id="58" dur="166" decel="50000">
                                          <p:stCondLst>
                                            <p:cond delay="676"/>
                                          </p:stCondLst>
                                        </p:cTn>
                                        <p:tgtEl>
                                          <p:spTgt spid="5123"/>
                                        </p:tgtEl>
                                      </p:cBhvr>
                                      <p:to x="100000" y="100000"/>
                                    </p:animScale>
                                    <p:animScale>
                                      <p:cBhvr>
                                        <p:cTn id="59" dur="26">
                                          <p:stCondLst>
                                            <p:cond delay="1312"/>
                                          </p:stCondLst>
                                        </p:cTn>
                                        <p:tgtEl>
                                          <p:spTgt spid="5123"/>
                                        </p:tgtEl>
                                      </p:cBhvr>
                                      <p:to x="100000" y="80000"/>
                                    </p:animScale>
                                    <p:animScale>
                                      <p:cBhvr>
                                        <p:cTn id="60" dur="166" decel="50000">
                                          <p:stCondLst>
                                            <p:cond delay="1338"/>
                                          </p:stCondLst>
                                        </p:cTn>
                                        <p:tgtEl>
                                          <p:spTgt spid="5123"/>
                                        </p:tgtEl>
                                      </p:cBhvr>
                                      <p:to x="100000" y="100000"/>
                                    </p:animScale>
                                    <p:animScale>
                                      <p:cBhvr>
                                        <p:cTn id="61" dur="26">
                                          <p:stCondLst>
                                            <p:cond delay="1642"/>
                                          </p:stCondLst>
                                        </p:cTn>
                                        <p:tgtEl>
                                          <p:spTgt spid="5123"/>
                                        </p:tgtEl>
                                      </p:cBhvr>
                                      <p:to x="100000" y="90000"/>
                                    </p:animScale>
                                    <p:animScale>
                                      <p:cBhvr>
                                        <p:cTn id="62" dur="166" decel="50000">
                                          <p:stCondLst>
                                            <p:cond delay="1668"/>
                                          </p:stCondLst>
                                        </p:cTn>
                                        <p:tgtEl>
                                          <p:spTgt spid="5123"/>
                                        </p:tgtEl>
                                      </p:cBhvr>
                                      <p:to x="100000" y="100000"/>
                                    </p:animScale>
                                    <p:animScale>
                                      <p:cBhvr>
                                        <p:cTn id="63" dur="26">
                                          <p:stCondLst>
                                            <p:cond delay="1808"/>
                                          </p:stCondLst>
                                        </p:cTn>
                                        <p:tgtEl>
                                          <p:spTgt spid="5123"/>
                                        </p:tgtEl>
                                      </p:cBhvr>
                                      <p:to x="100000" y="95000"/>
                                    </p:animScale>
                                    <p:animScale>
                                      <p:cBhvr>
                                        <p:cTn id="64" dur="166" decel="50000">
                                          <p:stCondLst>
                                            <p:cond delay="1834"/>
                                          </p:stCondLst>
                                        </p:cTn>
                                        <p:tgtEl>
                                          <p:spTgt spid="512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iterate type="lt">
                                    <p:tmPct val="0"/>
                                  </p:iterate>
                                  <p:childTnLst>
                                    <p:set>
                                      <p:cBhvr>
                                        <p:cTn id="68" dur="1" fill="hold">
                                          <p:stCondLst>
                                            <p:cond delay="0"/>
                                          </p:stCondLst>
                                        </p:cTn>
                                        <p:tgtEl>
                                          <p:spTgt spid="3"/>
                                        </p:tgtEl>
                                        <p:attrNameLst>
                                          <p:attrName>style.visibility</p:attrName>
                                        </p:attrNameLst>
                                      </p:cBhvr>
                                      <p:to>
                                        <p:strVal val="visible"/>
                                      </p:to>
                                    </p:set>
                                    <p:animEffect transition="in" filter="wipe(down)">
                                      <p:cBhvr>
                                        <p:cTn id="69" dur="580">
                                          <p:stCondLst>
                                            <p:cond delay="0"/>
                                          </p:stCondLst>
                                        </p:cTn>
                                        <p:tgtEl>
                                          <p:spTgt spid="3"/>
                                        </p:tgtEl>
                                      </p:cBhvr>
                                    </p:animEffect>
                                    <p:anim calcmode="lin" valueType="num">
                                      <p:cBhvr>
                                        <p:cTn id="7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gtEl>
                                      </p:cBhvr>
                                      <p:to x="100000" y="60000"/>
                                    </p:animScale>
                                    <p:animScale>
                                      <p:cBhvr>
                                        <p:cTn id="76" dur="166" decel="50000">
                                          <p:stCondLst>
                                            <p:cond delay="676"/>
                                          </p:stCondLst>
                                        </p:cTn>
                                        <p:tgtEl>
                                          <p:spTgt spid="3"/>
                                        </p:tgtEl>
                                      </p:cBhvr>
                                      <p:to x="100000" y="100000"/>
                                    </p:animScale>
                                    <p:animScale>
                                      <p:cBhvr>
                                        <p:cTn id="77" dur="26">
                                          <p:stCondLst>
                                            <p:cond delay="1312"/>
                                          </p:stCondLst>
                                        </p:cTn>
                                        <p:tgtEl>
                                          <p:spTgt spid="3"/>
                                        </p:tgtEl>
                                      </p:cBhvr>
                                      <p:to x="100000" y="80000"/>
                                    </p:animScale>
                                    <p:animScale>
                                      <p:cBhvr>
                                        <p:cTn id="78" dur="166" decel="50000">
                                          <p:stCondLst>
                                            <p:cond delay="1338"/>
                                          </p:stCondLst>
                                        </p:cTn>
                                        <p:tgtEl>
                                          <p:spTgt spid="3"/>
                                        </p:tgtEl>
                                      </p:cBhvr>
                                      <p:to x="100000" y="100000"/>
                                    </p:animScale>
                                    <p:animScale>
                                      <p:cBhvr>
                                        <p:cTn id="79" dur="26">
                                          <p:stCondLst>
                                            <p:cond delay="1642"/>
                                          </p:stCondLst>
                                        </p:cTn>
                                        <p:tgtEl>
                                          <p:spTgt spid="3"/>
                                        </p:tgtEl>
                                      </p:cBhvr>
                                      <p:to x="100000" y="90000"/>
                                    </p:animScale>
                                    <p:animScale>
                                      <p:cBhvr>
                                        <p:cTn id="80" dur="166" decel="50000">
                                          <p:stCondLst>
                                            <p:cond delay="1668"/>
                                          </p:stCondLst>
                                        </p:cTn>
                                        <p:tgtEl>
                                          <p:spTgt spid="3"/>
                                        </p:tgtEl>
                                      </p:cBhvr>
                                      <p:to x="100000" y="100000"/>
                                    </p:animScale>
                                    <p:animScale>
                                      <p:cBhvr>
                                        <p:cTn id="81" dur="26">
                                          <p:stCondLst>
                                            <p:cond delay="1808"/>
                                          </p:stCondLst>
                                        </p:cTn>
                                        <p:tgtEl>
                                          <p:spTgt spid="3"/>
                                        </p:tgtEl>
                                      </p:cBhvr>
                                      <p:to x="100000" y="95000"/>
                                    </p:animScale>
                                    <p:animScale>
                                      <p:cBhvr>
                                        <p:cTn id="82" dur="166" decel="50000">
                                          <p:stCondLst>
                                            <p:cond delay="1834"/>
                                          </p:stCondLst>
                                        </p:cTn>
                                        <p:tgtEl>
                                          <p:spTgt spid="3"/>
                                        </p:tgtEl>
                                      </p:cBhvr>
                                      <p:to x="100000" y="100000"/>
                                    </p:animScale>
                                  </p:childTnLst>
                                </p:cTn>
                              </p:par>
                            </p:childTnLst>
                          </p:cTn>
                        </p:par>
                        <p:par>
                          <p:cTn id="83" fill="hold">
                            <p:stCondLst>
                              <p:cond delay="2000"/>
                            </p:stCondLst>
                            <p:childTnLst>
                              <p:par>
                                <p:cTn id="84" presetID="18" presetClass="emph" presetSubtype="0" repeatCount="3000" fill="hold" grpId="1" nodeType="afterEffect">
                                  <p:stCondLst>
                                    <p:cond delay="0"/>
                                  </p:stCondLst>
                                  <p:iterate type="lt">
                                    <p:tmPct val="4000"/>
                                  </p:iterate>
                                  <p:childTnLst>
                                    <p:set>
                                      <p:cBhvr override="childStyle">
                                        <p:cTn id="85"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559804"/>
            <a:ext cx="1332156" cy="365125"/>
          </a:xfrm>
        </p:spPr>
        <p:txBody>
          <a:bodyPr/>
          <a:lstStyle/>
          <a:p>
            <a:pPr algn="ctr"/>
            <a:fld id="{6E2D2B3B-882E-40F3-A32F-6DD516915044}" type="slidenum">
              <a:rPr lang="en-US" smtClean="0">
                <a:solidFill>
                  <a:schemeClr val="tx1"/>
                </a:solidFill>
              </a:rPr>
              <a:pPr algn="ctr"/>
              <a:t>17</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6" name="5 Grupo"/>
          <p:cNvGrpSpPr/>
          <p:nvPr/>
        </p:nvGrpSpPr>
        <p:grpSpPr>
          <a:xfrm>
            <a:off x="239029" y="188640"/>
            <a:ext cx="8568952" cy="692640"/>
            <a:chOff x="0" y="4859592"/>
            <a:chExt cx="8568952" cy="692640"/>
          </a:xfrm>
          <a:scene3d>
            <a:camera prst="orthographicFront"/>
            <a:lightRig rig="flat" dir="t"/>
          </a:scene3d>
        </p:grpSpPr>
        <p:sp>
          <p:nvSpPr>
            <p:cNvPr id="7" name="6 Rectángulo redondeado"/>
            <p:cNvSpPr/>
            <p:nvPr/>
          </p:nvSpPr>
          <p:spPr>
            <a:xfrm>
              <a:off x="0" y="48595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33812" y="48934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The law of coulomb</a:t>
              </a:r>
              <a:endParaRPr lang="en-GB" sz="2000" kern="1200"/>
            </a:p>
          </p:txBody>
        </p:sp>
      </p:gr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3 Rectángulo"/>
          <p:cNvSpPr/>
          <p:nvPr/>
        </p:nvSpPr>
        <p:spPr>
          <a:xfrm>
            <a:off x="239029" y="996204"/>
            <a:ext cx="8568952" cy="923330"/>
          </a:xfrm>
          <a:prstGeom prst="rect">
            <a:avLst/>
          </a:prstGeom>
        </p:spPr>
        <p:txBody>
          <a:bodyPr wrap="square">
            <a:spAutoFit/>
          </a:bodyPr>
          <a:lstStyle/>
          <a:p>
            <a:r>
              <a:rPr lang="en-US" b="1" dirty="0" smtClean="0"/>
              <a:t>Problem 15</a:t>
            </a:r>
            <a:r>
              <a:rPr lang="en-US" b="1" dirty="0"/>
              <a:t>. </a:t>
            </a:r>
            <a:r>
              <a:rPr lang="en-US" dirty="0"/>
              <a:t>Determine the electrical force of repulsion of two charges with the same sign, one having a charge of 10</a:t>
            </a:r>
            <a:r>
              <a:rPr lang="en-US" baseline="30000" dirty="0"/>
              <a:t>-6</a:t>
            </a:r>
            <a:r>
              <a:rPr lang="en-US" dirty="0"/>
              <a:t> C and the other a charge of 10</a:t>
            </a:r>
            <a:r>
              <a:rPr lang="en-US" baseline="30000" dirty="0"/>
              <a:t>-9</a:t>
            </a:r>
            <a:r>
              <a:rPr lang="en-US" dirty="0"/>
              <a:t> C, if they are in a vacuum and separated a distance of 3 </a:t>
            </a:r>
            <a:r>
              <a:rPr lang="en-US" dirty="0" smtClean="0"/>
              <a:t>cm.</a:t>
            </a:r>
            <a:endParaRPr lang="en-GB" dirty="0"/>
          </a:p>
        </p:txBody>
      </p:sp>
      <p:cxnSp>
        <p:nvCxnSpPr>
          <p:cNvPr id="15" name="14 Conector recto"/>
          <p:cNvCxnSpPr/>
          <p:nvPr/>
        </p:nvCxnSpPr>
        <p:spPr>
          <a:xfrm>
            <a:off x="2034169" y="2438276"/>
            <a:ext cx="410445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19 Elipse"/>
          <p:cNvSpPr/>
          <p:nvPr/>
        </p:nvSpPr>
        <p:spPr>
          <a:xfrm>
            <a:off x="5874378" y="1826208"/>
            <a:ext cx="1224136" cy="1224136"/>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10</a:t>
            </a:r>
            <a:r>
              <a:rPr lang="en-US" sz="2800" baseline="30000" dirty="0" smtClean="0"/>
              <a:t>-9</a:t>
            </a:r>
            <a:endParaRPr lang="en-GB" sz="2000" baseline="30000" dirty="0"/>
          </a:p>
        </p:txBody>
      </p:sp>
      <p:sp>
        <p:nvSpPr>
          <p:cNvPr id="23" name="22 CuadroTexto"/>
          <p:cNvSpPr txBox="1"/>
          <p:nvPr/>
        </p:nvSpPr>
        <p:spPr>
          <a:xfrm>
            <a:off x="2022680" y="1573364"/>
            <a:ext cx="252028" cy="923330"/>
          </a:xfrm>
          <a:prstGeom prst="rect">
            <a:avLst/>
          </a:prstGeom>
          <a:noFill/>
        </p:spPr>
        <p:txBody>
          <a:bodyPr wrap="square" rtlCol="0">
            <a:spAutoFit/>
          </a:bodyPr>
          <a:lstStyle/>
          <a:p>
            <a:r>
              <a:rPr lang="es-ES_tradnl" sz="5400" b="1" dirty="0" smtClean="0">
                <a:solidFill>
                  <a:schemeClr val="bg1"/>
                </a:solidFill>
              </a:rPr>
              <a:t>+</a:t>
            </a:r>
            <a:endParaRPr lang="en-GB" sz="5400" b="1" dirty="0">
              <a:solidFill>
                <a:schemeClr val="bg1"/>
              </a:solidFill>
            </a:endParaRPr>
          </a:p>
        </p:txBody>
      </p:sp>
      <p:sp>
        <p:nvSpPr>
          <p:cNvPr id="26" name="25 CuadroTexto"/>
          <p:cNvSpPr txBox="1"/>
          <p:nvPr/>
        </p:nvSpPr>
        <p:spPr>
          <a:xfrm>
            <a:off x="6366666" y="1569659"/>
            <a:ext cx="252028" cy="923330"/>
          </a:xfrm>
          <a:prstGeom prst="rect">
            <a:avLst/>
          </a:prstGeom>
          <a:noFill/>
        </p:spPr>
        <p:txBody>
          <a:bodyPr wrap="square" rtlCol="0">
            <a:spAutoFit/>
          </a:bodyPr>
          <a:lstStyle/>
          <a:p>
            <a:pPr algn="ctr"/>
            <a:r>
              <a:rPr lang="es-ES_tradnl" sz="5400" b="1" dirty="0" smtClean="0">
                <a:solidFill>
                  <a:schemeClr val="bg1"/>
                </a:solidFill>
              </a:rPr>
              <a:t>-</a:t>
            </a:r>
            <a:endParaRPr lang="en-GB" sz="5400" b="1" dirty="0">
              <a:solidFill>
                <a:schemeClr val="bg1"/>
              </a:solidFill>
            </a:endParaRPr>
          </a:p>
        </p:txBody>
      </p:sp>
      <p:graphicFrame>
        <p:nvGraphicFramePr>
          <p:cNvPr id="25" name="24 Objeto"/>
          <p:cNvGraphicFramePr>
            <a:graphicFrameLocks noChangeAspect="1"/>
          </p:cNvGraphicFramePr>
          <p:nvPr>
            <p:extLst>
              <p:ext uri="{D42A27DB-BD31-4B8C-83A1-F6EECF244321}">
                <p14:modId xmlns:p14="http://schemas.microsoft.com/office/powerpoint/2010/main" val="4266150904"/>
              </p:ext>
            </p:extLst>
          </p:nvPr>
        </p:nvGraphicFramePr>
        <p:xfrm>
          <a:off x="6296025" y="3449638"/>
          <a:ext cx="2297113" cy="828675"/>
        </p:xfrm>
        <a:graphic>
          <a:graphicData uri="http://schemas.openxmlformats.org/presentationml/2006/ole">
            <mc:AlternateContent xmlns:mc="http://schemas.openxmlformats.org/markup-compatibility/2006">
              <mc:Choice xmlns:v="urn:schemas-microsoft-com:vml" Requires="v">
                <p:oleObj spid="_x0000_s6195" name="Ecuación" r:id="rId3" imgW="1257120" imgH="419040" progId="Equation.3">
                  <p:embed/>
                </p:oleObj>
              </mc:Choice>
              <mc:Fallback>
                <p:oleObj name="Ecuación" r:id="rId3" imgW="1257120" imgH="419040" progId="Equation.3">
                  <p:embed/>
                  <p:pic>
                    <p:nvPicPr>
                      <p:cNvPr id="0" name="23 Objeto"/>
                      <p:cNvPicPr>
                        <a:picLocks noChangeAspect="1" noChangeArrowheads="1"/>
                      </p:cNvPicPr>
                      <p:nvPr/>
                    </p:nvPicPr>
                    <p:blipFill>
                      <a:blip r:embed="rId4"/>
                      <a:srcRect/>
                      <a:stretch>
                        <a:fillRect/>
                      </a:stretch>
                    </p:blipFill>
                    <p:spPr bwMode="auto">
                      <a:xfrm>
                        <a:off x="6296025" y="3449638"/>
                        <a:ext cx="2297113" cy="828675"/>
                      </a:xfrm>
                      <a:prstGeom prst="rect">
                        <a:avLst/>
                      </a:prstGeom>
                      <a:noFill/>
                      <a:ln>
                        <a:noFill/>
                      </a:ln>
                    </p:spPr>
                  </p:pic>
                </p:oleObj>
              </mc:Fallback>
            </mc:AlternateContent>
          </a:graphicData>
        </a:graphic>
      </p:graphicFrame>
      <p:sp>
        <p:nvSpPr>
          <p:cNvPr id="27" name="26 Flecha derecha"/>
          <p:cNvSpPr/>
          <p:nvPr/>
        </p:nvSpPr>
        <p:spPr>
          <a:xfrm rot="5400000">
            <a:off x="7100462" y="4451790"/>
            <a:ext cx="543836" cy="146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27 CuadroTexto"/>
          <p:cNvSpPr txBox="1"/>
          <p:nvPr/>
        </p:nvSpPr>
        <p:spPr>
          <a:xfrm>
            <a:off x="4040376" y="2031324"/>
            <a:ext cx="849913" cy="369332"/>
          </a:xfrm>
          <a:prstGeom prst="rect">
            <a:avLst/>
          </a:prstGeom>
          <a:noFill/>
        </p:spPr>
        <p:txBody>
          <a:bodyPr wrap="none" rtlCol="0">
            <a:spAutoFit/>
          </a:bodyPr>
          <a:lstStyle/>
          <a:p>
            <a:r>
              <a:rPr lang="es-ES_tradnl" dirty="0" smtClean="0"/>
              <a:t>0,03m</a:t>
            </a:r>
            <a:endParaRPr lang="en-GB" dirty="0"/>
          </a:p>
        </p:txBody>
      </p:sp>
      <p:sp>
        <p:nvSpPr>
          <p:cNvPr id="2" name="1 Elipse"/>
          <p:cNvSpPr/>
          <p:nvPr/>
        </p:nvSpPr>
        <p:spPr>
          <a:xfrm>
            <a:off x="8298290" y="5955050"/>
            <a:ext cx="826202" cy="79208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2 CuadroTexto"/>
          <p:cNvSpPr txBox="1"/>
          <p:nvPr/>
        </p:nvSpPr>
        <p:spPr>
          <a:xfrm>
            <a:off x="539552" y="3069744"/>
            <a:ext cx="3150221" cy="2677656"/>
          </a:xfrm>
          <a:prstGeom prst="rect">
            <a:avLst/>
          </a:prstGeom>
          <a:noFill/>
        </p:spPr>
        <p:txBody>
          <a:bodyPr wrap="none" rtlCol="0">
            <a:spAutoFit/>
          </a:bodyPr>
          <a:lstStyle/>
          <a:p>
            <a:r>
              <a:rPr lang="es-ES_tradnl" sz="2400" b="1" dirty="0" smtClean="0"/>
              <a:t>DATA</a:t>
            </a:r>
          </a:p>
          <a:p>
            <a:r>
              <a:rPr lang="es-ES_tradnl" sz="2400" dirty="0" smtClean="0"/>
              <a:t>K= 9</a:t>
            </a:r>
            <a:r>
              <a:rPr lang="es-ES_tradnl" sz="2400" dirty="0"/>
              <a:t>·</a:t>
            </a:r>
            <a:r>
              <a:rPr lang="es-ES_tradnl" sz="2400" dirty="0" smtClean="0"/>
              <a:t>10</a:t>
            </a:r>
            <a:r>
              <a:rPr lang="es-ES_tradnl" sz="2400" baseline="30000" dirty="0" smtClean="0"/>
              <a:t>9</a:t>
            </a:r>
          </a:p>
          <a:p>
            <a:r>
              <a:rPr lang="es-ES_tradnl" sz="2400" dirty="0" smtClean="0"/>
              <a:t>F= ?  </a:t>
            </a:r>
          </a:p>
          <a:p>
            <a:r>
              <a:rPr lang="es-ES_tradnl" sz="2400" dirty="0" smtClean="0"/>
              <a:t>q1= 10</a:t>
            </a:r>
            <a:r>
              <a:rPr lang="es-ES_tradnl" sz="2400" baseline="30000" dirty="0" smtClean="0"/>
              <a:t>-6</a:t>
            </a:r>
            <a:r>
              <a:rPr lang="es-ES_tradnl" sz="2400" dirty="0" smtClean="0"/>
              <a:t>C</a:t>
            </a:r>
            <a:endParaRPr lang="es-ES_tradnl" sz="2400" baseline="30000" dirty="0" smtClean="0"/>
          </a:p>
          <a:p>
            <a:r>
              <a:rPr lang="es-ES_tradnl" sz="2400" dirty="0" smtClean="0"/>
              <a:t>q2= 10</a:t>
            </a:r>
            <a:r>
              <a:rPr lang="es-ES_tradnl" sz="2400" baseline="30000" dirty="0" smtClean="0"/>
              <a:t>-9</a:t>
            </a:r>
            <a:r>
              <a:rPr lang="es-ES_tradnl" sz="2400" dirty="0" smtClean="0"/>
              <a:t>C</a:t>
            </a:r>
            <a:endParaRPr lang="es-ES_tradnl" sz="2400" baseline="30000" dirty="0" smtClean="0"/>
          </a:p>
          <a:p>
            <a:r>
              <a:rPr lang="es-ES_tradnl" sz="2400" dirty="0" smtClean="0"/>
              <a:t>d= 3cm = </a:t>
            </a:r>
            <a:r>
              <a:rPr lang="es-ES_tradnl" sz="2400" dirty="0" smtClean="0"/>
              <a:t>0,03m</a:t>
            </a:r>
            <a:endParaRPr lang="es-ES_tradnl" sz="2400" dirty="0" smtClean="0"/>
          </a:p>
          <a:p>
            <a:r>
              <a:rPr lang="es-ES_tradnl" sz="2400" dirty="0"/>
              <a:t>d</a:t>
            </a:r>
            <a:r>
              <a:rPr lang="es-ES_tradnl" sz="2400" baseline="30000" dirty="0" smtClean="0"/>
              <a:t>2</a:t>
            </a:r>
            <a:r>
              <a:rPr lang="es-ES_tradnl" sz="2400" baseline="30000" dirty="0" smtClean="0"/>
              <a:t>= </a:t>
            </a:r>
            <a:r>
              <a:rPr lang="es-ES_tradnl" sz="2400" dirty="0" smtClean="0"/>
              <a:t>0,0009m</a:t>
            </a:r>
            <a:r>
              <a:rPr lang="es-ES_tradnl" sz="2400" baseline="30000" dirty="0" smtClean="0"/>
              <a:t>2 </a:t>
            </a:r>
            <a:r>
              <a:rPr lang="es-ES_tradnl" sz="2400" dirty="0" smtClean="0"/>
              <a:t>= 9</a:t>
            </a:r>
            <a:r>
              <a:rPr lang="es-ES_tradnl" sz="2400" dirty="0"/>
              <a:t>·</a:t>
            </a:r>
            <a:r>
              <a:rPr lang="es-ES_tradnl" sz="2400" dirty="0" smtClean="0"/>
              <a:t>10</a:t>
            </a:r>
            <a:r>
              <a:rPr lang="es-ES_tradnl" sz="2400" baseline="30000" dirty="0" smtClean="0"/>
              <a:t>-4</a:t>
            </a:r>
            <a:endParaRPr lang="en-GB" sz="2400" baseline="30000" dirty="0"/>
          </a:p>
        </p:txBody>
      </p:sp>
      <p:graphicFrame>
        <p:nvGraphicFramePr>
          <p:cNvPr id="11" name="10 Objeto"/>
          <p:cNvGraphicFramePr>
            <a:graphicFrameLocks noChangeAspect="1"/>
          </p:cNvGraphicFramePr>
          <p:nvPr>
            <p:extLst>
              <p:ext uri="{D42A27DB-BD31-4B8C-83A1-F6EECF244321}">
                <p14:modId xmlns:p14="http://schemas.microsoft.com/office/powerpoint/2010/main" val="127933484"/>
              </p:ext>
            </p:extLst>
          </p:nvPr>
        </p:nvGraphicFramePr>
        <p:xfrm>
          <a:off x="1887343" y="3316737"/>
          <a:ext cx="517155" cy="567857"/>
        </p:xfrm>
        <a:graphic>
          <a:graphicData uri="http://schemas.openxmlformats.org/presentationml/2006/ole">
            <mc:AlternateContent xmlns:mc="http://schemas.openxmlformats.org/markup-compatibility/2006">
              <mc:Choice xmlns:v="urn:schemas-microsoft-com:vml" Requires="v">
                <p:oleObj spid="_x0000_s6196" name="Ecuación" r:id="rId5" imgW="380880" imgH="419040" progId="Equation.3">
                  <p:embed/>
                </p:oleObj>
              </mc:Choice>
              <mc:Fallback>
                <p:oleObj name="Ecuación" r:id="rId5" imgW="380880" imgH="419040" progId="Equation.3">
                  <p:embed/>
                  <p:pic>
                    <p:nvPicPr>
                      <p:cNvPr id="0" name="13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7343" y="3316737"/>
                        <a:ext cx="517155" cy="567857"/>
                      </a:xfrm>
                      <a:prstGeom prst="rect">
                        <a:avLst/>
                      </a:prstGeom>
                      <a:noFill/>
                      <a:ln>
                        <a:noFill/>
                      </a:ln>
                    </p:spPr>
                  </p:pic>
                </p:oleObj>
              </mc:Fallback>
            </mc:AlternateContent>
          </a:graphicData>
        </a:graphic>
      </p:graphicFrame>
      <p:sp>
        <p:nvSpPr>
          <p:cNvPr id="13" name="12 CuadroTexto"/>
          <p:cNvSpPr txBox="1"/>
          <p:nvPr/>
        </p:nvSpPr>
        <p:spPr>
          <a:xfrm>
            <a:off x="3662868" y="3069744"/>
            <a:ext cx="1604927" cy="461665"/>
          </a:xfrm>
          <a:prstGeom prst="rect">
            <a:avLst/>
          </a:prstGeom>
          <a:noFill/>
        </p:spPr>
        <p:txBody>
          <a:bodyPr wrap="none" rtlCol="0">
            <a:spAutoFit/>
          </a:bodyPr>
          <a:lstStyle/>
          <a:p>
            <a:r>
              <a:rPr lang="es-ES_tradnl" sz="2400" b="1" dirty="0" smtClean="0"/>
              <a:t>FORMULA</a:t>
            </a:r>
            <a:endParaRPr lang="en-GB" sz="2400" b="1" dirty="0"/>
          </a:p>
        </p:txBody>
      </p:sp>
      <p:graphicFrame>
        <p:nvGraphicFramePr>
          <p:cNvPr id="14" name="13 Objeto"/>
          <p:cNvGraphicFramePr>
            <a:graphicFrameLocks noChangeAspect="1"/>
          </p:cNvGraphicFramePr>
          <p:nvPr>
            <p:extLst>
              <p:ext uri="{D42A27DB-BD31-4B8C-83A1-F6EECF244321}">
                <p14:modId xmlns:p14="http://schemas.microsoft.com/office/powerpoint/2010/main" val="1327854687"/>
              </p:ext>
            </p:extLst>
          </p:nvPr>
        </p:nvGraphicFramePr>
        <p:xfrm>
          <a:off x="3623661" y="3667602"/>
          <a:ext cx="1811318" cy="835608"/>
        </p:xfrm>
        <a:graphic>
          <a:graphicData uri="http://schemas.openxmlformats.org/presentationml/2006/ole">
            <mc:AlternateContent xmlns:mc="http://schemas.openxmlformats.org/markup-compatibility/2006">
              <mc:Choice xmlns:v="urn:schemas-microsoft-com:vml" Requires="v">
                <p:oleObj spid="_x0000_s6197" name="Ecuación" r:id="rId7" imgW="850531" imgH="393529" progId="Equation.3">
                  <p:embed/>
                </p:oleObj>
              </mc:Choice>
              <mc:Fallback>
                <p:oleObj name="Ecuación" r:id="rId7" imgW="850531" imgH="393529" progId="Equation.3">
                  <p:embed/>
                  <p:pic>
                    <p:nvPicPr>
                      <p:cNvPr id="0" name="23 Obje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3661" y="3667602"/>
                        <a:ext cx="1811318" cy="835608"/>
                      </a:xfrm>
                      <a:prstGeom prst="rect">
                        <a:avLst/>
                      </a:prstGeom>
                      <a:noFill/>
                      <a:ln>
                        <a:noFill/>
                      </a:ln>
                    </p:spPr>
                  </p:pic>
                </p:oleObj>
              </mc:Fallback>
            </mc:AlternateContent>
          </a:graphicData>
        </a:graphic>
      </p:graphicFrame>
      <p:sp>
        <p:nvSpPr>
          <p:cNvPr id="17" name="16 CuadroTexto"/>
          <p:cNvSpPr txBox="1"/>
          <p:nvPr/>
        </p:nvSpPr>
        <p:spPr>
          <a:xfrm>
            <a:off x="6424900" y="3069743"/>
            <a:ext cx="2449710" cy="461665"/>
          </a:xfrm>
          <a:prstGeom prst="rect">
            <a:avLst/>
          </a:prstGeom>
          <a:noFill/>
        </p:spPr>
        <p:txBody>
          <a:bodyPr wrap="none" rtlCol="0">
            <a:spAutoFit/>
          </a:bodyPr>
          <a:lstStyle/>
          <a:p>
            <a:r>
              <a:rPr lang="es-ES_tradnl" sz="2400" b="1" dirty="0" smtClean="0"/>
              <a:t>CALCULATIONS</a:t>
            </a:r>
            <a:endParaRPr lang="en-GB" sz="2400" b="1" dirty="0"/>
          </a:p>
        </p:txBody>
      </p:sp>
      <p:sp>
        <p:nvSpPr>
          <p:cNvPr id="19" name="18 CuadroTexto"/>
          <p:cNvSpPr txBox="1"/>
          <p:nvPr/>
        </p:nvSpPr>
        <p:spPr>
          <a:xfrm>
            <a:off x="6400252" y="4774335"/>
            <a:ext cx="2635544" cy="830997"/>
          </a:xfrm>
          <a:prstGeom prst="rect">
            <a:avLst/>
          </a:prstGeom>
          <a:noFill/>
        </p:spPr>
        <p:txBody>
          <a:bodyPr wrap="square" rtlCol="0">
            <a:spAutoFit/>
          </a:bodyPr>
          <a:lstStyle/>
          <a:p>
            <a:r>
              <a:rPr lang="es-ES_tradnl" sz="2400" u="sng" dirty="0" smtClean="0"/>
              <a:t>9·10</a:t>
            </a:r>
            <a:r>
              <a:rPr lang="es-ES_tradnl" sz="2400" u="sng" baseline="30000" dirty="0" smtClean="0"/>
              <a:t>9 </a:t>
            </a:r>
            <a:r>
              <a:rPr lang="es-ES_tradnl" sz="2400" u="sng" dirty="0" smtClean="0"/>
              <a:t>x 10</a:t>
            </a:r>
            <a:r>
              <a:rPr lang="es-ES_tradnl" sz="2400" u="sng" baseline="30000" dirty="0" smtClean="0"/>
              <a:t>-15</a:t>
            </a:r>
            <a:endParaRPr lang="es-ES_tradnl" sz="2400" u="sng" baseline="30000" dirty="0"/>
          </a:p>
          <a:p>
            <a:r>
              <a:rPr lang="es-ES_tradnl" sz="2400" dirty="0" smtClean="0"/>
              <a:t>    9</a:t>
            </a:r>
            <a:r>
              <a:rPr lang="es-ES_tradnl" sz="2400" dirty="0"/>
              <a:t>·</a:t>
            </a:r>
            <a:r>
              <a:rPr lang="es-ES_tradnl" sz="2400" dirty="0" smtClean="0"/>
              <a:t>10</a:t>
            </a:r>
            <a:r>
              <a:rPr lang="es-ES_tradnl" sz="2400" baseline="30000" dirty="0" smtClean="0"/>
              <a:t>-4</a:t>
            </a:r>
            <a:endParaRPr lang="en-GB" sz="2400" dirty="0"/>
          </a:p>
        </p:txBody>
      </p:sp>
      <p:sp>
        <p:nvSpPr>
          <p:cNvPr id="21" name="20 CuadroTexto"/>
          <p:cNvSpPr txBox="1"/>
          <p:nvPr/>
        </p:nvSpPr>
        <p:spPr>
          <a:xfrm>
            <a:off x="6230346" y="6120262"/>
            <a:ext cx="2954655" cy="461665"/>
          </a:xfrm>
          <a:prstGeom prst="rect">
            <a:avLst/>
          </a:prstGeom>
          <a:noFill/>
        </p:spPr>
        <p:txBody>
          <a:bodyPr wrap="none" rtlCol="0">
            <a:spAutoFit/>
          </a:bodyPr>
          <a:lstStyle/>
          <a:p>
            <a:r>
              <a:rPr lang="es-ES_tradnl" sz="2400" dirty="0" smtClean="0"/>
              <a:t>10</a:t>
            </a:r>
            <a:r>
              <a:rPr lang="es-ES_tradnl" sz="2400" baseline="30000" dirty="0" smtClean="0"/>
              <a:t>13</a:t>
            </a:r>
            <a:r>
              <a:rPr lang="es-ES_tradnl" sz="2400" dirty="0" smtClean="0"/>
              <a:t> x (10</a:t>
            </a:r>
            <a:r>
              <a:rPr lang="es-ES_tradnl" sz="2400" baseline="30000" dirty="0" smtClean="0"/>
              <a:t>-15</a:t>
            </a:r>
            <a:r>
              <a:rPr lang="es-ES_tradnl" sz="2400" dirty="0" smtClean="0"/>
              <a:t>)= 10</a:t>
            </a:r>
            <a:r>
              <a:rPr lang="es-ES_tradnl" sz="2400" baseline="30000" dirty="0" smtClean="0"/>
              <a:t>-2</a:t>
            </a:r>
            <a:r>
              <a:rPr lang="es-ES_tradnl" sz="2400" dirty="0" smtClean="0"/>
              <a:t>N</a:t>
            </a:r>
            <a:endParaRPr lang="en-GB" sz="2400" dirty="0"/>
          </a:p>
        </p:txBody>
      </p:sp>
      <p:sp>
        <p:nvSpPr>
          <p:cNvPr id="30" name="29 Flecha derecha"/>
          <p:cNvSpPr/>
          <p:nvPr/>
        </p:nvSpPr>
        <p:spPr>
          <a:xfrm rot="5400000">
            <a:off x="7100432" y="5745286"/>
            <a:ext cx="543836" cy="146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21 CuadroTexto"/>
          <p:cNvSpPr txBox="1"/>
          <p:nvPr/>
        </p:nvSpPr>
        <p:spPr>
          <a:xfrm>
            <a:off x="1244278" y="3763265"/>
            <a:ext cx="1144865" cy="461665"/>
          </a:xfrm>
          <a:prstGeom prst="rect">
            <a:avLst/>
          </a:prstGeom>
          <a:noFill/>
        </p:spPr>
        <p:txBody>
          <a:bodyPr wrap="none" rtlCol="0">
            <a:spAutoFit/>
          </a:bodyPr>
          <a:lstStyle/>
          <a:p>
            <a:r>
              <a:rPr lang="es-ES_tradnl" sz="2400" b="1" dirty="0" smtClean="0">
                <a:solidFill>
                  <a:schemeClr val="accent1"/>
                </a:solidFill>
              </a:rPr>
              <a:t>=10</a:t>
            </a:r>
            <a:r>
              <a:rPr lang="es-ES_tradnl" sz="2400" b="1" baseline="30000" dirty="0" smtClean="0">
                <a:solidFill>
                  <a:schemeClr val="accent1"/>
                </a:solidFill>
              </a:rPr>
              <a:t>-2</a:t>
            </a:r>
            <a:r>
              <a:rPr lang="es-ES_tradnl" sz="2400" b="1" dirty="0">
                <a:solidFill>
                  <a:schemeClr val="accent1"/>
                </a:solidFill>
              </a:rPr>
              <a:t>N</a:t>
            </a:r>
            <a:endParaRPr lang="en-GB" sz="2400" b="1" dirty="0">
              <a:solidFill>
                <a:schemeClr val="accent1"/>
              </a:solidFill>
            </a:endParaRPr>
          </a:p>
        </p:txBody>
      </p:sp>
      <p:sp>
        <p:nvSpPr>
          <p:cNvPr id="29" name="28 Elipse"/>
          <p:cNvSpPr/>
          <p:nvPr/>
        </p:nvSpPr>
        <p:spPr>
          <a:xfrm>
            <a:off x="1165007" y="1826208"/>
            <a:ext cx="1224136" cy="1224136"/>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10</a:t>
            </a:r>
            <a:r>
              <a:rPr lang="en-US" sz="2800" baseline="30000" dirty="0"/>
              <a:t>-6</a:t>
            </a:r>
            <a:endParaRPr lang="en-GB" sz="2800" baseline="30000" dirty="0"/>
          </a:p>
          <a:p>
            <a:pPr algn="ctr"/>
            <a:endParaRPr lang="en-GB" sz="2800" baseline="30000" dirty="0"/>
          </a:p>
        </p:txBody>
      </p:sp>
      <p:sp>
        <p:nvSpPr>
          <p:cNvPr id="31" name="30 CuadroTexto"/>
          <p:cNvSpPr txBox="1"/>
          <p:nvPr/>
        </p:nvSpPr>
        <p:spPr>
          <a:xfrm>
            <a:off x="1651061" y="1523516"/>
            <a:ext cx="252028" cy="923330"/>
          </a:xfrm>
          <a:prstGeom prst="rect">
            <a:avLst/>
          </a:prstGeom>
          <a:noFill/>
        </p:spPr>
        <p:txBody>
          <a:bodyPr wrap="square" rtlCol="0">
            <a:spAutoFit/>
          </a:bodyPr>
          <a:lstStyle/>
          <a:p>
            <a:pPr algn="ctr"/>
            <a:r>
              <a:rPr lang="es-ES_tradnl" sz="5400" b="1" dirty="0" smtClean="0">
                <a:solidFill>
                  <a:schemeClr val="bg1"/>
                </a:solidFill>
              </a:rPr>
              <a:t>-</a:t>
            </a:r>
            <a:endParaRPr lang="en-GB" sz="5400" b="1" dirty="0">
              <a:solidFill>
                <a:schemeClr val="bg1"/>
              </a:solidFill>
            </a:endParaRPr>
          </a:p>
        </p:txBody>
      </p:sp>
    </p:spTree>
    <p:extLst>
      <p:ext uri="{BB962C8B-B14F-4D97-AF65-F5344CB8AC3E}">
        <p14:creationId xmlns:p14="http://schemas.microsoft.com/office/powerpoint/2010/main" val="353654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grpId="1"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500"/>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animEffect transition="in" filter="fade">
                                      <p:cBhvr>
                                        <p:cTn id="57" dur="500"/>
                                        <p:tgtEl>
                                          <p:spTgt spid="3">
                                            <p:txEl>
                                              <p:pRg st="1" end="1"/>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Effect transition="in" filter="fade">
                                      <p:cBhvr>
                                        <p:cTn id="65" dur="500"/>
                                        <p:tgtEl>
                                          <p:spTgt spid="3">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Effect transition="in" filter="fade">
                                      <p:cBhvr>
                                        <p:cTn id="70" dur="500"/>
                                        <p:tgtEl>
                                          <p:spTgt spid="3">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fade">
                                      <p:cBhvr>
                                        <p:cTn id="75" dur="500"/>
                                        <p:tgtEl>
                                          <p:spTgt spid="3">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
                                            <p:txEl>
                                              <p:pRg st="5" end="5"/>
                                            </p:txEl>
                                          </p:spTgt>
                                        </p:tgtEl>
                                        <p:attrNameLst>
                                          <p:attrName>style.visibility</p:attrName>
                                        </p:attrNameLst>
                                      </p:cBhvr>
                                      <p:to>
                                        <p:strVal val="visible"/>
                                      </p:to>
                                    </p:set>
                                    <p:animEffect transition="in" filter="fade">
                                      <p:cBhvr>
                                        <p:cTn id="80" dur="500"/>
                                        <p:tgtEl>
                                          <p:spTgt spid="3">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Effect transition="in" filter="fade">
                                      <p:cBhvr>
                                        <p:cTn id="85" dur="500"/>
                                        <p:tgtEl>
                                          <p:spTgt spid="3">
                                            <p:txEl>
                                              <p:pRg st="6" end="6"/>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500"/>
                                        <p:tgtEl>
                                          <p:spTgt spid="1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500"/>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500"/>
                                        <p:tgtEl>
                                          <p:spTgt spid="2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fade">
                                      <p:cBhvr>
                                        <p:cTn id="115" dur="500"/>
                                        <p:tgtEl>
                                          <p:spTgt spid="1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fade">
                                      <p:cBhvr>
                                        <p:cTn id="125" dur="500"/>
                                        <p:tgtEl>
                                          <p:spTgt spid="21"/>
                                        </p:tgtEl>
                                      </p:cBhvr>
                                    </p:animEffect>
                                  </p:childTnLst>
                                </p:cTn>
                              </p:par>
                            </p:childTnLst>
                          </p:cTn>
                        </p:par>
                        <p:par>
                          <p:cTn id="126" fill="hold">
                            <p:stCondLst>
                              <p:cond delay="500"/>
                            </p:stCondLst>
                            <p:childTnLst>
                              <p:par>
                                <p:cTn id="127" presetID="10" presetClass="entr" presetSubtype="0" fill="hold" grpId="0" nodeType="afterEffect">
                                  <p:stCondLst>
                                    <p:cond delay="0"/>
                                  </p:stCondLst>
                                  <p:childTnLst>
                                    <p:set>
                                      <p:cBhvr>
                                        <p:cTn id="128" dur="1" fill="hold">
                                          <p:stCondLst>
                                            <p:cond delay="0"/>
                                          </p:stCondLst>
                                        </p:cTn>
                                        <p:tgtEl>
                                          <p:spTgt spid="2"/>
                                        </p:tgtEl>
                                        <p:attrNameLst>
                                          <p:attrName>style.visibility</p:attrName>
                                        </p:attrNameLst>
                                      </p:cBhvr>
                                      <p:to>
                                        <p:strVal val="visible"/>
                                      </p:to>
                                    </p:set>
                                    <p:animEffect transition="in" filter="fade">
                                      <p:cBhvr>
                                        <p:cTn id="129" dur="500"/>
                                        <p:tgtEl>
                                          <p:spTgt spid="2"/>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2"/>
                                        </p:tgtEl>
                                        <p:attrNameLst>
                                          <p:attrName>style.visibility</p:attrName>
                                        </p:attrNameLst>
                                      </p:cBhvr>
                                      <p:to>
                                        <p:strVal val="visible"/>
                                      </p:to>
                                    </p:set>
                                    <p:animEffect transition="in" filter="fade">
                                      <p:cBhvr>
                                        <p:cTn id="134" dur="1000"/>
                                        <p:tgtEl>
                                          <p:spTgt spid="22"/>
                                        </p:tgtEl>
                                      </p:cBhvr>
                                    </p:animEffect>
                                    <p:anim calcmode="lin" valueType="num">
                                      <p:cBhvr>
                                        <p:cTn id="135" dur="1000" fill="hold"/>
                                        <p:tgtEl>
                                          <p:spTgt spid="22"/>
                                        </p:tgtEl>
                                        <p:attrNameLst>
                                          <p:attrName>ppt_x</p:attrName>
                                        </p:attrNameLst>
                                      </p:cBhvr>
                                      <p:tavLst>
                                        <p:tav tm="0">
                                          <p:val>
                                            <p:strVal val="#ppt_x"/>
                                          </p:val>
                                        </p:tav>
                                        <p:tav tm="100000">
                                          <p:val>
                                            <p:strVal val="#ppt_x"/>
                                          </p:val>
                                        </p:tav>
                                      </p:tavLst>
                                    </p:anim>
                                    <p:anim calcmode="lin" valueType="num">
                                      <p:cBhvr>
                                        <p:cTn id="136" dur="1000" fill="hold"/>
                                        <p:tgtEl>
                                          <p:spTgt spid="22"/>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P spid="27" grpId="0" animBg="1"/>
      <p:bldP spid="28" grpId="0"/>
      <p:bldP spid="2" grpId="0" animBg="1"/>
      <p:bldP spid="3" grpId="0" uiExpand="1" build="p"/>
      <p:bldP spid="13" grpId="0"/>
      <p:bldP spid="17" grpId="0"/>
      <p:bldP spid="19" grpId="0"/>
      <p:bldP spid="21" grpId="0"/>
      <p:bldP spid="30" grpId="0" animBg="1"/>
      <p:bldP spid="22" grpId="0"/>
      <p:bldP spid="29" grpId="0" animBg="1"/>
      <p:bldP spid="29"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18</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10" name="9 Grupo"/>
          <p:cNvGrpSpPr/>
          <p:nvPr/>
        </p:nvGrpSpPr>
        <p:grpSpPr>
          <a:xfrm>
            <a:off x="239029" y="188640"/>
            <a:ext cx="8568952" cy="692640"/>
            <a:chOff x="0" y="4859592"/>
            <a:chExt cx="8568952" cy="692640"/>
          </a:xfrm>
          <a:scene3d>
            <a:camera prst="orthographicFront"/>
            <a:lightRig rig="flat" dir="t"/>
          </a:scene3d>
        </p:grpSpPr>
        <p:sp>
          <p:nvSpPr>
            <p:cNvPr id="11" name="10 Rectángulo redondeado"/>
            <p:cNvSpPr/>
            <p:nvPr/>
          </p:nvSpPr>
          <p:spPr>
            <a:xfrm>
              <a:off x="0" y="48595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11 Rectángulo"/>
            <p:cNvSpPr/>
            <p:nvPr/>
          </p:nvSpPr>
          <p:spPr>
            <a:xfrm>
              <a:off x="33812" y="48934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The law of coulomb</a:t>
              </a:r>
              <a:endParaRPr lang="en-GB" sz="2000" kern="1200"/>
            </a:p>
          </p:txBody>
        </p:sp>
      </p:grpSp>
      <p:sp>
        <p:nvSpPr>
          <p:cNvPr id="3" name="2 CuadroTexto"/>
          <p:cNvSpPr txBox="1"/>
          <p:nvPr/>
        </p:nvSpPr>
        <p:spPr>
          <a:xfrm>
            <a:off x="853411" y="1234000"/>
            <a:ext cx="7920758" cy="523220"/>
          </a:xfrm>
          <a:prstGeom prst="rect">
            <a:avLst/>
          </a:prstGeom>
          <a:noFill/>
        </p:spPr>
        <p:txBody>
          <a:bodyPr wrap="none" rtlCol="0">
            <a:spAutoFit/>
          </a:bodyPr>
          <a:lstStyle/>
          <a:p>
            <a:r>
              <a:rPr lang="es-ES_tradnl" sz="2800" dirty="0" smtClean="0"/>
              <a:t>TASK FOR NOW: DO PROBLEM 16 ON PAPER! </a:t>
            </a:r>
            <a:endParaRPr lang="en-GB" sz="2800" dirty="0"/>
          </a:p>
        </p:txBody>
      </p:sp>
      <p:pic>
        <p:nvPicPr>
          <p:cNvPr id="7170" name="Picture 2" descr="http://bk.docsity.com/wordpress/wp-content/uploads/sites/4/2014/07/a5f7bda90071108e88f111717fab517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185" y="1868348"/>
            <a:ext cx="5760640" cy="384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17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7170"/>
                                        </p:tgtEl>
                                        <p:attrNameLst>
                                          <p:attrName>style.visibility</p:attrName>
                                        </p:attrNameLst>
                                      </p:cBhvr>
                                      <p:to>
                                        <p:strVal val="visible"/>
                                      </p:to>
                                    </p:set>
                                    <p:animEffect transition="in" filter="fade">
                                      <p:cBhvr>
                                        <p:cTn id="4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19</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sp>
        <p:nvSpPr>
          <p:cNvPr id="2" name="1 Rectángulo"/>
          <p:cNvSpPr/>
          <p:nvPr/>
        </p:nvSpPr>
        <p:spPr>
          <a:xfrm>
            <a:off x="365258" y="980728"/>
            <a:ext cx="7884368" cy="2585323"/>
          </a:xfrm>
          <a:prstGeom prst="rect">
            <a:avLst/>
          </a:prstGeom>
        </p:spPr>
        <p:txBody>
          <a:bodyPr wrap="square">
            <a:spAutoFit/>
          </a:bodyPr>
          <a:lstStyle/>
          <a:p>
            <a:r>
              <a:rPr lang="en-US" b="1" dirty="0"/>
              <a:t>Electric Fields</a:t>
            </a:r>
            <a:endParaRPr lang="en-GB" dirty="0"/>
          </a:p>
          <a:p>
            <a:r>
              <a:rPr lang="en-US" dirty="0"/>
              <a:t> </a:t>
            </a:r>
            <a:endParaRPr lang="en-GB" dirty="0"/>
          </a:p>
          <a:p>
            <a:r>
              <a:rPr lang="en-GB" dirty="0"/>
              <a:t>To help visualize how a charge, or a collection of charges, influences the region around it, the concept of an electric field is used. If electric charges feel a force, then, scientifically speaking, they are in an electric field.</a:t>
            </a:r>
          </a:p>
          <a:p>
            <a:r>
              <a:rPr lang="en-GB" dirty="0"/>
              <a:t> </a:t>
            </a:r>
          </a:p>
          <a:p>
            <a:r>
              <a:rPr lang="en-GB" dirty="0"/>
              <a:t>An electric field is a region or space where we can feel the influence of a charge that is making that field.</a:t>
            </a:r>
          </a:p>
        </p:txBody>
      </p:sp>
      <p:pic>
        <p:nvPicPr>
          <p:cNvPr id="6" name="5 Imagen" descr="https://encrypted-tbn2.gstatic.com/images?q=tbn:ANd9GcQTwptYlHVEROEjfsvWz6QDiS_Y2MorpfE0UDTrPWFm7UmWLR-W"/>
          <p:cNvPicPr/>
          <p:nvPr/>
        </p:nvPicPr>
        <p:blipFill>
          <a:blip r:embed="rId2">
            <a:extLst>
              <a:ext uri="{28A0092B-C50C-407E-A947-70E740481C1C}">
                <a14:useLocalDpi xmlns:a14="http://schemas.microsoft.com/office/drawing/2010/main" val="0"/>
              </a:ext>
            </a:extLst>
          </a:blip>
          <a:srcRect/>
          <a:stretch>
            <a:fillRect/>
          </a:stretch>
        </p:blipFill>
        <p:spPr bwMode="auto">
          <a:xfrm>
            <a:off x="271336" y="4087215"/>
            <a:ext cx="3505200" cy="1304925"/>
          </a:xfrm>
          <a:prstGeom prst="rect">
            <a:avLst/>
          </a:prstGeom>
          <a:noFill/>
          <a:ln>
            <a:noFill/>
          </a:ln>
        </p:spPr>
      </p:pic>
      <p:pic>
        <p:nvPicPr>
          <p:cNvPr id="7" name="6 Imagen" descr="https://www.superteachertools.net/jeopardyx/uploads/20140227/field-repel.gif"/>
          <p:cNvPicPr/>
          <p:nvPr/>
        </p:nvPicPr>
        <p:blipFill>
          <a:blip r:embed="rId3">
            <a:extLst>
              <a:ext uri="{28A0092B-C50C-407E-A947-70E740481C1C}">
                <a14:useLocalDpi xmlns:a14="http://schemas.microsoft.com/office/drawing/2010/main" val="0"/>
              </a:ext>
            </a:extLst>
          </a:blip>
          <a:srcRect/>
          <a:stretch>
            <a:fillRect/>
          </a:stretch>
        </p:blipFill>
        <p:spPr bwMode="auto">
          <a:xfrm>
            <a:off x="6664644" y="3466031"/>
            <a:ext cx="2276475" cy="2400300"/>
          </a:xfrm>
          <a:prstGeom prst="rect">
            <a:avLst/>
          </a:prstGeom>
          <a:noFill/>
          <a:ln>
            <a:noFill/>
          </a:ln>
        </p:spPr>
      </p:pic>
      <p:pic>
        <p:nvPicPr>
          <p:cNvPr id="9" name="8 Imagen" descr="http://upload.wikimedia.org/wikipedia/commons/thumb/3/33/VFPt_dipole_electric_manylines.svg/600px-VFPt_dipole_electric_manylines.svg.png"/>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460542"/>
            <a:ext cx="2609850" cy="2609850"/>
          </a:xfrm>
          <a:prstGeom prst="rect">
            <a:avLst/>
          </a:prstGeom>
          <a:noFill/>
          <a:ln>
            <a:noFill/>
          </a:ln>
        </p:spPr>
      </p:pic>
      <p:grpSp>
        <p:nvGrpSpPr>
          <p:cNvPr id="10" name="9 Grupo"/>
          <p:cNvGrpSpPr/>
          <p:nvPr/>
        </p:nvGrpSpPr>
        <p:grpSpPr>
          <a:xfrm>
            <a:off x="239029" y="188640"/>
            <a:ext cx="8568952" cy="692640"/>
            <a:chOff x="0" y="4859592"/>
            <a:chExt cx="8568952" cy="692640"/>
          </a:xfrm>
          <a:scene3d>
            <a:camera prst="orthographicFront"/>
            <a:lightRig rig="flat" dir="t"/>
          </a:scene3d>
        </p:grpSpPr>
        <p:sp>
          <p:nvSpPr>
            <p:cNvPr id="11" name="10 Rectángulo redondeado"/>
            <p:cNvSpPr/>
            <p:nvPr/>
          </p:nvSpPr>
          <p:spPr>
            <a:xfrm>
              <a:off x="0" y="48595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11 Rectángulo"/>
            <p:cNvSpPr/>
            <p:nvPr/>
          </p:nvSpPr>
          <p:spPr>
            <a:xfrm>
              <a:off x="33812" y="48934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The law of coulomb</a:t>
              </a:r>
              <a:endParaRPr lang="en-GB" sz="2000" kern="1200"/>
            </a:p>
          </p:txBody>
        </p:sp>
      </p:grpSp>
    </p:spTree>
    <p:extLst>
      <p:ext uri="{BB962C8B-B14F-4D97-AF65-F5344CB8AC3E}">
        <p14:creationId xmlns:p14="http://schemas.microsoft.com/office/powerpoint/2010/main" val="145192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26"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dirty="0">
              <a:solidFill>
                <a:schemeClr val="tx1"/>
              </a:solidFill>
            </a:endParaRPr>
          </a:p>
        </p:txBody>
      </p:sp>
      <p:sp>
        <p:nvSpPr>
          <p:cNvPr id="10" name="Footer Placeholder 9"/>
          <p:cNvSpPr>
            <a:spLocks noGrp="1"/>
          </p:cNvSpPr>
          <p:nvPr>
            <p:ph type="ftr" sz="quarter" idx="11"/>
          </p:nvPr>
        </p:nvSpPr>
        <p:spPr>
          <a:xfrm>
            <a:off x="3779912" y="6492875"/>
            <a:ext cx="2278016" cy="365125"/>
          </a:xfrm>
        </p:spPr>
        <p:txBody>
          <a:bodyPr/>
          <a:lstStyle/>
          <a:p>
            <a:r>
              <a:rPr lang="en-US" dirty="0"/>
              <a:t>MYP 4 Science - Mark </a:t>
            </a:r>
            <a:r>
              <a:rPr lang="en-US" dirty="0" err="1"/>
              <a:t>Polko</a:t>
            </a:r>
            <a:endParaRPr lang="en-US" dirty="0"/>
          </a:p>
        </p:txBody>
      </p:sp>
      <p:graphicFrame>
        <p:nvGraphicFramePr>
          <p:cNvPr id="6" name="5 Diagrama"/>
          <p:cNvGraphicFramePr/>
          <p:nvPr>
            <p:extLst>
              <p:ext uri="{D42A27DB-BD31-4B8C-83A1-F6EECF244321}">
                <p14:modId xmlns:p14="http://schemas.microsoft.com/office/powerpoint/2010/main" val="1599807865"/>
              </p:ext>
            </p:extLst>
          </p:nvPr>
        </p:nvGraphicFramePr>
        <p:xfrm>
          <a:off x="3707904" y="188640"/>
          <a:ext cx="1587294"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131021161"/>
              </p:ext>
            </p:extLst>
          </p:nvPr>
        </p:nvGraphicFramePr>
        <p:xfrm>
          <a:off x="220062" y="836712"/>
          <a:ext cx="8568952" cy="5616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A8135C7D-D7AF-4383-9FF5-4D57AFB77599}"/>
                                            </p:graphicEl>
                                          </p:spTgt>
                                        </p:tgtEl>
                                        <p:attrNameLst>
                                          <p:attrName>style.visibility</p:attrName>
                                        </p:attrNameLst>
                                      </p:cBhvr>
                                      <p:to>
                                        <p:strVal val="visible"/>
                                      </p:to>
                                    </p:set>
                                    <p:animEffect transition="in" filter="fade">
                                      <p:cBhvr>
                                        <p:cTn id="7" dur="500"/>
                                        <p:tgtEl>
                                          <p:spTgt spid="3">
                                            <p:graphicEl>
                                              <a:dgm id="{A8135C7D-D7AF-4383-9FF5-4D57AFB7759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E3B83220-3C90-4FB0-9F0C-2ACD2C4DBE0E}"/>
                                            </p:graphicEl>
                                          </p:spTgt>
                                        </p:tgtEl>
                                        <p:attrNameLst>
                                          <p:attrName>style.visibility</p:attrName>
                                        </p:attrNameLst>
                                      </p:cBhvr>
                                      <p:to>
                                        <p:strVal val="visible"/>
                                      </p:to>
                                    </p:set>
                                    <p:animEffect transition="in" filter="fade">
                                      <p:cBhvr>
                                        <p:cTn id="12" dur="500"/>
                                        <p:tgtEl>
                                          <p:spTgt spid="3">
                                            <p:graphicEl>
                                              <a:dgm id="{E3B83220-3C90-4FB0-9F0C-2ACD2C4DBE0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09BA47E0-5191-4941-891A-E0422B5AF110}"/>
                                            </p:graphicEl>
                                          </p:spTgt>
                                        </p:tgtEl>
                                        <p:attrNameLst>
                                          <p:attrName>style.visibility</p:attrName>
                                        </p:attrNameLst>
                                      </p:cBhvr>
                                      <p:to>
                                        <p:strVal val="visible"/>
                                      </p:to>
                                    </p:set>
                                    <p:animEffect transition="in" filter="fade">
                                      <p:cBhvr>
                                        <p:cTn id="17" dur="500"/>
                                        <p:tgtEl>
                                          <p:spTgt spid="3">
                                            <p:graphicEl>
                                              <a:dgm id="{09BA47E0-5191-4941-891A-E0422B5AF11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5BFED68A-BB0E-427B-AB54-3BA043EEA21B}"/>
                                            </p:graphicEl>
                                          </p:spTgt>
                                        </p:tgtEl>
                                        <p:attrNameLst>
                                          <p:attrName>style.visibility</p:attrName>
                                        </p:attrNameLst>
                                      </p:cBhvr>
                                      <p:to>
                                        <p:strVal val="visible"/>
                                      </p:to>
                                    </p:set>
                                    <p:animEffect transition="in" filter="fade">
                                      <p:cBhvr>
                                        <p:cTn id="22" dur="500"/>
                                        <p:tgtEl>
                                          <p:spTgt spid="3">
                                            <p:graphicEl>
                                              <a:dgm id="{5BFED68A-BB0E-427B-AB54-3BA043EEA21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C90AC460-E49F-4A1E-B05F-AD959826F099}"/>
                                            </p:graphicEl>
                                          </p:spTgt>
                                        </p:tgtEl>
                                        <p:attrNameLst>
                                          <p:attrName>style.visibility</p:attrName>
                                        </p:attrNameLst>
                                      </p:cBhvr>
                                      <p:to>
                                        <p:strVal val="visible"/>
                                      </p:to>
                                    </p:set>
                                    <p:animEffect transition="in" filter="fade">
                                      <p:cBhvr>
                                        <p:cTn id="27" dur="500"/>
                                        <p:tgtEl>
                                          <p:spTgt spid="3">
                                            <p:graphicEl>
                                              <a:dgm id="{C90AC460-E49F-4A1E-B05F-AD959826F09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E81C4BD2-9D7F-45B2-804F-8821A63D0D8C}"/>
                                            </p:graphicEl>
                                          </p:spTgt>
                                        </p:tgtEl>
                                        <p:attrNameLst>
                                          <p:attrName>style.visibility</p:attrName>
                                        </p:attrNameLst>
                                      </p:cBhvr>
                                      <p:to>
                                        <p:strVal val="visible"/>
                                      </p:to>
                                    </p:set>
                                    <p:animEffect transition="in" filter="fade">
                                      <p:cBhvr>
                                        <p:cTn id="32" dur="500"/>
                                        <p:tgtEl>
                                          <p:spTgt spid="3">
                                            <p:graphicEl>
                                              <a:dgm id="{E81C4BD2-9D7F-45B2-804F-8821A63D0D8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35627817-8C4F-449D-A434-060E8DBD21FF}"/>
                                            </p:graphicEl>
                                          </p:spTgt>
                                        </p:tgtEl>
                                        <p:attrNameLst>
                                          <p:attrName>style.visibility</p:attrName>
                                        </p:attrNameLst>
                                      </p:cBhvr>
                                      <p:to>
                                        <p:strVal val="visible"/>
                                      </p:to>
                                    </p:set>
                                    <p:animEffect transition="in" filter="fade">
                                      <p:cBhvr>
                                        <p:cTn id="37" dur="500"/>
                                        <p:tgtEl>
                                          <p:spTgt spid="3">
                                            <p:graphicEl>
                                              <a:dgm id="{35627817-8C4F-449D-A434-060E8DBD21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1527" y="3429000"/>
            <a:ext cx="3313355" cy="1702160"/>
          </a:xfrm>
        </p:spPr>
        <p:txBody>
          <a:bodyPr>
            <a:normAutofit/>
          </a:bodyPr>
          <a:lstStyle/>
          <a:p>
            <a:r>
              <a:rPr lang="en-GB" dirty="0" smtClean="0"/>
              <a:t>Electricity: </a:t>
            </a:r>
            <a:r>
              <a:rPr lang="en-GB" dirty="0" smtClean="0">
                <a:solidFill>
                  <a:schemeClr val="bg1">
                    <a:lumMod val="65000"/>
                  </a:schemeClr>
                </a:solidFill>
              </a:rPr>
              <a:t>Electrostatics</a:t>
            </a:r>
            <a:endParaRPr lang="en-GB" dirty="0">
              <a:solidFill>
                <a:schemeClr val="bg1">
                  <a:lumMod val="6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6550" cy="914400"/>
          </a:xfrm>
          <a:prstGeom prst="rect">
            <a:avLst/>
          </a:prstGeom>
          <a:ln>
            <a:noFill/>
          </a:ln>
          <a:effectLst>
            <a:softEdge rad="112500"/>
          </a:effectLst>
        </p:spPr>
      </p:pic>
      <p:sp>
        <p:nvSpPr>
          <p:cNvPr id="7" name="Footer Placeholder 6"/>
          <p:cNvSpPr>
            <a:spLocks noGrp="1"/>
          </p:cNvSpPr>
          <p:nvPr>
            <p:ph type="ftr" sz="quarter" idx="11"/>
          </p:nvPr>
        </p:nvSpPr>
        <p:spPr/>
        <p:txBody>
          <a:bodyPr>
            <a:normAutofit/>
          </a:bodyPr>
          <a:lstStyle/>
          <a:p>
            <a:r>
              <a:rPr lang="en-US" dirty="0" smtClean="0"/>
              <a:t>MYP 4 Science - Mark </a:t>
            </a:r>
            <a:r>
              <a:rPr lang="en-US" dirty="0" err="1" smtClean="0"/>
              <a:t>Polko</a:t>
            </a:r>
            <a:endParaRPr lang="en-US" dirty="0"/>
          </a:p>
        </p:txBody>
      </p:sp>
      <p:sp>
        <p:nvSpPr>
          <p:cNvPr id="8" name="Slide Number Placeholder 7"/>
          <p:cNvSpPr>
            <a:spLocks noGrp="1"/>
          </p:cNvSpPr>
          <p:nvPr>
            <p:ph type="sldNum" sz="quarter" idx="12"/>
          </p:nvPr>
        </p:nvSpPr>
        <p:spPr/>
        <p:txBody>
          <a:bodyPr/>
          <a:lstStyle/>
          <a:p>
            <a:fld id="{6E2D2B3B-882E-40F3-A32F-6DD516915044}" type="slidenum">
              <a:rPr lang="en-US" smtClean="0"/>
              <a:pPr/>
              <a:t>20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4009" y="0"/>
            <a:ext cx="3528392" cy="22768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462" y="2069490"/>
            <a:ext cx="3558939" cy="41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413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s://s3.amazonaws.com/ksr/assets/000/049/594/790302d87d16f80bd590c626724adfcf_large.jpg?13409418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061" y="3891115"/>
            <a:ext cx="3707879" cy="292392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9" name="8 Grupo"/>
          <p:cNvGrpSpPr/>
          <p:nvPr/>
        </p:nvGrpSpPr>
        <p:grpSpPr>
          <a:xfrm>
            <a:off x="3419872" y="66973"/>
            <a:ext cx="2418751" cy="692640"/>
            <a:chOff x="0" y="72007"/>
            <a:chExt cx="8568952" cy="692640"/>
          </a:xfrm>
          <a:scene3d>
            <a:camera prst="orthographicFront"/>
            <a:lightRig rig="flat" dir="t"/>
          </a:scene3d>
        </p:grpSpPr>
        <p:sp>
          <p:nvSpPr>
            <p:cNvPr id="11" name="10 Rectángulo redondeado"/>
            <p:cNvSpPr/>
            <p:nvPr/>
          </p:nvSpPr>
          <p:spPr>
            <a:xfrm>
              <a:off x="0" y="72007"/>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11 Rectángulo"/>
            <p:cNvSpPr/>
            <p:nvPr/>
          </p:nvSpPr>
          <p:spPr>
            <a:xfrm>
              <a:off x="33812" y="105819"/>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Electricity</a:t>
              </a:r>
              <a:r>
                <a:rPr lang="en-GB" sz="1800" kern="1200" dirty="0" smtClean="0"/>
                <a:t> in history</a:t>
              </a:r>
              <a:endParaRPr lang="en-GB" sz="1800" kern="1200" dirty="0"/>
            </a:p>
          </p:txBody>
        </p:sp>
      </p:grpSp>
      <p:sp>
        <p:nvSpPr>
          <p:cNvPr id="2" name="1 Rectángulo"/>
          <p:cNvSpPr/>
          <p:nvPr/>
        </p:nvSpPr>
        <p:spPr>
          <a:xfrm>
            <a:off x="611559" y="1340768"/>
            <a:ext cx="5448705" cy="2031325"/>
          </a:xfrm>
          <a:prstGeom prst="rect">
            <a:avLst/>
          </a:prstGeom>
        </p:spPr>
        <p:txBody>
          <a:bodyPr wrap="square">
            <a:spAutoFit/>
          </a:bodyPr>
          <a:lstStyle/>
          <a:p>
            <a:r>
              <a:rPr lang="en-US" dirty="0"/>
              <a:t>The Ancient Greeks knew of the strange properties of amber. Tales de </a:t>
            </a:r>
            <a:r>
              <a:rPr lang="en-US" dirty="0" err="1"/>
              <a:t>Mileto</a:t>
            </a:r>
            <a:r>
              <a:rPr lang="en-US" dirty="0"/>
              <a:t> (625 a. C.-547 a. C.) proved that if amber was rubbed with wool it would attract dust and other small objects</a:t>
            </a:r>
            <a:r>
              <a:rPr lang="en-US" dirty="0" smtClean="0"/>
              <a:t>.</a:t>
            </a:r>
            <a:endParaRPr lang="es-ES" dirty="0"/>
          </a:p>
          <a:p>
            <a:endParaRPr lang="es-ES" dirty="0" smtClean="0"/>
          </a:p>
          <a:p>
            <a:endParaRPr lang="es-ES" dirty="0"/>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265" y="44905"/>
            <a:ext cx="3048000" cy="2286000"/>
          </a:xfrm>
          <a:prstGeom prst="rect">
            <a:avLst/>
          </a:prstGeom>
        </p:spPr>
      </p:pic>
      <p:sp>
        <p:nvSpPr>
          <p:cNvPr id="4" name="3 Rectángulo"/>
          <p:cNvSpPr/>
          <p:nvPr/>
        </p:nvSpPr>
        <p:spPr>
          <a:xfrm>
            <a:off x="643097" y="2780928"/>
            <a:ext cx="8208912" cy="923330"/>
          </a:xfrm>
          <a:prstGeom prst="rect">
            <a:avLst/>
          </a:prstGeom>
        </p:spPr>
        <p:txBody>
          <a:bodyPr wrap="square">
            <a:spAutoFit/>
          </a:bodyPr>
          <a:lstStyle/>
          <a:p>
            <a:r>
              <a:rPr lang="en-US" dirty="0"/>
              <a:t>Our modern knowledge of electricity really began in the </a:t>
            </a:r>
            <a:r>
              <a:rPr lang="en-US" dirty="0" smtClean="0"/>
              <a:t>1600s when scientists </a:t>
            </a:r>
            <a:r>
              <a:rPr lang="en-US" dirty="0"/>
              <a:t>found that it was possible to produce </a:t>
            </a:r>
            <a:r>
              <a:rPr lang="en-US" b="1" dirty="0"/>
              <a:t>repulsion</a:t>
            </a:r>
            <a:r>
              <a:rPr lang="en-US" dirty="0"/>
              <a:t> as well as </a:t>
            </a:r>
            <a:r>
              <a:rPr lang="en-US" b="1" dirty="0"/>
              <a:t>attraction</a:t>
            </a:r>
            <a:r>
              <a:rPr lang="en-US" dirty="0"/>
              <a:t>, and that there were two different types of electric </a:t>
            </a:r>
            <a:r>
              <a:rPr lang="en-US" dirty="0" smtClean="0"/>
              <a:t>charge.</a:t>
            </a:r>
            <a:endParaRPr lang="es-ES" dirty="0"/>
          </a:p>
        </p:txBody>
      </p:sp>
      <p:sp>
        <p:nvSpPr>
          <p:cNvPr id="6" name="5 Rectángulo"/>
          <p:cNvSpPr/>
          <p:nvPr/>
        </p:nvSpPr>
        <p:spPr>
          <a:xfrm>
            <a:off x="576603" y="3891115"/>
            <a:ext cx="5217521" cy="1754326"/>
          </a:xfrm>
          <a:prstGeom prst="rect">
            <a:avLst/>
          </a:prstGeom>
        </p:spPr>
        <p:txBody>
          <a:bodyPr wrap="square">
            <a:spAutoFit/>
          </a:bodyPr>
          <a:lstStyle/>
          <a:p>
            <a:r>
              <a:rPr lang="en-US" dirty="0"/>
              <a:t>In 1752 </a:t>
            </a:r>
            <a:r>
              <a:rPr lang="en-US" b="1" dirty="0"/>
              <a:t>Benjamin Franklin</a:t>
            </a:r>
            <a:r>
              <a:rPr lang="en-US" dirty="0"/>
              <a:t> (1706-1790) carried out an extremely dangerous experiment in which he </a:t>
            </a:r>
            <a:r>
              <a:rPr lang="en-US" dirty="0" smtClean="0"/>
              <a:t>flew </a:t>
            </a:r>
            <a:r>
              <a:rPr lang="en-US" dirty="0"/>
              <a:t>a kite in a thunderstorm and got sparks to jump from a key attached to the line</a:t>
            </a:r>
            <a:r>
              <a:rPr lang="en-US" dirty="0" smtClean="0"/>
              <a:t>. </a:t>
            </a:r>
            <a:r>
              <a:rPr lang="en-US" dirty="0"/>
              <a:t>Here was evidence that lighting and electricity were the same </a:t>
            </a:r>
            <a:r>
              <a:rPr lang="en-US" dirty="0" smtClean="0"/>
              <a:t>thing.</a:t>
            </a:r>
            <a:endParaRPr lang="es-ES" dirty="0"/>
          </a:p>
        </p:txBody>
      </p:sp>
      <p:sp>
        <p:nvSpPr>
          <p:cNvPr id="7" name="6 Rectángulo"/>
          <p:cNvSpPr/>
          <p:nvPr/>
        </p:nvSpPr>
        <p:spPr>
          <a:xfrm>
            <a:off x="6060264" y="2060848"/>
            <a:ext cx="308167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224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
                                          </p:stCondLst>
                                        </p:cTn>
                                        <p:tgtEl>
                                          <p:spTgt spid="7"/>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500"/>
                            </p:stCondLst>
                            <p:childTnLst>
                              <p:par>
                                <p:cTn id="43" presetID="26" presetClass="entr" presetSubtype="0" fill="hold" nodeType="after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wipe(down)">
                                      <p:cBhvr>
                                        <p:cTn id="45" dur="580">
                                          <p:stCondLst>
                                            <p:cond delay="0"/>
                                          </p:stCondLst>
                                        </p:cTn>
                                        <p:tgtEl>
                                          <p:spTgt spid="1026"/>
                                        </p:tgtEl>
                                      </p:cBhvr>
                                    </p:animEffect>
                                    <p:anim calcmode="lin" valueType="num">
                                      <p:cBhvr>
                                        <p:cTn id="4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51" dur="26">
                                          <p:stCondLst>
                                            <p:cond delay="650"/>
                                          </p:stCondLst>
                                        </p:cTn>
                                        <p:tgtEl>
                                          <p:spTgt spid="1026"/>
                                        </p:tgtEl>
                                      </p:cBhvr>
                                      <p:to x="100000" y="60000"/>
                                    </p:animScale>
                                    <p:animScale>
                                      <p:cBhvr>
                                        <p:cTn id="52" dur="166" decel="50000">
                                          <p:stCondLst>
                                            <p:cond delay="676"/>
                                          </p:stCondLst>
                                        </p:cTn>
                                        <p:tgtEl>
                                          <p:spTgt spid="1026"/>
                                        </p:tgtEl>
                                      </p:cBhvr>
                                      <p:to x="100000" y="100000"/>
                                    </p:animScale>
                                    <p:animScale>
                                      <p:cBhvr>
                                        <p:cTn id="53" dur="26">
                                          <p:stCondLst>
                                            <p:cond delay="1312"/>
                                          </p:stCondLst>
                                        </p:cTn>
                                        <p:tgtEl>
                                          <p:spTgt spid="1026"/>
                                        </p:tgtEl>
                                      </p:cBhvr>
                                      <p:to x="100000" y="80000"/>
                                    </p:animScale>
                                    <p:animScale>
                                      <p:cBhvr>
                                        <p:cTn id="54" dur="166" decel="50000">
                                          <p:stCondLst>
                                            <p:cond delay="1338"/>
                                          </p:stCondLst>
                                        </p:cTn>
                                        <p:tgtEl>
                                          <p:spTgt spid="1026"/>
                                        </p:tgtEl>
                                      </p:cBhvr>
                                      <p:to x="100000" y="100000"/>
                                    </p:animScale>
                                    <p:animScale>
                                      <p:cBhvr>
                                        <p:cTn id="55" dur="26">
                                          <p:stCondLst>
                                            <p:cond delay="1642"/>
                                          </p:stCondLst>
                                        </p:cTn>
                                        <p:tgtEl>
                                          <p:spTgt spid="1026"/>
                                        </p:tgtEl>
                                      </p:cBhvr>
                                      <p:to x="100000" y="90000"/>
                                    </p:animScale>
                                    <p:animScale>
                                      <p:cBhvr>
                                        <p:cTn id="56" dur="166" decel="50000">
                                          <p:stCondLst>
                                            <p:cond delay="1668"/>
                                          </p:stCondLst>
                                        </p:cTn>
                                        <p:tgtEl>
                                          <p:spTgt spid="1026"/>
                                        </p:tgtEl>
                                      </p:cBhvr>
                                      <p:to x="100000" y="100000"/>
                                    </p:animScale>
                                    <p:animScale>
                                      <p:cBhvr>
                                        <p:cTn id="57" dur="26">
                                          <p:stCondLst>
                                            <p:cond delay="1808"/>
                                          </p:stCondLst>
                                        </p:cTn>
                                        <p:tgtEl>
                                          <p:spTgt spid="1026"/>
                                        </p:tgtEl>
                                      </p:cBhvr>
                                      <p:to x="100000" y="95000"/>
                                    </p:animScale>
                                    <p:animScale>
                                      <p:cBhvr>
                                        <p:cTn id="58"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9" name="8 Grupo"/>
          <p:cNvGrpSpPr/>
          <p:nvPr/>
        </p:nvGrpSpPr>
        <p:grpSpPr>
          <a:xfrm>
            <a:off x="3419872" y="66973"/>
            <a:ext cx="2418751" cy="692640"/>
            <a:chOff x="0" y="72007"/>
            <a:chExt cx="8568952" cy="692640"/>
          </a:xfrm>
          <a:scene3d>
            <a:camera prst="orthographicFront"/>
            <a:lightRig rig="flat" dir="t"/>
          </a:scene3d>
        </p:grpSpPr>
        <p:sp>
          <p:nvSpPr>
            <p:cNvPr id="11" name="10 Rectángulo redondeado"/>
            <p:cNvSpPr/>
            <p:nvPr/>
          </p:nvSpPr>
          <p:spPr>
            <a:xfrm>
              <a:off x="0" y="72007"/>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11 Rectángulo"/>
            <p:cNvSpPr/>
            <p:nvPr/>
          </p:nvSpPr>
          <p:spPr>
            <a:xfrm>
              <a:off x="33812" y="105819"/>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Electricity</a:t>
              </a:r>
              <a:r>
                <a:rPr lang="en-GB" sz="1800" kern="1200" dirty="0" smtClean="0"/>
                <a:t> in history</a:t>
              </a:r>
              <a:endParaRPr lang="en-GB" sz="1800" kern="1200" dirty="0"/>
            </a:p>
          </p:txBody>
        </p:sp>
      </p:grpSp>
      <p:sp>
        <p:nvSpPr>
          <p:cNvPr id="7" name="6 Rectángulo"/>
          <p:cNvSpPr/>
          <p:nvPr/>
        </p:nvSpPr>
        <p:spPr>
          <a:xfrm>
            <a:off x="238269" y="980728"/>
            <a:ext cx="8496944" cy="923330"/>
          </a:xfrm>
          <a:prstGeom prst="rect">
            <a:avLst/>
          </a:prstGeom>
        </p:spPr>
        <p:txBody>
          <a:bodyPr wrap="square">
            <a:spAutoFit/>
          </a:bodyPr>
          <a:lstStyle/>
          <a:p>
            <a:r>
              <a:rPr lang="en-US" dirty="0"/>
              <a:t>I</a:t>
            </a:r>
            <a:r>
              <a:rPr lang="en-US" dirty="0" smtClean="0"/>
              <a:t>n </a:t>
            </a:r>
            <a:r>
              <a:rPr lang="en-US" dirty="0"/>
              <a:t>1800 Alessandro Volta (1745-1827) discovered that two metals with salt water between them could cause a continuous flow of charge – in other words, an </a:t>
            </a:r>
            <a:r>
              <a:rPr lang="en-US" b="1" dirty="0"/>
              <a:t>electric current</a:t>
            </a:r>
            <a:r>
              <a:rPr lang="en-US" dirty="0"/>
              <a:t>. He had made the first battery. </a:t>
            </a:r>
            <a:endParaRPr lang="es-ES" dirty="0"/>
          </a:p>
        </p:txBody>
      </p:sp>
      <p:sp>
        <p:nvSpPr>
          <p:cNvPr id="10" name="9 Rectángulo"/>
          <p:cNvSpPr/>
          <p:nvPr/>
        </p:nvSpPr>
        <p:spPr>
          <a:xfrm>
            <a:off x="216564" y="2371777"/>
            <a:ext cx="7235755" cy="1200329"/>
          </a:xfrm>
          <a:prstGeom prst="rect">
            <a:avLst/>
          </a:prstGeom>
        </p:spPr>
        <p:txBody>
          <a:bodyPr wrap="square">
            <a:spAutoFit/>
          </a:bodyPr>
          <a:lstStyle/>
          <a:p>
            <a:r>
              <a:rPr lang="en-US" dirty="0" smtClean="0"/>
              <a:t>It was </a:t>
            </a:r>
            <a:r>
              <a:rPr lang="en-US" dirty="0"/>
              <a:t>not until </a:t>
            </a:r>
            <a:r>
              <a:rPr lang="en-US" b="1" dirty="0"/>
              <a:t>J.J. Thomson </a:t>
            </a:r>
            <a:r>
              <a:rPr lang="en-US" dirty="0"/>
              <a:t>discovered the electron in 1897, that there was any evidence to explain what electricity really was. From such discovery, we now know that the </a:t>
            </a:r>
            <a:r>
              <a:rPr lang="en-US" b="1" dirty="0"/>
              <a:t>current in a circuit is a flow of electrons</a:t>
            </a:r>
            <a:r>
              <a:rPr lang="en-US" dirty="0"/>
              <a:t>.</a:t>
            </a:r>
            <a:endParaRPr lang="es-ES" dirty="0"/>
          </a:p>
        </p:txBody>
      </p:sp>
      <p:pic>
        <p:nvPicPr>
          <p:cNvPr id="2050" name="Picture 2" descr="http://media-cache-ak0.pinimg.com/736x/5c/e8/11/5ce81158bd3ebe392966cb2cee18a55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578781"/>
            <a:ext cx="1310373" cy="2786323"/>
          </a:xfrm>
          <a:prstGeom prst="rect">
            <a:avLst/>
          </a:prstGeom>
          <a:noFill/>
          <a:extLst>
            <a:ext uri="{909E8E84-426E-40DD-AFC4-6F175D3DCCD1}">
              <a14:hiddenFill xmlns:a14="http://schemas.microsoft.com/office/drawing/2010/main">
                <a:solidFill>
                  <a:srgbClr val="FFFFFF"/>
                </a:solidFill>
              </a14:hiddenFill>
            </a:ext>
          </a:extLst>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278" y="3572106"/>
            <a:ext cx="3590925" cy="2933700"/>
          </a:xfrm>
          <a:prstGeom prst="rect">
            <a:avLst/>
          </a:prstGeom>
        </p:spPr>
      </p:pic>
    </p:spTree>
    <p:extLst>
      <p:ext uri="{BB962C8B-B14F-4D97-AF65-F5344CB8AC3E}">
        <p14:creationId xmlns:p14="http://schemas.microsoft.com/office/powerpoint/2010/main" val="293523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26" presetClass="entr" presetSubtype="0" fill="hold" nodeType="after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ipe(down)">
                                      <p:cBhvr>
                                        <p:cTn id="29" dur="580">
                                          <p:stCondLst>
                                            <p:cond delay="0"/>
                                          </p:stCondLst>
                                        </p:cTn>
                                        <p:tgtEl>
                                          <p:spTgt spid="2050"/>
                                        </p:tgtEl>
                                      </p:cBhvr>
                                    </p:animEffect>
                                    <p:anim calcmode="lin" valueType="num">
                                      <p:cBhvr>
                                        <p:cTn id="30"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5" dur="26">
                                          <p:stCondLst>
                                            <p:cond delay="650"/>
                                          </p:stCondLst>
                                        </p:cTn>
                                        <p:tgtEl>
                                          <p:spTgt spid="2050"/>
                                        </p:tgtEl>
                                      </p:cBhvr>
                                      <p:to x="100000" y="60000"/>
                                    </p:animScale>
                                    <p:animScale>
                                      <p:cBhvr>
                                        <p:cTn id="36" dur="166" decel="50000">
                                          <p:stCondLst>
                                            <p:cond delay="676"/>
                                          </p:stCondLst>
                                        </p:cTn>
                                        <p:tgtEl>
                                          <p:spTgt spid="2050"/>
                                        </p:tgtEl>
                                      </p:cBhvr>
                                      <p:to x="100000" y="100000"/>
                                    </p:animScale>
                                    <p:animScale>
                                      <p:cBhvr>
                                        <p:cTn id="37" dur="26">
                                          <p:stCondLst>
                                            <p:cond delay="1312"/>
                                          </p:stCondLst>
                                        </p:cTn>
                                        <p:tgtEl>
                                          <p:spTgt spid="2050"/>
                                        </p:tgtEl>
                                      </p:cBhvr>
                                      <p:to x="100000" y="80000"/>
                                    </p:animScale>
                                    <p:animScale>
                                      <p:cBhvr>
                                        <p:cTn id="38" dur="166" decel="50000">
                                          <p:stCondLst>
                                            <p:cond delay="1338"/>
                                          </p:stCondLst>
                                        </p:cTn>
                                        <p:tgtEl>
                                          <p:spTgt spid="2050"/>
                                        </p:tgtEl>
                                      </p:cBhvr>
                                      <p:to x="100000" y="100000"/>
                                    </p:animScale>
                                    <p:animScale>
                                      <p:cBhvr>
                                        <p:cTn id="39" dur="26">
                                          <p:stCondLst>
                                            <p:cond delay="1642"/>
                                          </p:stCondLst>
                                        </p:cTn>
                                        <p:tgtEl>
                                          <p:spTgt spid="2050"/>
                                        </p:tgtEl>
                                      </p:cBhvr>
                                      <p:to x="100000" y="90000"/>
                                    </p:animScale>
                                    <p:animScale>
                                      <p:cBhvr>
                                        <p:cTn id="40" dur="166" decel="50000">
                                          <p:stCondLst>
                                            <p:cond delay="1668"/>
                                          </p:stCondLst>
                                        </p:cTn>
                                        <p:tgtEl>
                                          <p:spTgt spid="2050"/>
                                        </p:tgtEl>
                                      </p:cBhvr>
                                      <p:to x="100000" y="100000"/>
                                    </p:animScale>
                                    <p:animScale>
                                      <p:cBhvr>
                                        <p:cTn id="41" dur="26">
                                          <p:stCondLst>
                                            <p:cond delay="1808"/>
                                          </p:stCondLst>
                                        </p:cTn>
                                        <p:tgtEl>
                                          <p:spTgt spid="2050"/>
                                        </p:tgtEl>
                                      </p:cBhvr>
                                      <p:to x="100000" y="95000"/>
                                    </p:animScale>
                                    <p:animScale>
                                      <p:cBhvr>
                                        <p:cTn id="42" dur="166" decel="50000">
                                          <p:stCondLst>
                                            <p:cond delay="1834"/>
                                          </p:stCondLst>
                                        </p:cTn>
                                        <p:tgtEl>
                                          <p:spTgt spid="205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00"/>
                            </p:stCondLst>
                            <p:childTnLst>
                              <p:par>
                                <p:cTn id="49" presetID="42"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250"/>
                                        <p:tgtEl>
                                          <p:spTgt spid="13"/>
                                        </p:tgtEl>
                                      </p:cBhvr>
                                    </p:animEffect>
                                    <p:anim calcmode="lin" valueType="num">
                                      <p:cBhvr>
                                        <p:cTn id="52" dur="1250" fill="hold"/>
                                        <p:tgtEl>
                                          <p:spTgt spid="13"/>
                                        </p:tgtEl>
                                        <p:attrNameLst>
                                          <p:attrName>ppt_x</p:attrName>
                                        </p:attrNameLst>
                                      </p:cBhvr>
                                      <p:tavLst>
                                        <p:tav tm="0">
                                          <p:val>
                                            <p:strVal val="#ppt_x"/>
                                          </p:val>
                                        </p:tav>
                                        <p:tav tm="100000">
                                          <p:val>
                                            <p:strVal val="#ppt_x"/>
                                          </p:val>
                                        </p:tav>
                                      </p:tavLst>
                                    </p:anim>
                                    <p:anim calcmode="lin" valueType="num">
                                      <p:cBhvr>
                                        <p:cTn id="53" dur="1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5</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4" name="3 Grupo"/>
          <p:cNvGrpSpPr/>
          <p:nvPr/>
        </p:nvGrpSpPr>
        <p:grpSpPr>
          <a:xfrm>
            <a:off x="3275856" y="116632"/>
            <a:ext cx="2601236" cy="692640"/>
            <a:chOff x="0" y="863592"/>
            <a:chExt cx="8568952" cy="692640"/>
          </a:xfrm>
          <a:scene3d>
            <a:camera prst="orthographicFront"/>
            <a:lightRig rig="flat" dir="t"/>
          </a:scene3d>
        </p:grpSpPr>
        <p:sp>
          <p:nvSpPr>
            <p:cNvPr id="6" name="5 Rectángulo redondeado"/>
            <p:cNvSpPr/>
            <p:nvPr/>
          </p:nvSpPr>
          <p:spPr>
            <a:xfrm>
              <a:off x="0" y="8635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6 Rectángulo"/>
            <p:cNvSpPr/>
            <p:nvPr/>
          </p:nvSpPr>
          <p:spPr>
            <a:xfrm>
              <a:off x="33812" y="8974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Electric charge</a:t>
              </a:r>
              <a:endParaRPr lang="en-GB" sz="2000" kern="1200" dirty="0"/>
            </a:p>
          </p:txBody>
        </p:sp>
      </p:grpSp>
      <p:sp>
        <p:nvSpPr>
          <p:cNvPr id="2" name="1 Rectángulo"/>
          <p:cNvSpPr/>
          <p:nvPr/>
        </p:nvSpPr>
        <p:spPr>
          <a:xfrm>
            <a:off x="300913" y="1550694"/>
            <a:ext cx="8496944" cy="1908215"/>
          </a:xfrm>
          <a:prstGeom prst="rect">
            <a:avLst/>
          </a:prstGeom>
        </p:spPr>
        <p:txBody>
          <a:bodyPr wrap="square">
            <a:spAutoFit/>
          </a:bodyPr>
          <a:lstStyle/>
          <a:p>
            <a:r>
              <a:rPr lang="en-US" dirty="0" smtClean="0"/>
              <a:t>When objects get charged them can either </a:t>
            </a:r>
            <a:r>
              <a:rPr lang="en-US" dirty="0"/>
              <a:t>exert between them </a:t>
            </a:r>
            <a:r>
              <a:rPr lang="en-US" dirty="0" smtClean="0"/>
              <a:t>forces </a:t>
            </a:r>
            <a:r>
              <a:rPr lang="en-US" dirty="0"/>
              <a:t>of </a:t>
            </a:r>
            <a:r>
              <a:rPr lang="en-US" b="1" dirty="0"/>
              <a:t>attraction</a:t>
            </a:r>
            <a:r>
              <a:rPr lang="en-US" dirty="0"/>
              <a:t> or forces of </a:t>
            </a:r>
            <a:r>
              <a:rPr lang="en-US" b="1" dirty="0" smtClean="0"/>
              <a:t>repulsion.</a:t>
            </a:r>
          </a:p>
          <a:p>
            <a:endParaRPr lang="en-US" b="1" dirty="0"/>
          </a:p>
          <a:p>
            <a:r>
              <a:rPr lang="en-US" sz="1600" dirty="0" smtClean="0">
                <a:solidFill>
                  <a:schemeClr val="accent1"/>
                </a:solidFill>
                <a:hlinkClick r:id="rId3"/>
              </a:rPr>
              <a:t>CLICK HERE FOR AN ANIMATION</a:t>
            </a:r>
            <a:endParaRPr lang="en-US" sz="1600" dirty="0" smtClean="0">
              <a:solidFill>
                <a:schemeClr val="accent1"/>
              </a:solidFill>
            </a:endParaRPr>
          </a:p>
          <a:p>
            <a:endParaRPr lang="en-US" sz="1600" dirty="0">
              <a:solidFill>
                <a:schemeClr val="accent1"/>
              </a:solidFill>
            </a:endParaRPr>
          </a:p>
          <a:p>
            <a:endParaRPr lang="en-US" sz="1600" dirty="0" smtClean="0">
              <a:solidFill>
                <a:schemeClr val="accent1"/>
              </a:solidFill>
            </a:endParaRPr>
          </a:p>
          <a:p>
            <a:endParaRPr lang="en-GB" sz="1600" dirty="0">
              <a:solidFill>
                <a:schemeClr val="accent1"/>
              </a:solidFill>
            </a:endParaRPr>
          </a:p>
        </p:txBody>
      </p:sp>
      <p:pic>
        <p:nvPicPr>
          <p:cNvPr id="2050" name="Picture 2" descr="http://www.joeruff.com/artruff/physics/Student_Pages/Static_Electricity/Static_Electricity_Home_files/image0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635" y="1861938"/>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00913" y="3068960"/>
            <a:ext cx="4572000" cy="1200329"/>
          </a:xfrm>
          <a:prstGeom prst="rect">
            <a:avLst/>
          </a:prstGeom>
        </p:spPr>
        <p:txBody>
          <a:bodyPr>
            <a:spAutoFit/>
          </a:bodyPr>
          <a:lstStyle/>
          <a:p>
            <a:r>
              <a:rPr lang="en-US" dirty="0"/>
              <a:t>The material has been </a:t>
            </a:r>
            <a:r>
              <a:rPr lang="en-US" dirty="0" smtClean="0"/>
              <a:t>charged </a:t>
            </a:r>
            <a:r>
              <a:rPr lang="en-US" dirty="0"/>
              <a:t>by friction and has acquired another property; it has become </a:t>
            </a:r>
            <a:r>
              <a:rPr lang="en-US" b="1" dirty="0"/>
              <a:t>electrically charged</a:t>
            </a:r>
            <a:r>
              <a:rPr lang="en-US" dirty="0"/>
              <a:t>. </a:t>
            </a:r>
            <a:endParaRPr lang="en-GB" dirty="0"/>
          </a:p>
        </p:txBody>
      </p:sp>
      <p:sp>
        <p:nvSpPr>
          <p:cNvPr id="9" name="8 Rectángulo"/>
          <p:cNvSpPr/>
          <p:nvPr/>
        </p:nvSpPr>
        <p:spPr>
          <a:xfrm>
            <a:off x="300913" y="4413761"/>
            <a:ext cx="4104456" cy="2031325"/>
          </a:xfrm>
          <a:prstGeom prst="rect">
            <a:avLst/>
          </a:prstGeom>
        </p:spPr>
        <p:txBody>
          <a:bodyPr wrap="square">
            <a:spAutoFit/>
          </a:bodyPr>
          <a:lstStyle/>
          <a:p>
            <a:r>
              <a:rPr lang="en-US" dirty="0"/>
              <a:t>This property manifests itself through forces of attraction and repulsion.  Just like there are two types of forces, there are two types of electric charge. We call them </a:t>
            </a:r>
            <a:r>
              <a:rPr lang="en-US" b="1" dirty="0"/>
              <a:t>negative (-) and positive (+) charges</a:t>
            </a:r>
            <a:endParaRPr lang="en-GB" dirty="0"/>
          </a:p>
        </p:txBody>
      </p:sp>
      <p:sp>
        <p:nvSpPr>
          <p:cNvPr id="11" name="10 Rectángulo redondeado"/>
          <p:cNvSpPr/>
          <p:nvPr/>
        </p:nvSpPr>
        <p:spPr>
          <a:xfrm>
            <a:off x="300913" y="809272"/>
            <a:ext cx="8820472" cy="783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smtClean="0"/>
              <a:t>REMEMBER: </a:t>
            </a:r>
            <a:r>
              <a:rPr lang="en-US" sz="1600" b="1" dirty="0"/>
              <a:t>There are two types of electrical charge, the positive (+) and the negative (-). Charges with different signs attract each other, and charges with the same sign repel each other</a:t>
            </a:r>
            <a:r>
              <a:rPr lang="en-US" sz="1600" b="1" dirty="0" smtClean="0"/>
              <a:t>.</a:t>
            </a:r>
            <a:endParaRPr lang="en-GB" sz="1600" b="1" dirty="0"/>
          </a:p>
        </p:txBody>
      </p:sp>
      <p:pic>
        <p:nvPicPr>
          <p:cNvPr id="13" name="MBRTR2dlwvA"/>
          <p:cNvPicPr>
            <a:picLocks noRot="1" noChangeAspect="1"/>
          </p:cNvPicPr>
          <p:nvPr>
            <a:videoFile r:link="rId1"/>
          </p:nvPr>
        </p:nvPicPr>
        <p:blipFill>
          <a:blip r:embed="rId5"/>
          <a:stretch>
            <a:fillRect/>
          </a:stretch>
        </p:blipFill>
        <p:spPr>
          <a:xfrm>
            <a:off x="4746600" y="4143549"/>
            <a:ext cx="4091621" cy="2301537"/>
          </a:xfrm>
          <a:prstGeom prst="rect">
            <a:avLst/>
          </a:prstGeom>
        </p:spPr>
      </p:pic>
    </p:spTree>
    <p:extLst>
      <p:ext uri="{BB962C8B-B14F-4D97-AF65-F5344CB8AC3E}">
        <p14:creationId xmlns:p14="http://schemas.microsoft.com/office/powerpoint/2010/main" val="159742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500"/>
                                        <p:tgtEl>
                                          <p:spTgt spid="20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6</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4" name="3 Grupo"/>
          <p:cNvGrpSpPr/>
          <p:nvPr/>
        </p:nvGrpSpPr>
        <p:grpSpPr>
          <a:xfrm>
            <a:off x="3275856" y="116632"/>
            <a:ext cx="2601236" cy="692640"/>
            <a:chOff x="0" y="863592"/>
            <a:chExt cx="8568952" cy="692640"/>
          </a:xfrm>
          <a:scene3d>
            <a:camera prst="orthographicFront"/>
            <a:lightRig rig="flat" dir="t"/>
          </a:scene3d>
        </p:grpSpPr>
        <p:sp>
          <p:nvSpPr>
            <p:cNvPr id="6" name="5 Rectángulo redondeado"/>
            <p:cNvSpPr/>
            <p:nvPr/>
          </p:nvSpPr>
          <p:spPr>
            <a:xfrm>
              <a:off x="0" y="8635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6 Rectángulo"/>
            <p:cNvSpPr/>
            <p:nvPr/>
          </p:nvSpPr>
          <p:spPr>
            <a:xfrm>
              <a:off x="33812" y="8974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Electric charge</a:t>
              </a:r>
              <a:endParaRPr lang="en-GB" sz="2000" kern="1200" dirty="0"/>
            </a:p>
          </p:txBody>
        </p:sp>
      </p:grpSp>
      <p:sp>
        <p:nvSpPr>
          <p:cNvPr id="12" name="11 Rectángulo"/>
          <p:cNvSpPr/>
          <p:nvPr/>
        </p:nvSpPr>
        <p:spPr>
          <a:xfrm>
            <a:off x="251520" y="1052736"/>
            <a:ext cx="8424936" cy="923330"/>
          </a:xfrm>
          <a:prstGeom prst="rect">
            <a:avLst/>
          </a:prstGeom>
        </p:spPr>
        <p:txBody>
          <a:bodyPr wrap="square">
            <a:spAutoFit/>
          </a:bodyPr>
          <a:lstStyle/>
          <a:p>
            <a:r>
              <a:rPr lang="en-US" dirty="0"/>
              <a:t>Electric charge or ‘electricity’, can come from batteries and generators. But some materials become charged when rubbed. Their charges is sometimes called </a:t>
            </a:r>
            <a:r>
              <a:rPr lang="en-US" b="1" dirty="0"/>
              <a:t>electrostatic charge </a:t>
            </a:r>
            <a:r>
              <a:rPr lang="en-US" dirty="0"/>
              <a:t>or ‘</a:t>
            </a:r>
            <a:r>
              <a:rPr lang="en-US" b="1" dirty="0"/>
              <a:t>static electricity</a:t>
            </a:r>
            <a:r>
              <a:rPr lang="en-US" dirty="0"/>
              <a:t>’. </a:t>
            </a:r>
            <a:endParaRPr lang="es-ES" dirty="0"/>
          </a:p>
        </p:txBody>
      </p:sp>
      <p:pic>
        <p:nvPicPr>
          <p:cNvPr id="3074" name="Picture 2" descr="http://www.energyquest.ca.gov/story_old/images/chap03_ballo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700808"/>
            <a:ext cx="1819275" cy="2076450"/>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251520" y="2576929"/>
            <a:ext cx="6912768" cy="923330"/>
          </a:xfrm>
          <a:prstGeom prst="rect">
            <a:avLst/>
          </a:prstGeom>
        </p:spPr>
        <p:txBody>
          <a:bodyPr wrap="square">
            <a:spAutoFit/>
          </a:bodyPr>
          <a:lstStyle/>
          <a:p>
            <a:r>
              <a:rPr lang="en-US" dirty="0"/>
              <a:t>Glass rods or amber rods can be charged by rubbing them with a silk cloth. When you rub rods of glass or amber with a silk cloth, the rods will be able to attract small objects. </a:t>
            </a:r>
            <a:endParaRPr lang="en-GB" dirty="0"/>
          </a:p>
        </p:txBody>
      </p:sp>
      <p:sp>
        <p:nvSpPr>
          <p:cNvPr id="2" name="AutoShape 2" descr="data:image/jpeg;base64,/9j/4AAQSkZJRgABAQAAAQABAAD/2wCEAAkGBhASERQSExMRFRITGRgZGBUXFxYXFxUbFxwXFxUbHB4XGyYfFyUlGSEXIS8gJCcpLC4sGB8yNzAsNSYrLSkBCQoKDgwOGg8PGiweHyUsLS8pLCovNCk1KS0pLy4pKTUpKTUsMCw1LyopKik1LDUsKSkwLTQpLCkpLCkpKSk1Lf/AABEIAJ0BQQMBIgACEQEDEQH/xAAcAAEAAgMBAQEAAAAAAAAAAAAABQcEBggDAgH/xABNEAACAQIDAgUMDwgDAAIDAAABAgMAEQQSIQUxBhMiQVMHCBUYNVFhcXOSsrMUFiMyNkNSY4GCkaLR0uMzNEJiobHD0yRyweHwVJPC/8QAGQEBAAMBAQAAAAAAAAAAAAAAAAMEBQIB/8QAKxEBAAICAQMCBQMFAAAAAAAAAAECAxEhBBIxUWEFFCJx8aGx8BMyQYHh/9oADAMBAAIRAxEAPwDSOpx1OBtQP7oUKX57DTJ/I175vBa3PfTd+1x+f+9+lTrcfj/rf4atjEbdkE00KxKzRRxuLyBeM40yKqrdbBsyEakDlLrvsFT9rj8/979Kna4/P/e/Sq3cLt1WfEq4Ea4Z1UuzCxDIkgbWwXRgNTWXLtKFSA0sYLC6gsoLCxa4110BOnMDQUv2uPz/AN79Kna4/P8A3v0qt/B8I8LKkTrNHaYAoCyqzZve2Um9782+sgbVg1PGxWDBTy10ZrZV37zcWG83oKY7XH5/736VO1x+f+9+lVzJtbDlUYTRFZPeEOpD6heSb8rlEDTnIr7xm0IYgDLJHGDexdlUGwLH3xG4AnxCgpbtcfn/AL36VO1x+f8AvfpVbW1OEsMUEkyPHKUSV1RZEu4hBMgXfe1jffavHF8LYEELBomjklMTuJUywsI3lOY7tykWNt4oKr7XH5/736VO1x+f+9+lV0rtCEhCJI7S/szmX3S4uMuvK010rCk4QIMXHhVyszpKxIdSU4vJoVGuubntuoKj7XH5/wC9+lTtcfn/AL36VXVJjolYIzoHbUKWAY2BJsCbnQE/Qa19eG6FFkCpxUknFRuZVF34wx8sW5AsM4PK0320uFa9rj8/979Kna4/P/e/Sq7MJI7IpdQrkaqGzAHwNYX8dhXrQUd2uPz/AN79Kna4/P8A3v0qvGlBR3a4/P8A3v0q1rqZbKGG4RxQA34vjhff8S532F/HYeKulq554IfCseOb1D0H31f4Q+1sIh3NAgPiMst62LZ/UBwUkUchkYGRFYgBrDMAbC8lQHV37sYPyMfrpavLYX7rB5KP0VoK07XfA9K/2N/sp2u+B6V/sb/ZVs0oKm7XfA9K/wBjf7Kdrvgelf7G/wBlWzSgqbtd8D0r/Y3+yna74HpX+xv9lWzSgqbtd8D0r/Y3+yna74HpX+xv9lWzSgqbtd8D0r/Y3+yna74HpX+xv9lWzSgqbtd8D0r/AGN/sp2u+B6V/sb/AGVbNKCpu13wPSv9jf7Kdrvgelf7G/2VbNKCpu13wPSv9jf7Kdrvgelf7G/2VbNKCpu13wPSv9jf7K1HqmdSnDbNwfHRsXZmC6hhb+K45ZHNbUHQnnsa6HqsOuC7mr5Uei1BzZalKUF49bj8f9b/AA1aWI2LKcVNPxcDho4VjzsQVaFpXzHkG1y43H+Hw1VvW4/H/W/w1a+L4Tok/E5HYh44yRlFjKMymxN2XvsBYa942CMn4M4vjJJVeAu00cgVs4SQLAMOwbKLobjMCL23a61k7N4OzQyZR7GOGJjbJkbNC0aKgWMbsvJFibFdd99MbAcKzDgkmnEkpvPmcZByY5mTdcXOWxAA3Kd1ZsvDOFeMJUgRScW5JUZDmyBpATeJTvDsACCDfWgwNl8DZVCLI0dkwZwudCc/vgVdcy6aAHfobd6mI4HzOYXYw54hhUNrhWXDycaWsVNidQBrbM2pvU3tDboihjlMbtxrRIFUpcGVgi3Ja1sxFyCa8BwpS65o3UGVYGPJIjlYKQhyk35RC5hcXPe1oIyPglODmDxo4mmkDqWPJlm47KykZZBawsRcHUMKmNsbIaabCyAIVgkdmzbyGikjsNDzsD9Wo7Z+33nxsOXOuHlwskqA5LP7pCEfTlDkNuJ3NuvWz0GlY3gTiJA6cZCEPs+xsxNsbmKkjcMrNYjnA5t1ZcvBWUzJiRxQdZIWMeuUiGKeL31r5jxt723Io8NbVSg1DBcDZYpFAOHkhYqzq6sDEyyyTAxAaWDMAFbcVBvzV7bI4M4iKaBmeJo8OMSoIzZ5BOyOpa+gYEG5ub79L2G00oNdxfBuRnk5SmOSeHEXNw8bQiLkroRZuLUX0sHffpWPDwaxC4aCK8WaHEccTmaxHGvLYcnfyrfRWzzyFVYhSxAJCiwLEDQC5A13amtIg6omJmjWSDAEhrj3TERxkEEqwIVWIIYEEEaEGuq1m3EQjyZaY43edNyOPiGhdbjw15ttaEfxfYCf7CtAxm3cc7ZvY+DQneOPlcX+iEf3r24ObRmniaSRYwM7KhTNZ1Xk5uVrqwa3fAB56uR00aju3DIt8StuYp2zpv8Ah8Yj3ym9t+hH9xXtWLs7C8WgHOdT46yqp21E8eGvim00ib+SueeCHwrHjm9Q9dDVzzwQ+FY8c3qHrlI9urv3YwfkY/XS1eWwv3WDyUforVG9Xfuxg/Ix+ulq8thfusHko/RWgzqUpQKUpQKUpQKUpQKUpQKUpQKUpQKUpQKrDrgu5q+VHotVn1WHXBdzV8qPRag5spSlBePW4/H/AFv8NWdith4lsU0quEVilnEjZlVQLrxbRlTflDR1HKva971j1uPx/wBb/DV40EC/AvCtGIzxpULKmkjLdZmEkgOW1+Xr/wDGlZI4OQ5g95M4uA5clgGYuyktfOCxJytcc27SpWlBHS7BhMMcABWOFo2RVO7iiGj330BAP0V+9g4eMMljdnEhW5yGRQFVyu64AH2Am5AIkKUEJhuCGGjIKGZSqsiWml9zRmVyq8rQXVdOYaDSpF8ACxbPLq6vYOwAygCwF9FNtV3G5rKpQKUr4llVQWYhVUEkk2AA1JJO6g+6jdq7figIQ5pJn1SGMZpGG4m25VHOzEDw1GT7elxAPsYiLDgXbFyDQgakwo2jC3xjcjnAcVoe1uqDFgyI8LEwXEm3ZCW8mcqbPIQeVIBfkkkLvsMoF+oqivk1vt5bYvVJWNI3xMWT2QmeARNxrSbvcypClHFxc+833YWrXPZZWSbESmLDjEup4oMMqtbLcsbZnbk5rWF159SYfDzwQu8MJSZ5bK88rWSItdiJZALKu9ljS2p3C4NbzwN4IYeXCxz4lTPNPFZjIOSquMrLGu5FI/i98wOp5hcrNOnnc82/Zk3jL18dkfTT1nzP2Qe0YJG4uCM5ZsS/FqedFtmlk+pGGPjy9+t12XsAQssai0USgL3rAWUfR/54awOCfBCbDzySzyCXi14nDtrmEROdi9x78+5qSN/FA89bbXGbqbXtMx40l6X4bTFSIt53uff0KUpVRrFc88EPhWPHN6h66Grnngh8Kx45vUPQe3V37sYPyMfrpavLYX7rB5KP0Vqjerv3YwfkY/XS1eWwv3WDyUforQZ1KUoFKUoFKUoFKUoFKwNr7dgwy3lcAkEqguzvltcIo1Y6jd3xWtbcmxkyB3icQlrexY2IkcEE3mdL2GgHFpprqzbqbe9s7iPXxvj9Z4Z22+GWRX9jRmcx6PJe0KG+XLm+Ma5Ayre2tyteew+EUwEBxJV48UqGOZUyZXcZhHIuYgX/AIWBsSMpscubRoYJZI0jRGKxlgvyVBCckX0QDLu/mqG2onEOY2sRKNFBS6uQMw3/ACj39+vPVac0/wB3bw2K/DMczGKcsRfc8eePtv8A3+F+UqJ4NHF8T/ywBLfmybsq/I099mqWqxE7jbJyU7LTXcT7xzBSlK9cFVh1wXc1fKj0Wqz6rDrgu5q+VHotQc2UpSgvHrcfj/rf4avGqO63H4/63+GrxoFKUoFKUoFK8551RS7EBVFyTuAFaJwr4Z4kwZcKEieZhGkj3LkvfWNLaBUDOXbQZdAbiu60tbmIRXzUxzq06/4ml4f4R2kig4yaeNynEopDMVNi12soQNccYSFuCLk6GD23tUCQLif+TidGTAQn3GL5Lysw1t8uQWv71L1CdiliEfsZ3gaJDHnQDM6NbODmvckgMGNyG17943sgsauMPlRLtxmJe7LmHvyLm+Ifvm+UW1bmq78p/T5vOoYk/FZz/Thruf0j7y+uFG0sSXi46dpZJHXNg4tIWjVlJRVOrkEBjI51CkGym1YW1tniTB7PGlwAoJ1F2ibLcc4LBQR3iRz1KcDMPG/srELxhJyoJJLl3AjEmbUAAEvoFAWwFtwNY+PNtnwt0awP5pS/3Sap5LVm30xqGv02O9Mf1zuZ5eWzdlwDiMTFCrxryjhWYiMnQNbWwcEEcq6ki5F+ULh2Ft6HFx8ZETyTlZGGV42GpVhzG1j3iCCCQaqXZUmWWSL+GT3VfAbhZR9uVvGzVM7CxRh2hA67pyYJBzMCrPGfGriwPedhz1GsaiFpUpSj0pSlArnngh8Kx45vUPXQ1c88EPhWPHN6h6D26u/djB+Rj9dLV5bC/dYPJR+itUb1d+7GD8jH66Wry2F+6weSj9FaDOpSlApSlApSsHau2ocOoMjHMxsiKC0kh7yKurH+3PYUGdUBieETysY8GquQbNiGvxEZGjAW1mYfJU2B0LLurGxGHmxIzYoiHD//AIytqw+fkU8ryanL3y9ZxxUaIoXKFAAVVtYDcLW0AqStNquXqO2OGlcIdgYlZc7PJOX+MsSwAsbHIoVBmJsBpv57157exWKhg4t5M6E3eS5NjdcgBax5jzc9R20uG85n0Dk3sMOpYgmxG4C5PPu5qntk8A8RjCJtosVj3rhUa1x84y7v+i/Sx3VUrWl+7tmdt/Ll6np4wRmpWaxz/PePXxM88tf4Pz47GAw4NI1jBAbEZcsa2AB1H7RrW0XXvlasPgzwFw2DGbWadhyp5ACx57KN0a35h9JJ1qfw2GSNQiKqoosFUAADwAbq9KmjiumZkmL5ZyRGpn0KUpXrkpSlAqsOuC7mr5Uei1WfVYdcF3NXyo9FqDmylKUF49bj8f8AW/w1eNUd1uPx/wBb/DV40ClK88RiUjUu7KiKLszEKqjnJJ0FB6VFbU4QJEwiVWmxDC6wpbNb5Tk6Rr/MxHgudKwH2piMVpBmgw53zutpZB80jDkj+dx4lO+sjB4KHDIQgtc3ZySzyN8pmPKc+Ekmu4rtXy54p4RG0cLK5V8S4Z73WFL8TFbcddZW/nbw2Va07aO1AcW7Ok5WAcXGFhmYEtZpXBVMvyVBv/C3frZ9v7WjjzSSSBV+i5A8Z08e6orYezMZtBg4XiMH0jg8ZKObIp5v5m010B31fpkpiiOWBkw5uqvadcePOuP5+6FThNxkoghw2LknOoTiwLD5RzMMo8LWFSfArgJM2MeXGYN1gILokkkZRJs1yeLR2z31bWwDAkDlXFj7G4Pw4UERA8q2YmxZiNxJtc/2qSqvn6i2TifDU6L4fj6eO6I5/wA87V7FLd8Y3yp5h9CBYx6NawI+MwCp8uDL5yWqW2Pic0OYbpWlceKWR3X7pFQ+zJP+LB5NP7CqrTRmAxtzhZe+Qp8Uy2t/+zixU3jsSIzHKb2imgkJG8KkqF/uZq1FSRDIo99Ez28cbl1/sK2PazCSCS2542t9ZTagu4UrF2ZiRJDFINzojecoNZVApSlArnngh8Kx45vUPXQ1c88EPhWPHN6h6D26u/djB+Rj9dLV5bC/dYPJR+itUb1d+7GD8jH66Wry2F+6weSj9FaDOpSlAoTWBtXbcOHC5yS76JGgzSSEcyqNT4TuHORURJgZ8VriuRDzYVGuG8s4/af9Fsnfz769iNo75IpHL2xHCF5iY8EFYA2bEtcwoRoQtrGdh3lIUHe1xav3A7KjhLSFmkmYcueQguw32G4IveRQF8F9a9psUkYCgAAAAKNLAbh4BWpcIOGCowjAMkzGyQoCxJ71hqT/APTaporEM/JmtknUPrhtjZSpKOBBls4JAzG/MCLnm3VrfBw7Rxo4vC8mAckzuLRxgbwtgDI3gU+Mitk2R1P58Uwm2k3J3rhEbQeVZd//AEXTvlqsCCBUUIiqqqLBVAAAG4ADQVXmsd/fEy18eaflfl70r53vXP59/Thr/B3gFhcIVkAaXEC953PKJIsbAWVRbcAK2SlK905m0zERM+OI9oKUpR4UpSgUpSgVWHXBdzV8qPRarPqsOuC7mr5Uei1BzZSlKC8etx+P+t/hq8aojre8XHEmIkkZURQ5ZmIVVHuGpJ0FWnJtDE4vSHPh8Od8zLaaQfNow9yH87i/eX+KvYjbm1orG5Z21OEKRNxUatNiCLiFLXUczSMdIl8Lb+YMdKwY9kNI4lxbCV1N0iW/EREbiqn9ow6R9e8F3VkYTCQ4ZMqKFBNySSWdjvZmN2dj3ySah9u8J44ULOwRQL7xmP4CpYpryz8vUTbiqYxe0lW/Of6Dx1pm0+Fbyy8RhUbEYg7gvvUHfJOij+Y6ePdXxgNkY7admObC4I/xEe6yj+RWGgPy2Fu8p31YOwuD2GwcfFwRhBvY73c/Kdjq58JpN9eHuPpptzdrPB/qcgMMRj2GIn3hN8MR5rA/tCPlNp3gK3elKimdr9axWNQVi7UxgigllO6NHfzVLf8AlZVQPDzEZNnYo9+Jl8/kf+146V9sfkQwp8lI1+xVFRWy3/4sPk1/tWcktreConZr/wDGi8C2+wkUEYr5Z5hzEq1vAygH+qt9tSWx5b4dEP8ACDGfqEp/VQD9NQ2Me2IH86H7rfgTWVsqezSp4VcfWFj/AFU0F3cA8SX2bhGO/ilU/U5B/tU9WodSzEZsAF545Z18V5GkUeay1t9ApSlArnngh8Kx45vUPXQ1c88EPhWPHN6h6D26u/djB+Rj9dLV5bC/dYPJR+itUb1d+7GD8jH66Wriw+2osPhMNmzM7xIEiQZpJCEW+VRzDS7GwF9SKCdJtqa1+bb8mIJTBBSu5sU4vEvMeLAtx5HgIQfKJBFeL7PmxXKxZCxbxhEN08HHN8cf5RZPA1r1nT4tUFhbQWCjm73iqStPVTy9TFeKvLA7LigLPdnlb380hzSN4L6BR3kUBRzCsXae3UjUnMFX5R5/EOetf2/wxVWEaBpZ2NkijBYk+Ib7c/e5yK9tj9T2XEMJtpNfnXCqeQPKMPf/APReT3y1dzMVVq475Z3KLw+Jxu0mK4McXBez4p75fCEtrIfAug525q3jgxwMw2CBKAvMws872MjeC9rIv8q2H96m4oVVQqgKqgAKAAABuAA3V91FNploY8VaRwUpSuUpSlKBSlKBSlKBSlKBVYdcF3NXyo9Fqs+qw64LuavlR6LUHNlKUoLW6jLIMjyKDGkzZidQrOsKQufFJZQeYyA+EXhjNpqt7WJH2Dx1UnW+4OOWPExSKGjcOrKdxB4kEVu2K6nmMkkETYz/AIQ3EA+ySOZCTyWIGnGG50Gl9akraIVM+G15iYYG0eFMk0vsfCI0+IPe97GD/ExOiDwn6A1TnB7qcojjEY1hicTe4BvxMR5sqn35Hy2+gLWybF2Dh8JHxUEaou821ZjzszHVz4SakK8taZSYsFafcpSlcJylKUCtT6qE2XZ7D5csCHxGVL/0BrbKr3qxYtRFhI9czTl/BaOKUH7zJQaScSBqebX7KxcASMPFfflB87lf+1g4/E+5PbeVI+3SpHFckBeZQB9mlBr+1ZPdYj4WH2qT/wCV6QzWlU/LVl+kWYf0zfbWDtSXlp4HH9Qw/wDa+xJy4vG3omguLqOYq8eLj+TKr+fGq/8A8VYlU/1G8cBjcRFc+6Qq4HN7k5Vj4+Wv/wBFXBQKUpQK554IfCseOb1D10NXPPBD4Vjxzeoeg9urv3YwfkY/XS1Z0hEHsHFtbizAsEjH4vOI2iYnmXOCp8Loeaqx6u/djB+Rj9dLV3bKw6SYOFHVWRoUDKwBVgUAIIOhFexOnN690aQ+1dvJGpJYKo/iO8+IVqmFkxu0yVwo4rDXs2JcaN38gveQ+IhRzsd1bBD1LMNxoaWWeeBLcXh5CCi23BiBmkUaWVvpzVuccYUAAAACwAFgANwHerub+ipj6XU7tyheDXA/DYJTxalpWHLmflSP4z/CP5VsB3qnKVF7Y2k8UuFVcuWaUo9wb2EUsgIN7DVBvB0vuqNciNJSlRg4RQXYZjmXJybG7CUlYyO+GIIvzWN7V5YfhVh3F0LMOK44WU6pfKSL84a4I3i3iuepilQUXCmEMys7OxkmVVWGUN7ioZ0tY5iAd+mbmFhevY8K8LZWDllcRHMqswXj/wBhmsLrn5rjnF7XFwl6VH43aISaKPNq6yMI8hJkyAE2e4VCL7jvv4DXhheEsTYIY11eOIx8YQQWZVte9kvfTvUEvSoqHhLh3LKpcurBeLKOrklTItlYAkFASDu0PPX1h+EWHkK8W5fOqsCqsbBiyrmsLrylcajQqQbGgk6Vq0fDJDG3KYhcMcR7J4lsmW7KDxWbPoQSV0On2S8e3Iyzpyy8ZjDAL0vvCNdQd9+bXvGwSVK17bfChURuJZTIrQ6MCQ0ckyRMy2Iva515ja4sReRTbcReRBnzROiMMut3sVIG8ixBzbt/yTYJCqw64LuavlR6LVZ9Vh1wXc1fKj0WoObKUpQXj1uPx/1v8NXjVHdbj8f9b/DV4E0H7SoqXhPhV99IV5Eb2KSAhZmyR3BW4JbSx1HOBUrQKVjY7aEcK55GyqWVb2J5TsEQaAnViBWQWtQftKxYtpxM8iBwWiClxrZQ4LKbnTUAnQ1oPCnqzQxyexdnxnG4ttAIwTGp8JXWS3eXT+YUG+7U2nDh4mlmkSKNd7sQAPt3nwVytwt4eY7Ez5TiziIoncQycVHGWVrC9ljU3IC6EeKrZ2b1KsbtCRcTtvEM1tVwkbWRPASui+JNT8qtR6o82DbGrFho40hwS8UuQAKXuTIdN9jZbnewbxkInZ6yERI7ZnLoWOn8Jzkac1hb6amdoSaGo7YC5pGfmRdPG+n9g32ivbakulBre05eUv8A2X+4r0MnKj8Z9E1HbUm1+kf3r3eTVPGf7Gg37qVY8ptaEAA8ak0Z8AyiW/2xgfSav2uXeCW0+J2hhJCbBZowT4HOQ/0auoqBSlKBXPPBD4Vjxzeoeuhq554IfCseOb1D0Ht1d+7GD8jH66Wry2F+6weSj9Fao3q792MH5GP10tXlsL91g8lH6K0GdSlKDFlw8pz2lK5smXkqcljyt/vs3h3c1YmP2IZnjZ5TaKUyBcq7jG0RS/eszm++5HeodsM0rxxqjCGSNJcz5WXjFVwVFrNoybyL8q2osde2RwklhBR1DqX2gVd5Tmvh5nyqxcWVStgGvpbdQSeE4ItHCIRiZSqNHkusY5EZ0R8oHGgjQk6mw+n1wPBGONcOudz7GMmU6DOkhJyNYajNkbS1zGObSsOPhhM7pEkCcY000PLkZFHFRiZW/ZltQQLEAg1+pwzbVnhyxjQnMcyOZlgRJLgKpZmB99ayt3tQ94eCOWYTCZriWeW2VbXnQIR4hYGomPg5iIXSONS4ijgjRnjjMbiEXVnyyAqQxO9WIIBXvD24QcIcQcPiYeKMM6YeeUnjbFVS4jZClzc77GxFtd4ra8CTxaXvfKu/fuFBjYvZPGYiGfORxIkGWws3GAA681rCoraOwHj2VLg4y0rCB449ACbqVQd7vXP06VstKCC9rQaQYnjGGIzKwfKAAAjxhCveyu/Pe5vfS1fMXBCJWiYMQYjmVrAPmLM8nKFjZ2Ylk1B7wqfpQaqnAQCIxCd7NhmwzHItyrMzBh3iMzePSphdhpx6TknOkfFkDRXsQUYjvry7d7jGqSpQazHwKywtAMRJxeaMoCkd4xHIsoUkAGTUAXa5sO+STIJs8NizPkdCiGMklcsuoZGABPvbygE5SM7CxBqWpQKrDrgu5q+VHotVn1WHXBdzV8qPRag5spSlBePW4/H/AFv8NWdiUxHstjeYwm40LqY7RHlLYlJFLc1g4fXlDdWPW4/H/W/w1eNBWuKweKeFSyTmU4PBqxZHY8Yk4eUNzkgakXrbcNPiThZ8qOMWoksGLFGkAIQoX0yMQpAGgvY63vO0oNPxyPLhHZY8aM82Gbi5szOvFyxGTKNWACqSdbEgkb9cfbWCxs0UqWm4w+zFdbtxckTJL7Gya5b5uIGljpIDoTfeKUFYcIODT4uKeMri0WVdnrdRKDlViJ7j+PKjEkNcbtLitz4LcC8Fs+PJholUn30h1kf/ALMdT4tw5hU5Sg03qrcKnwOBLRNlmmYRRtzrcEuw03hA1vDaudUl5hXRnVK4CPtOGJElWJ4nzgspZSCpVhoQRvv9FRfBzqI7PgW+IBxUh3l7rGP+qKf6sSfFQVnweiy4cNzyEt9HvV/oBWFtaWtt2nwSxuFPEcRPKqAKksUbOrqBZSclyjW3g89yLg1ruK4JbSlYKmCxd20BaMoPpL2A+mg0Lacuv01mxxu5ARXZhdrKpYgAEsbKCbAbzzVZvA/qDzvMs20MiRKb8QrBncjcGZeSo3XsSTu031aXB7qf4DBTST4eLK8mmpLCMbysd/eAnUgeAbgAA5ZefvHxEc3eIrq7gVt/2bgMPidzSIM400deS/ObcoG3gtWm9UnqOxYwNiMIFixWpKiyxz+PmRj8rn5++JDqL7DxeF2e0WJVkbjpCsbDVF5IPjuwZgfDQb7SlKBXPPBD4Vjxzeoeuhq554IfCseOb1D0Ht1d+7GD8jH66Wry2F+6weSj9Fao3q792MH5GP10tXlsL91g8lH6K0GdSlKDCfY2HMwxBijM4FhJlGa3Nr4Nbd6575rwbgzhCLGJWHumhLEHjtZbgnXMdT3zrUpSgjYODuFRw6RIrKxcFbjlFQhOh1JXQnnqM2fwNVeTK0ckdmUoEdVkD++4xWkZDrrZVUA7rbq2WlBFPwVwRRIzh4isYdVFtyyC0gvvIbnB32B3gVJxRKqhVACqAAALAAaAADdpX1SgUpSgUpSgUpSgUpSgVWHXBdzV8qPRarPqsOuC7mr5Uei1BzZSlKC8etx+P+t/hq8a4s2bt7EYcERSFQfAp32v74G17C/iHeFZvt3x/TnzY/y0HY1K459u+P6c+bH+Wnt3x/TnzY/y0HY1K459u+P6c+bH+Wnt3x/TnzY/y0HY1K459u+P6c+bH+Wnt3x/TnzY/wAtB2NSuOfbvj+nPmx/lp7d8f0582P8tB2NX5auOvbvj+nPmx/lp7d8f0582P8ALQdjUrjn274/pz5sf5ae3fH9OfNj/LQdjUrjn274/pz5sf5ae3fH9OfNj/LQdjUrjn274/pz5sf5ae3fH9OfNj/LQdjVzzwQ+Ff0zeoeq/8Abvj+nPmx/lrZOozink27h3c3YibXQfEyAaDQaUGxdXfuxg/Ix+ulq6dh7Rh9jQe6x/so/wCNfkr4aozrjHI2lhyCQRh1II3j3Waq07N4jpGoOzOyUHSxeev407JQdLF56/jXGfZrEdI1OzWI6RqDszslB0sXnr+NOyUHSxeev41xn2axHSNTs1iOkag7M7JQdLF56/jTslB0sXnr+NcZ9msR0jU7NYjpGoOzOyUHSxeev407JQdLF56/jXGfZrEdI1OzWI6RqDszslB0sXnr+NOyUHSxeev41xn2axHSNTs1iOkag7M7JQdLF56/jTslB0sXnr+NcZ9msR0jU7NYjpGoOzOyUHSxeev407JQdLF56/jXGfZrEdI1OzWI6RqDszslB0sXnr+NOyUHSxeev41xn2axHSNTs1iOkag7M7JQdLF56/jVadXzFxts1Qrox40aBgT71u8a5+7NYjpGr4l2rOylWkYqd4vv1B/uAfooMWlflK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090822"/>
            <a:ext cx="4758859" cy="232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0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1000"/>
                                        <p:tgtEl>
                                          <p:spTgt spid="3074"/>
                                        </p:tgtEl>
                                      </p:cBhvr>
                                    </p:animEffect>
                                    <p:anim calcmode="lin" valueType="num">
                                      <p:cBhvr>
                                        <p:cTn id="24" dur="1000" fill="hold"/>
                                        <p:tgtEl>
                                          <p:spTgt spid="3074"/>
                                        </p:tgtEl>
                                        <p:attrNameLst>
                                          <p:attrName>ppt_x</p:attrName>
                                        </p:attrNameLst>
                                      </p:cBhvr>
                                      <p:tavLst>
                                        <p:tav tm="0">
                                          <p:val>
                                            <p:strVal val="#ppt_x"/>
                                          </p:val>
                                        </p:tav>
                                        <p:tav tm="100000">
                                          <p:val>
                                            <p:strVal val="#ppt_x"/>
                                          </p:val>
                                        </p:tav>
                                      </p:tavLst>
                                    </p:anim>
                                    <p:anim calcmode="lin" valueType="num">
                                      <p:cBhvr>
                                        <p:cTn id="25"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fade">
                                      <p:cBhvr>
                                        <p:cTn id="3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7</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4" name="3 Grupo"/>
          <p:cNvGrpSpPr/>
          <p:nvPr/>
        </p:nvGrpSpPr>
        <p:grpSpPr>
          <a:xfrm>
            <a:off x="252158" y="332656"/>
            <a:ext cx="8568952" cy="692640"/>
            <a:chOff x="0" y="1662792"/>
            <a:chExt cx="8568952" cy="692640"/>
          </a:xfrm>
          <a:scene3d>
            <a:camera prst="orthographicFront"/>
            <a:lightRig rig="flat" dir="t"/>
          </a:scene3d>
        </p:grpSpPr>
        <p:sp>
          <p:nvSpPr>
            <p:cNvPr id="6" name="5 Rectángulo redondeado"/>
            <p:cNvSpPr/>
            <p:nvPr/>
          </p:nvSpPr>
          <p:spPr>
            <a:xfrm>
              <a:off x="0" y="16627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6 Rectángulo"/>
            <p:cNvSpPr/>
            <p:nvPr/>
          </p:nvSpPr>
          <p:spPr>
            <a:xfrm>
              <a:off x="33812" y="16966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Electrical nature of matter</a:t>
              </a:r>
              <a:endParaRPr lang="en-GB" sz="2000" kern="1200"/>
            </a:p>
          </p:txBody>
        </p:sp>
      </p:grpSp>
      <p:sp>
        <p:nvSpPr>
          <p:cNvPr id="2" name="1 CuadroTexto"/>
          <p:cNvSpPr txBox="1"/>
          <p:nvPr/>
        </p:nvSpPr>
        <p:spPr>
          <a:xfrm>
            <a:off x="292597" y="1196752"/>
            <a:ext cx="8494701" cy="923330"/>
          </a:xfrm>
          <a:prstGeom prst="rect">
            <a:avLst/>
          </a:prstGeom>
          <a:noFill/>
        </p:spPr>
        <p:txBody>
          <a:bodyPr wrap="square" rtlCol="0">
            <a:spAutoFit/>
          </a:bodyPr>
          <a:lstStyle/>
          <a:p>
            <a:r>
              <a:rPr lang="es-ES_tradnl" dirty="0" err="1" smtClean="0"/>
              <a:t>You</a:t>
            </a:r>
            <a:r>
              <a:rPr lang="es-ES_tradnl" dirty="0" smtClean="0"/>
              <a:t> </a:t>
            </a:r>
            <a:r>
              <a:rPr lang="es-ES_tradnl" dirty="0" err="1" smtClean="0"/>
              <a:t>remember</a:t>
            </a:r>
            <a:r>
              <a:rPr lang="es-ES_tradnl" dirty="0" smtClean="0"/>
              <a:t> </a:t>
            </a:r>
            <a:r>
              <a:rPr lang="es-ES_tradnl" dirty="0" err="1" smtClean="0"/>
              <a:t>that</a:t>
            </a:r>
            <a:r>
              <a:rPr lang="es-ES_tradnl" dirty="0" smtClean="0"/>
              <a:t> </a:t>
            </a:r>
            <a:r>
              <a:rPr lang="en-US" dirty="0"/>
              <a:t>m</a:t>
            </a:r>
            <a:r>
              <a:rPr lang="en-US" dirty="0" smtClean="0"/>
              <a:t>atter </a:t>
            </a:r>
            <a:r>
              <a:rPr lang="en-US" dirty="0"/>
              <a:t>is constituted by small particles called </a:t>
            </a:r>
            <a:r>
              <a:rPr lang="en-US" b="1" dirty="0" smtClean="0"/>
              <a:t>atoms. </a:t>
            </a:r>
            <a:r>
              <a:rPr lang="en-US" dirty="0" smtClean="0"/>
              <a:t>Those atoms have three different subatomic particles with different charges: </a:t>
            </a:r>
            <a:r>
              <a:rPr lang="en-US" b="1" dirty="0" smtClean="0"/>
              <a:t>Protons (+), electrons (-) and neutrons (0)</a:t>
            </a:r>
            <a:endParaRPr lang="en-GB" b="1" dirty="0"/>
          </a:p>
        </p:txBody>
      </p:sp>
      <p:sp>
        <p:nvSpPr>
          <p:cNvPr id="3" name="2 Rectángulo"/>
          <p:cNvSpPr/>
          <p:nvPr/>
        </p:nvSpPr>
        <p:spPr>
          <a:xfrm>
            <a:off x="292596" y="2420888"/>
            <a:ext cx="8494701" cy="923330"/>
          </a:xfrm>
          <a:prstGeom prst="rect">
            <a:avLst/>
          </a:prstGeom>
        </p:spPr>
        <p:txBody>
          <a:bodyPr wrap="square">
            <a:spAutoFit/>
          </a:bodyPr>
          <a:lstStyle/>
          <a:p>
            <a:r>
              <a:rPr lang="en-US" dirty="0"/>
              <a:t>Matter made up of neutral atoms has no net charge. However, when some atoms of a </a:t>
            </a:r>
            <a:r>
              <a:rPr lang="en-US" b="1" dirty="0"/>
              <a:t>body lose or gain electrons </a:t>
            </a:r>
            <a:r>
              <a:rPr lang="en-US" dirty="0"/>
              <a:t>because of friction with another body, the body is </a:t>
            </a:r>
            <a:r>
              <a:rPr lang="en-US" b="1" dirty="0"/>
              <a:t>electrically charged</a:t>
            </a:r>
            <a:r>
              <a:rPr lang="en-US" dirty="0"/>
              <a:t>:</a:t>
            </a:r>
            <a:endParaRPr lang="en-GB" dirty="0"/>
          </a:p>
        </p:txBody>
      </p:sp>
      <p:sp>
        <p:nvSpPr>
          <p:cNvPr id="9" name="8 Rectángulo"/>
          <p:cNvSpPr/>
          <p:nvPr/>
        </p:nvSpPr>
        <p:spPr>
          <a:xfrm>
            <a:off x="292597" y="3429000"/>
            <a:ext cx="7704856" cy="923330"/>
          </a:xfrm>
          <a:prstGeom prst="rect">
            <a:avLst/>
          </a:prstGeom>
        </p:spPr>
        <p:txBody>
          <a:bodyPr wrap="square">
            <a:spAutoFit/>
          </a:bodyPr>
          <a:lstStyle/>
          <a:p>
            <a:pPr marL="285750" lvl="0" indent="-285750">
              <a:buFont typeface="Arial" panose="020B0604020202020204" pitchFamily="34" charset="0"/>
              <a:buChar char="•"/>
            </a:pPr>
            <a:r>
              <a:rPr lang="en-US" dirty="0" smtClean="0"/>
              <a:t>If </a:t>
            </a:r>
            <a:r>
              <a:rPr lang="en-US" dirty="0"/>
              <a:t>some atoms of a body </a:t>
            </a:r>
            <a:r>
              <a:rPr lang="en-US" b="1" dirty="0"/>
              <a:t>gain electrons</a:t>
            </a:r>
            <a:r>
              <a:rPr lang="en-US" dirty="0"/>
              <a:t>, there will be </a:t>
            </a:r>
            <a:r>
              <a:rPr lang="en-US" b="1" dirty="0"/>
              <a:t>an excess of negative charges </a:t>
            </a:r>
            <a:r>
              <a:rPr lang="en-US" dirty="0"/>
              <a:t>in these atoms and a total </a:t>
            </a:r>
            <a:r>
              <a:rPr lang="en-US" b="1" dirty="0"/>
              <a:t>negative net charge </a:t>
            </a:r>
            <a:r>
              <a:rPr lang="en-US" dirty="0"/>
              <a:t>in the </a:t>
            </a:r>
            <a:r>
              <a:rPr lang="en-US" dirty="0" smtClean="0"/>
              <a:t>body.</a:t>
            </a:r>
            <a:endParaRPr lang="en-GB" dirty="0"/>
          </a:p>
        </p:txBody>
      </p:sp>
      <p:sp>
        <p:nvSpPr>
          <p:cNvPr id="11" name="10 Rectángulo"/>
          <p:cNvSpPr/>
          <p:nvPr/>
        </p:nvSpPr>
        <p:spPr>
          <a:xfrm>
            <a:off x="314324" y="4509120"/>
            <a:ext cx="5239711" cy="1200329"/>
          </a:xfrm>
          <a:prstGeom prst="rect">
            <a:avLst/>
          </a:prstGeom>
        </p:spPr>
        <p:txBody>
          <a:bodyPr wrap="square">
            <a:spAutoFit/>
          </a:bodyPr>
          <a:lstStyle/>
          <a:p>
            <a:pPr marL="285750" lvl="0" indent="-285750">
              <a:buFont typeface="Arial" panose="020B0604020202020204" pitchFamily="34" charset="0"/>
              <a:buChar char="•"/>
            </a:pPr>
            <a:r>
              <a:rPr lang="en-US" dirty="0"/>
              <a:t>If some atoms of a body </a:t>
            </a:r>
            <a:r>
              <a:rPr lang="en-US" b="1" dirty="0"/>
              <a:t>lose electrons</a:t>
            </a:r>
            <a:r>
              <a:rPr lang="en-US" dirty="0"/>
              <a:t>, there will be </a:t>
            </a:r>
            <a:r>
              <a:rPr lang="en-US" b="1" dirty="0"/>
              <a:t>an excess of positive charges</a:t>
            </a:r>
            <a:r>
              <a:rPr lang="en-US" dirty="0"/>
              <a:t> in these atoms, and a total </a:t>
            </a:r>
            <a:r>
              <a:rPr lang="en-US" b="1" dirty="0"/>
              <a:t>positive net charge </a:t>
            </a:r>
            <a:r>
              <a:rPr lang="en-US" dirty="0"/>
              <a:t>in the body.</a:t>
            </a:r>
            <a:endParaRPr lang="en-GB" dirty="0"/>
          </a:p>
        </p:txBody>
      </p:sp>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035" y="4318025"/>
            <a:ext cx="3267075" cy="2228850"/>
          </a:xfrm>
          <a:prstGeom prst="rect">
            <a:avLst/>
          </a:prstGeom>
        </p:spPr>
      </p:pic>
    </p:spTree>
    <p:extLst>
      <p:ext uri="{BB962C8B-B14F-4D97-AF65-F5344CB8AC3E}">
        <p14:creationId xmlns:p14="http://schemas.microsoft.com/office/powerpoint/2010/main" val="28593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8</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sp>
        <p:nvSpPr>
          <p:cNvPr id="2" name="1 Rectángulo"/>
          <p:cNvSpPr/>
          <p:nvPr/>
        </p:nvSpPr>
        <p:spPr>
          <a:xfrm>
            <a:off x="247352" y="1340768"/>
            <a:ext cx="8539945" cy="1477328"/>
          </a:xfrm>
          <a:prstGeom prst="rect">
            <a:avLst/>
          </a:prstGeom>
        </p:spPr>
        <p:txBody>
          <a:bodyPr wrap="square">
            <a:spAutoFit/>
          </a:bodyPr>
          <a:lstStyle/>
          <a:p>
            <a:r>
              <a:rPr lang="en-US" dirty="0"/>
              <a:t>A body is </a:t>
            </a:r>
            <a:r>
              <a:rPr lang="en-US" b="1" dirty="0" smtClean="0"/>
              <a:t>charged</a:t>
            </a:r>
            <a:r>
              <a:rPr lang="en-US" dirty="0" smtClean="0"/>
              <a:t> </a:t>
            </a:r>
            <a:r>
              <a:rPr lang="en-US" dirty="0"/>
              <a:t>when there is a </a:t>
            </a:r>
            <a:r>
              <a:rPr lang="en-US" b="1" dirty="0"/>
              <a:t>break in the equilibrium</a:t>
            </a:r>
            <a:r>
              <a:rPr lang="en-US" dirty="0"/>
              <a:t> between the two types of charges in its atoms. </a:t>
            </a:r>
            <a:endParaRPr lang="en-GB" dirty="0"/>
          </a:p>
          <a:p>
            <a:r>
              <a:rPr lang="en-US" dirty="0"/>
              <a:t> </a:t>
            </a:r>
            <a:endParaRPr lang="en-GB" dirty="0"/>
          </a:p>
          <a:p>
            <a:r>
              <a:rPr lang="en-US" dirty="0"/>
              <a:t>The atoms are extremely small units. Therefore, the bodies mentioned in examples </a:t>
            </a:r>
            <a:r>
              <a:rPr lang="en-US" b="1" dirty="0" smtClean="0"/>
              <a:t>gain </a:t>
            </a:r>
            <a:r>
              <a:rPr lang="en-US" b="1" dirty="0"/>
              <a:t>or lose millions of electrons</a:t>
            </a:r>
            <a:r>
              <a:rPr lang="en-US" dirty="0"/>
              <a:t>. </a:t>
            </a:r>
            <a:endParaRPr lang="en-GB" dirty="0"/>
          </a:p>
        </p:txBody>
      </p:sp>
      <p:grpSp>
        <p:nvGrpSpPr>
          <p:cNvPr id="6" name="5 Grupo"/>
          <p:cNvGrpSpPr/>
          <p:nvPr/>
        </p:nvGrpSpPr>
        <p:grpSpPr>
          <a:xfrm>
            <a:off x="252158" y="332656"/>
            <a:ext cx="8568952" cy="692640"/>
            <a:chOff x="0" y="1662792"/>
            <a:chExt cx="8568952" cy="692640"/>
          </a:xfrm>
          <a:scene3d>
            <a:camera prst="orthographicFront"/>
            <a:lightRig rig="flat" dir="t"/>
          </a:scene3d>
        </p:grpSpPr>
        <p:sp>
          <p:nvSpPr>
            <p:cNvPr id="7" name="6 Rectángulo redondeado"/>
            <p:cNvSpPr/>
            <p:nvPr/>
          </p:nvSpPr>
          <p:spPr>
            <a:xfrm>
              <a:off x="0" y="16627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33812" y="16966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Electrical nature of matter</a:t>
              </a:r>
              <a:endParaRPr lang="en-GB" sz="2000" kern="1200"/>
            </a:p>
          </p:txBody>
        </p:sp>
      </p:grpSp>
      <p:sp>
        <p:nvSpPr>
          <p:cNvPr id="10" name="9 CuadroTexto"/>
          <p:cNvSpPr txBox="1"/>
          <p:nvPr/>
        </p:nvSpPr>
        <p:spPr>
          <a:xfrm>
            <a:off x="2339752" y="2911438"/>
            <a:ext cx="4740400" cy="923330"/>
          </a:xfrm>
          <a:prstGeom prst="rect">
            <a:avLst/>
          </a:prstGeom>
          <a:noFill/>
        </p:spPr>
        <p:txBody>
          <a:bodyPr wrap="none" rtlCol="0">
            <a:spAutoFit/>
          </a:bodyPr>
          <a:lstStyle/>
          <a:p>
            <a:r>
              <a:rPr lang="es-ES_tradnl" b="1" dirty="0" err="1" smtClean="0">
                <a:solidFill>
                  <a:schemeClr val="accent1"/>
                </a:solidFill>
                <a:hlinkClick r:id="rId2"/>
              </a:rPr>
              <a:t>Click</a:t>
            </a:r>
            <a:r>
              <a:rPr lang="es-ES_tradnl" b="1" dirty="0" smtClean="0">
                <a:solidFill>
                  <a:schemeClr val="accent1"/>
                </a:solidFill>
                <a:hlinkClick r:id="rId2"/>
              </a:rPr>
              <a:t> </a:t>
            </a:r>
            <a:r>
              <a:rPr lang="es-ES_tradnl" b="1" dirty="0" err="1" smtClean="0">
                <a:solidFill>
                  <a:schemeClr val="accent1"/>
                </a:solidFill>
                <a:hlinkClick r:id="rId2"/>
              </a:rPr>
              <a:t>here</a:t>
            </a:r>
            <a:r>
              <a:rPr lang="es-ES_tradnl" b="1" dirty="0" smtClean="0">
                <a:solidFill>
                  <a:schemeClr val="accent1"/>
                </a:solidFill>
                <a:hlinkClick r:id="rId2"/>
              </a:rPr>
              <a:t> </a:t>
            </a:r>
            <a:r>
              <a:rPr lang="es-ES_tradnl" b="1" dirty="0" err="1" smtClean="0">
                <a:solidFill>
                  <a:schemeClr val="accent1"/>
                </a:solidFill>
                <a:hlinkClick r:id="rId2"/>
              </a:rPr>
              <a:t>for</a:t>
            </a:r>
            <a:r>
              <a:rPr lang="es-ES_tradnl" b="1" dirty="0" smtClean="0">
                <a:solidFill>
                  <a:schemeClr val="accent1"/>
                </a:solidFill>
                <a:hlinkClick r:id="rId2"/>
              </a:rPr>
              <a:t> a video to </a:t>
            </a:r>
            <a:r>
              <a:rPr lang="es-ES_tradnl" b="1" dirty="0" err="1" smtClean="0">
                <a:solidFill>
                  <a:schemeClr val="accent1"/>
                </a:solidFill>
                <a:hlinkClick r:id="rId2"/>
              </a:rPr>
              <a:t>summarise</a:t>
            </a:r>
            <a:r>
              <a:rPr lang="es-ES_tradnl" b="1" dirty="0" smtClean="0">
                <a:solidFill>
                  <a:schemeClr val="accent1"/>
                </a:solidFill>
                <a:hlinkClick r:id="rId2"/>
              </a:rPr>
              <a:t> </a:t>
            </a:r>
            <a:r>
              <a:rPr lang="es-ES_tradnl" b="1" dirty="0" err="1" smtClean="0">
                <a:solidFill>
                  <a:schemeClr val="accent1"/>
                </a:solidFill>
                <a:hlinkClick r:id="rId2"/>
              </a:rPr>
              <a:t>it</a:t>
            </a:r>
            <a:r>
              <a:rPr lang="es-ES_tradnl" b="1" dirty="0" smtClean="0">
                <a:solidFill>
                  <a:schemeClr val="accent1"/>
                </a:solidFill>
                <a:hlinkClick r:id="rId2"/>
              </a:rPr>
              <a:t> </a:t>
            </a:r>
            <a:r>
              <a:rPr lang="es-ES_tradnl" b="1" dirty="0" err="1" smtClean="0">
                <a:solidFill>
                  <a:schemeClr val="accent1"/>
                </a:solidFill>
                <a:hlinkClick r:id="rId2"/>
              </a:rPr>
              <a:t>all</a:t>
            </a:r>
            <a:r>
              <a:rPr lang="es-ES_tradnl" b="1" dirty="0" smtClean="0">
                <a:solidFill>
                  <a:schemeClr val="accent1"/>
                </a:solidFill>
                <a:hlinkClick r:id="rId2"/>
              </a:rPr>
              <a:t>!</a:t>
            </a:r>
            <a:endParaRPr lang="es-ES_tradnl" b="1" dirty="0" smtClean="0">
              <a:solidFill>
                <a:schemeClr val="accent1"/>
              </a:solidFill>
            </a:endParaRPr>
          </a:p>
          <a:p>
            <a:endParaRPr lang="es-ES_tradnl" b="1" dirty="0">
              <a:solidFill>
                <a:schemeClr val="accent1"/>
              </a:solidFill>
            </a:endParaRPr>
          </a:p>
          <a:p>
            <a:endParaRPr lang="en-GB" b="1" dirty="0">
              <a:solidFill>
                <a:schemeClr val="accent1"/>
              </a:solidFill>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624" y="3844414"/>
            <a:ext cx="4752528" cy="2465374"/>
          </a:xfrm>
          <a:prstGeom prst="rect">
            <a:avLst/>
          </a:prstGeom>
        </p:spPr>
      </p:pic>
    </p:spTree>
    <p:extLst>
      <p:ext uri="{BB962C8B-B14F-4D97-AF65-F5344CB8AC3E}">
        <p14:creationId xmlns:p14="http://schemas.microsoft.com/office/powerpoint/2010/main" val="161554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down)">
                                      <p:cBhvr>
                                        <p:cTn id="30" dur="580">
                                          <p:stCondLst>
                                            <p:cond delay="0"/>
                                          </p:stCondLst>
                                        </p:cTn>
                                        <p:tgtEl>
                                          <p:spTgt spid="10">
                                            <p:txEl>
                                              <p:pRg st="0" end="0"/>
                                            </p:txEl>
                                          </p:spTgt>
                                        </p:tgtEl>
                                      </p:cBhvr>
                                    </p:animEffect>
                                    <p:anim calcmode="lin" valueType="num">
                                      <p:cBhvr>
                                        <p:cTn id="31"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xEl>
                                              <p:pRg st="0" end="0"/>
                                            </p:txEl>
                                          </p:spTgt>
                                        </p:tgtEl>
                                      </p:cBhvr>
                                      <p:to x="100000" y="60000"/>
                                    </p:animScale>
                                    <p:animScale>
                                      <p:cBhvr>
                                        <p:cTn id="37" dur="166" decel="50000">
                                          <p:stCondLst>
                                            <p:cond delay="676"/>
                                          </p:stCondLst>
                                        </p:cTn>
                                        <p:tgtEl>
                                          <p:spTgt spid="10">
                                            <p:txEl>
                                              <p:pRg st="0" end="0"/>
                                            </p:txEl>
                                          </p:spTgt>
                                        </p:tgtEl>
                                      </p:cBhvr>
                                      <p:to x="100000" y="100000"/>
                                    </p:animScale>
                                    <p:animScale>
                                      <p:cBhvr>
                                        <p:cTn id="38" dur="26">
                                          <p:stCondLst>
                                            <p:cond delay="1312"/>
                                          </p:stCondLst>
                                        </p:cTn>
                                        <p:tgtEl>
                                          <p:spTgt spid="10">
                                            <p:txEl>
                                              <p:pRg st="0" end="0"/>
                                            </p:txEl>
                                          </p:spTgt>
                                        </p:tgtEl>
                                      </p:cBhvr>
                                      <p:to x="100000" y="80000"/>
                                    </p:animScale>
                                    <p:animScale>
                                      <p:cBhvr>
                                        <p:cTn id="39" dur="166" decel="50000">
                                          <p:stCondLst>
                                            <p:cond delay="1338"/>
                                          </p:stCondLst>
                                        </p:cTn>
                                        <p:tgtEl>
                                          <p:spTgt spid="10">
                                            <p:txEl>
                                              <p:pRg st="0" end="0"/>
                                            </p:txEl>
                                          </p:spTgt>
                                        </p:tgtEl>
                                      </p:cBhvr>
                                      <p:to x="100000" y="100000"/>
                                    </p:animScale>
                                    <p:animScale>
                                      <p:cBhvr>
                                        <p:cTn id="40" dur="26">
                                          <p:stCondLst>
                                            <p:cond delay="1642"/>
                                          </p:stCondLst>
                                        </p:cTn>
                                        <p:tgtEl>
                                          <p:spTgt spid="10">
                                            <p:txEl>
                                              <p:pRg st="0" end="0"/>
                                            </p:txEl>
                                          </p:spTgt>
                                        </p:tgtEl>
                                      </p:cBhvr>
                                      <p:to x="100000" y="90000"/>
                                    </p:animScale>
                                    <p:animScale>
                                      <p:cBhvr>
                                        <p:cTn id="41" dur="166" decel="50000">
                                          <p:stCondLst>
                                            <p:cond delay="1668"/>
                                          </p:stCondLst>
                                        </p:cTn>
                                        <p:tgtEl>
                                          <p:spTgt spid="10">
                                            <p:txEl>
                                              <p:pRg st="0" end="0"/>
                                            </p:txEl>
                                          </p:spTgt>
                                        </p:tgtEl>
                                      </p:cBhvr>
                                      <p:to x="100000" y="100000"/>
                                    </p:animScale>
                                    <p:animScale>
                                      <p:cBhvr>
                                        <p:cTn id="42" dur="26">
                                          <p:stCondLst>
                                            <p:cond delay="1808"/>
                                          </p:stCondLst>
                                        </p:cTn>
                                        <p:tgtEl>
                                          <p:spTgt spid="10">
                                            <p:txEl>
                                              <p:pRg st="0" end="0"/>
                                            </p:txEl>
                                          </p:spTgt>
                                        </p:tgtEl>
                                      </p:cBhvr>
                                      <p:to x="100000" y="95000"/>
                                    </p:animScale>
                                    <p:animScale>
                                      <p:cBhvr>
                                        <p:cTn id="43" dur="166" decel="50000">
                                          <p:stCondLst>
                                            <p:cond delay="1834"/>
                                          </p:stCondLst>
                                        </p:cTn>
                                        <p:tgtEl>
                                          <p:spTgt spid="10">
                                            <p:txEl>
                                              <p:pRg st="0" end="0"/>
                                            </p:txEl>
                                          </p:spTgt>
                                        </p:tgtEl>
                                      </p:cBhvr>
                                      <p:to x="100000" y="100000"/>
                                    </p:animScale>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9</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sp>
        <p:nvSpPr>
          <p:cNvPr id="2" name="1 Rectángulo"/>
          <p:cNvSpPr/>
          <p:nvPr/>
        </p:nvSpPr>
        <p:spPr>
          <a:xfrm>
            <a:off x="107504" y="1196752"/>
            <a:ext cx="8820472" cy="5355312"/>
          </a:xfrm>
          <a:prstGeom prst="rect">
            <a:avLst/>
          </a:prstGeom>
        </p:spPr>
        <p:txBody>
          <a:bodyPr wrap="square">
            <a:spAutoFit/>
          </a:bodyPr>
          <a:lstStyle/>
          <a:p>
            <a:r>
              <a:rPr lang="en-US" b="1" dirty="0"/>
              <a:t>Three different ways to charge an object:</a:t>
            </a:r>
            <a:endParaRPr lang="en-GB" dirty="0"/>
          </a:p>
          <a:p>
            <a:endParaRPr lang="en-GB" dirty="0"/>
          </a:p>
          <a:p>
            <a:r>
              <a:rPr lang="en-US" dirty="0"/>
              <a:t>By </a:t>
            </a:r>
            <a:r>
              <a:rPr lang="en-US" b="1" dirty="0"/>
              <a:t>rubbing or friction</a:t>
            </a:r>
            <a:r>
              <a:rPr lang="en-US" dirty="0"/>
              <a:t>, as we have already mentioned: </a:t>
            </a:r>
            <a:endParaRPr lang="en-GB" dirty="0"/>
          </a:p>
          <a:p>
            <a:endParaRPr lang="en-GB" dirty="0"/>
          </a:p>
          <a:p>
            <a:r>
              <a:rPr lang="en-US" dirty="0"/>
              <a:t>One of the objects gains electrons and the other one loses electrons. So both objects will have the same amount of charge but of different signs.</a:t>
            </a:r>
            <a:endParaRPr lang="en-GB" dirty="0"/>
          </a:p>
          <a:p>
            <a:endParaRPr lang="en-GB" dirty="0"/>
          </a:p>
          <a:p>
            <a:r>
              <a:rPr lang="en-US" dirty="0"/>
              <a:t>By </a:t>
            </a:r>
            <a:r>
              <a:rPr lang="en-US" b="1" dirty="0"/>
              <a:t>contact or conduction</a:t>
            </a:r>
            <a:r>
              <a:rPr lang="en-US" dirty="0"/>
              <a:t>: </a:t>
            </a:r>
            <a:endParaRPr lang="en-GB" dirty="0"/>
          </a:p>
          <a:p>
            <a:endParaRPr lang="en-GB" dirty="0"/>
          </a:p>
          <a:p>
            <a:r>
              <a:rPr lang="en-US" dirty="0" smtClean="0"/>
              <a:t>When </a:t>
            </a:r>
            <a:r>
              <a:rPr lang="en-US" dirty="0"/>
              <a:t>a neutral object is touched with a charged object (either positive or negative) and some of the charges move onto the neutral object. Both objects will end up with the same sign.</a:t>
            </a:r>
            <a:endParaRPr lang="en-GB" dirty="0"/>
          </a:p>
          <a:p>
            <a:endParaRPr lang="en-GB" dirty="0"/>
          </a:p>
          <a:p>
            <a:r>
              <a:rPr lang="en-US" dirty="0"/>
              <a:t>By</a:t>
            </a:r>
            <a:r>
              <a:rPr lang="en-US" b="1" dirty="0"/>
              <a:t> induction</a:t>
            </a:r>
            <a:r>
              <a:rPr lang="en-US" dirty="0"/>
              <a:t>: </a:t>
            </a:r>
            <a:endParaRPr lang="en-GB" dirty="0"/>
          </a:p>
          <a:p>
            <a:endParaRPr lang="en-GB" dirty="0"/>
          </a:p>
          <a:p>
            <a:r>
              <a:rPr lang="en-US" dirty="0"/>
              <a:t>Charges that appear on an uncharged object because of a charged object nearby are called </a:t>
            </a:r>
            <a:r>
              <a:rPr lang="en-US" b="1" dirty="0"/>
              <a:t>induced charges. </a:t>
            </a:r>
            <a:r>
              <a:rPr lang="en-US" dirty="0"/>
              <a:t>When placing a charged rod next to, but not touching, a neutral object this will become charged by induction. The neutral object will end up with an opposite charge to that on the rod.</a:t>
            </a:r>
            <a:endParaRPr lang="en-GB" dirty="0"/>
          </a:p>
        </p:txBody>
      </p:sp>
      <p:grpSp>
        <p:nvGrpSpPr>
          <p:cNvPr id="6" name="5 Grupo"/>
          <p:cNvGrpSpPr/>
          <p:nvPr/>
        </p:nvGrpSpPr>
        <p:grpSpPr>
          <a:xfrm>
            <a:off x="252158" y="332656"/>
            <a:ext cx="8568952" cy="692640"/>
            <a:chOff x="0" y="1662792"/>
            <a:chExt cx="8568952" cy="692640"/>
          </a:xfrm>
          <a:scene3d>
            <a:camera prst="orthographicFront"/>
            <a:lightRig rig="flat" dir="t"/>
          </a:scene3d>
        </p:grpSpPr>
        <p:sp>
          <p:nvSpPr>
            <p:cNvPr id="7" name="6 Rectángulo redondeado"/>
            <p:cNvSpPr/>
            <p:nvPr/>
          </p:nvSpPr>
          <p:spPr>
            <a:xfrm>
              <a:off x="0" y="1662792"/>
              <a:ext cx="8568952" cy="69264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33812" y="1696604"/>
              <a:ext cx="8501328" cy="6250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smtClean="0"/>
                <a:t>Electrical nature of matter</a:t>
              </a:r>
              <a:endParaRPr lang="en-GB" sz="2000" kern="1200"/>
            </a:p>
          </p:txBody>
        </p:sp>
      </p:grpSp>
    </p:spTree>
    <p:extLst>
      <p:ext uri="{BB962C8B-B14F-4D97-AF65-F5344CB8AC3E}">
        <p14:creationId xmlns:p14="http://schemas.microsoft.com/office/powerpoint/2010/main" val="200507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1000"/>
                                        <p:tgtEl>
                                          <p:spTgt spid="2">
                                            <p:txEl>
                                              <p:pRg st="2" end="2"/>
                                            </p:txEl>
                                          </p:spTgt>
                                        </p:tgtEl>
                                      </p:cBhvr>
                                    </p:animEffect>
                                    <p:anim calcmode="lin" valueType="num">
                                      <p:cBhvr>
                                        <p:cTn id="3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1000"/>
                                        <p:tgtEl>
                                          <p:spTgt spid="2">
                                            <p:txEl>
                                              <p:pRg st="6" end="6"/>
                                            </p:txEl>
                                          </p:spTgt>
                                        </p:tgtEl>
                                      </p:cBhvr>
                                    </p:animEffect>
                                    <p:anim calcmode="lin" valueType="num">
                                      <p:cBhvr>
                                        <p:cTn id="4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fade">
                                      <p:cBhvr>
                                        <p:cTn id="53" dur="1000"/>
                                        <p:tgtEl>
                                          <p:spTgt spid="2">
                                            <p:txEl>
                                              <p:pRg st="8" end="8"/>
                                            </p:txEl>
                                          </p:spTgt>
                                        </p:tgtEl>
                                      </p:cBhvr>
                                    </p:animEffect>
                                    <p:anim calcmode="lin" valueType="num">
                                      <p:cBhvr>
                                        <p:cTn id="5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Effect transition="in" filter="fade">
                                      <p:cBhvr>
                                        <p:cTn id="60" dur="1000"/>
                                        <p:tgtEl>
                                          <p:spTgt spid="2">
                                            <p:txEl>
                                              <p:pRg st="10" end="10"/>
                                            </p:txEl>
                                          </p:spTgt>
                                        </p:tgtEl>
                                      </p:cBhvr>
                                    </p:animEffect>
                                    <p:anim calcmode="lin" valueType="num">
                                      <p:cBhvr>
                                        <p:cTn id="6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1000"/>
                                        <p:tgtEl>
                                          <p:spTgt spid="2">
                                            <p:txEl>
                                              <p:pRg st="12" end="12"/>
                                            </p:txEl>
                                          </p:spTgt>
                                        </p:tgtEl>
                                      </p:cBhvr>
                                    </p:animEffect>
                                    <p:anim calcmode="lin" valueType="num">
                                      <p:cBhvr>
                                        <p:cTn id="6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MP</Template>
  <TotalTime>14382</TotalTime>
  <Words>1649</Words>
  <Application>Microsoft Office PowerPoint</Application>
  <PresentationFormat>Presentación en pantalla (4:3)</PresentationFormat>
  <Paragraphs>167</Paragraphs>
  <Slides>20</Slides>
  <Notes>0</Notes>
  <HiddenSlides>0</HiddenSlides>
  <MMClips>1</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20</vt:i4>
      </vt:variant>
    </vt:vector>
  </HeadingPairs>
  <TitlesOfParts>
    <vt:vector size="23" baseType="lpstr">
      <vt:lpstr>Template MP</vt:lpstr>
      <vt:lpstr>Ecuación</vt:lpstr>
      <vt:lpstr>Microsoft Editor de ecuaciones 3.0</vt:lpstr>
      <vt:lpstr>Electricity: Electrostatics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Electricity: Electrostatics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Mark</cp:lastModifiedBy>
  <cp:revision>137</cp:revision>
  <dcterms:created xsi:type="dcterms:W3CDTF">2013-08-21T17:54:09Z</dcterms:created>
  <dcterms:modified xsi:type="dcterms:W3CDTF">2015-01-22T10:47:15Z</dcterms:modified>
</cp:coreProperties>
</file>