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9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01EE53-E294-4B0E-B574-522838532D7F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B8DE951C-3B45-484D-AC84-49FFAE0E9B6E}">
      <dgm:prSet/>
      <dgm:spPr/>
      <dgm:t>
        <a:bodyPr/>
        <a:lstStyle/>
        <a:p>
          <a:pPr algn="ctr" rtl="0"/>
          <a:r>
            <a:rPr lang="en-GB" b="1" smtClean="0"/>
            <a:t>Topics</a:t>
          </a:r>
          <a:endParaRPr lang="en-GB"/>
        </a:p>
      </dgm:t>
    </dgm:pt>
    <dgm:pt modelId="{13B7710E-8B53-49CF-A0A4-603882A4266F}" type="parTrans" cxnId="{DB40F842-6220-487E-B575-D041997E3707}">
      <dgm:prSet/>
      <dgm:spPr/>
      <dgm:t>
        <a:bodyPr/>
        <a:lstStyle/>
        <a:p>
          <a:pPr algn="ctr"/>
          <a:endParaRPr lang="en-GB"/>
        </a:p>
      </dgm:t>
    </dgm:pt>
    <dgm:pt modelId="{2E8CC673-28DC-4667-8551-F480392EAAB9}" type="sibTrans" cxnId="{DB40F842-6220-487E-B575-D041997E3707}">
      <dgm:prSet/>
      <dgm:spPr/>
      <dgm:t>
        <a:bodyPr/>
        <a:lstStyle/>
        <a:p>
          <a:pPr algn="ctr"/>
          <a:endParaRPr lang="en-GB"/>
        </a:p>
      </dgm:t>
    </dgm:pt>
    <dgm:pt modelId="{CA129A3C-7212-4B6B-A6BD-09511E8F8F7B}" type="pres">
      <dgm:prSet presAssocID="{0101EE53-E294-4B0E-B574-522838532D7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B299EC1-7D8B-45D0-82C3-AA30FE9B5B9F}" type="pres">
      <dgm:prSet presAssocID="{B8DE951C-3B45-484D-AC84-49FFAE0E9B6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89B266E-160B-4DA0-B6F9-064F3E6344C9}" type="presOf" srcId="{0101EE53-E294-4B0E-B574-522838532D7F}" destId="{CA129A3C-7212-4B6B-A6BD-09511E8F8F7B}" srcOrd="0" destOrd="0" presId="urn:microsoft.com/office/officeart/2005/8/layout/vList2"/>
    <dgm:cxn modelId="{FE1A43F8-3DD0-4FAD-BDF2-585EFB1B5AAE}" type="presOf" srcId="{B8DE951C-3B45-484D-AC84-49FFAE0E9B6E}" destId="{1B299EC1-7D8B-45D0-82C3-AA30FE9B5B9F}" srcOrd="0" destOrd="0" presId="urn:microsoft.com/office/officeart/2005/8/layout/vList2"/>
    <dgm:cxn modelId="{DB40F842-6220-487E-B575-D041997E3707}" srcId="{0101EE53-E294-4B0E-B574-522838532D7F}" destId="{B8DE951C-3B45-484D-AC84-49FFAE0E9B6E}" srcOrd="0" destOrd="0" parTransId="{13B7710E-8B53-49CF-A0A4-603882A4266F}" sibTransId="{2E8CC673-28DC-4667-8551-F480392EAAB9}"/>
    <dgm:cxn modelId="{F90174AB-D4CC-4FBC-B1A3-5FDFCE8D7620}" type="presParOf" srcId="{CA129A3C-7212-4B6B-A6BD-09511E8F8F7B}" destId="{1B299EC1-7D8B-45D0-82C3-AA30FE9B5B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045F05-D272-4A69-B6CB-7471C71AE07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6E4BFA8B-4D76-47BF-ACD8-EDC954FA6023}">
      <dgm:prSet custT="1"/>
      <dgm:spPr/>
      <dgm:t>
        <a:bodyPr/>
        <a:lstStyle/>
        <a:p>
          <a:pPr rtl="0"/>
          <a:r>
            <a:rPr lang="en-GB" sz="2400" dirty="0" smtClean="0"/>
            <a:t>Sex linkage</a:t>
          </a:r>
          <a:endParaRPr lang="en-GB" sz="2400" dirty="0"/>
        </a:p>
      </dgm:t>
    </dgm:pt>
    <dgm:pt modelId="{7385CE34-85E1-4899-9B1C-4223592B628C}" type="parTrans" cxnId="{C8F1DB36-749F-44E5-882B-E279A604C424}">
      <dgm:prSet/>
      <dgm:spPr/>
      <dgm:t>
        <a:bodyPr/>
        <a:lstStyle/>
        <a:p>
          <a:endParaRPr lang="en-GB" sz="1400"/>
        </a:p>
      </dgm:t>
    </dgm:pt>
    <dgm:pt modelId="{7B7DA5E2-AB37-457B-B3F9-92BBC8176E2F}" type="sibTrans" cxnId="{C8F1DB36-749F-44E5-882B-E279A604C424}">
      <dgm:prSet/>
      <dgm:spPr/>
      <dgm:t>
        <a:bodyPr/>
        <a:lstStyle/>
        <a:p>
          <a:endParaRPr lang="en-GB" sz="1400"/>
        </a:p>
      </dgm:t>
    </dgm:pt>
    <dgm:pt modelId="{BA54E686-F04B-4B65-8AE1-08EE9A342577}">
      <dgm:prSet custT="1"/>
      <dgm:spPr/>
      <dgm:t>
        <a:bodyPr/>
        <a:lstStyle/>
        <a:p>
          <a:pPr rtl="0"/>
          <a:r>
            <a:rPr lang="en-GB" sz="2400" smtClean="0"/>
            <a:t>Colour blindness</a:t>
          </a:r>
          <a:endParaRPr lang="en-GB" sz="2400"/>
        </a:p>
      </dgm:t>
    </dgm:pt>
    <dgm:pt modelId="{B9978197-18AB-4410-A93A-AC49A3BDD9E4}" type="parTrans" cxnId="{4837129F-033F-4682-A1AA-7E2B4F15D94D}">
      <dgm:prSet/>
      <dgm:spPr/>
      <dgm:t>
        <a:bodyPr/>
        <a:lstStyle/>
        <a:p>
          <a:endParaRPr lang="en-GB" sz="1400"/>
        </a:p>
      </dgm:t>
    </dgm:pt>
    <dgm:pt modelId="{4D2214FF-C832-4581-9F39-882A63EF6F9F}" type="sibTrans" cxnId="{4837129F-033F-4682-A1AA-7E2B4F15D94D}">
      <dgm:prSet/>
      <dgm:spPr/>
      <dgm:t>
        <a:bodyPr/>
        <a:lstStyle/>
        <a:p>
          <a:endParaRPr lang="en-GB" sz="1400"/>
        </a:p>
      </dgm:t>
    </dgm:pt>
    <dgm:pt modelId="{DC2A3BBB-80CA-4C56-889C-1A997063BFCF}">
      <dgm:prSet custT="1"/>
      <dgm:spPr/>
      <dgm:t>
        <a:bodyPr/>
        <a:lstStyle/>
        <a:p>
          <a:pPr rtl="0"/>
          <a:r>
            <a:rPr lang="en-GB" sz="2400" smtClean="0"/>
            <a:t>Haemophilia</a:t>
          </a:r>
          <a:endParaRPr lang="en-GB" sz="2400"/>
        </a:p>
      </dgm:t>
    </dgm:pt>
    <dgm:pt modelId="{75C1E89D-2844-422E-9527-1DBC66C8597E}" type="parTrans" cxnId="{1F245FD4-55B6-4F85-BCF7-C964CED11B48}">
      <dgm:prSet/>
      <dgm:spPr/>
      <dgm:t>
        <a:bodyPr/>
        <a:lstStyle/>
        <a:p>
          <a:endParaRPr lang="en-GB" sz="1400"/>
        </a:p>
      </dgm:t>
    </dgm:pt>
    <dgm:pt modelId="{C0C3B76D-3C21-4FF6-94BE-9C311AC0BAE2}" type="sibTrans" cxnId="{1F245FD4-55B6-4F85-BCF7-C964CED11B48}">
      <dgm:prSet/>
      <dgm:spPr/>
      <dgm:t>
        <a:bodyPr/>
        <a:lstStyle/>
        <a:p>
          <a:endParaRPr lang="en-GB" sz="1400"/>
        </a:p>
      </dgm:t>
    </dgm:pt>
    <dgm:pt modelId="{D58C2D7F-18F6-4D69-90E7-7C99212A2F6F}">
      <dgm:prSet custT="1"/>
      <dgm:spPr/>
      <dgm:t>
        <a:bodyPr/>
        <a:lstStyle/>
        <a:p>
          <a:pPr rtl="0"/>
          <a:r>
            <a:rPr lang="en-GB" sz="2400" smtClean="0"/>
            <a:t>Tortoiseshell Cats</a:t>
          </a:r>
          <a:endParaRPr lang="en-GB" sz="2400"/>
        </a:p>
      </dgm:t>
    </dgm:pt>
    <dgm:pt modelId="{23437380-9722-4E9D-915B-51C00878D313}" type="parTrans" cxnId="{BD444EC7-24E7-433C-ADFF-EB578862BF04}">
      <dgm:prSet/>
      <dgm:spPr/>
      <dgm:t>
        <a:bodyPr/>
        <a:lstStyle/>
        <a:p>
          <a:endParaRPr lang="en-GB" sz="1400"/>
        </a:p>
      </dgm:t>
    </dgm:pt>
    <dgm:pt modelId="{47779550-3909-4160-82A3-DA79D745BDB6}" type="sibTrans" cxnId="{BD444EC7-24E7-433C-ADFF-EB578862BF04}">
      <dgm:prSet/>
      <dgm:spPr/>
      <dgm:t>
        <a:bodyPr/>
        <a:lstStyle/>
        <a:p>
          <a:endParaRPr lang="en-GB" sz="1400"/>
        </a:p>
      </dgm:t>
    </dgm:pt>
    <dgm:pt modelId="{E29F8BE8-5BA1-441B-9121-63BF3A6FEED2}">
      <dgm:prSet custT="1"/>
      <dgm:spPr/>
      <dgm:t>
        <a:bodyPr/>
        <a:lstStyle/>
        <a:p>
          <a:pPr rtl="0"/>
          <a:r>
            <a:rPr lang="en-GB" sz="2400" smtClean="0"/>
            <a:t>Lethal Genes</a:t>
          </a:r>
          <a:endParaRPr lang="en-GB" sz="2400"/>
        </a:p>
      </dgm:t>
    </dgm:pt>
    <dgm:pt modelId="{066C77D6-7179-4722-8F18-C06FD800409B}" type="parTrans" cxnId="{390D82B4-4762-4B6A-B88C-4FB8B7B800CC}">
      <dgm:prSet/>
      <dgm:spPr/>
      <dgm:t>
        <a:bodyPr/>
        <a:lstStyle/>
        <a:p>
          <a:endParaRPr lang="en-GB" sz="1400"/>
        </a:p>
      </dgm:t>
    </dgm:pt>
    <dgm:pt modelId="{51A65D0F-29E4-45AB-9B47-2DE9E27A78A0}" type="sibTrans" cxnId="{390D82B4-4762-4B6A-B88C-4FB8B7B800CC}">
      <dgm:prSet/>
      <dgm:spPr/>
      <dgm:t>
        <a:bodyPr/>
        <a:lstStyle/>
        <a:p>
          <a:endParaRPr lang="en-GB" sz="1400"/>
        </a:p>
      </dgm:t>
    </dgm:pt>
    <dgm:pt modelId="{5A10EC00-2A2D-4545-A095-FF4DCFFE6D4E}">
      <dgm:prSet custT="1"/>
      <dgm:spPr/>
      <dgm:t>
        <a:bodyPr/>
        <a:lstStyle/>
        <a:p>
          <a:pPr rtl="0"/>
          <a:r>
            <a:rPr lang="en-GB" sz="2400" smtClean="0"/>
            <a:t>Questions</a:t>
          </a:r>
          <a:endParaRPr lang="en-GB" sz="2400"/>
        </a:p>
      </dgm:t>
    </dgm:pt>
    <dgm:pt modelId="{63D7BBF7-B968-4A66-9F48-A9CC6D80DF04}" type="parTrans" cxnId="{D2D5AA7F-31EB-4E45-AC29-699FE3ECC22A}">
      <dgm:prSet/>
      <dgm:spPr/>
      <dgm:t>
        <a:bodyPr/>
        <a:lstStyle/>
        <a:p>
          <a:endParaRPr lang="en-GB" sz="1400"/>
        </a:p>
      </dgm:t>
    </dgm:pt>
    <dgm:pt modelId="{BC431650-5573-4C27-892F-48D7B490A5C9}" type="sibTrans" cxnId="{D2D5AA7F-31EB-4E45-AC29-699FE3ECC22A}">
      <dgm:prSet/>
      <dgm:spPr/>
      <dgm:t>
        <a:bodyPr/>
        <a:lstStyle/>
        <a:p>
          <a:endParaRPr lang="en-GB" sz="1400"/>
        </a:p>
      </dgm:t>
    </dgm:pt>
    <dgm:pt modelId="{56577815-ADBA-4AE3-A58E-ED921654DCEB}" type="pres">
      <dgm:prSet presAssocID="{7C045F05-D272-4A69-B6CB-7471C71AE07D}" presName="linear" presStyleCnt="0">
        <dgm:presLayoutVars>
          <dgm:animLvl val="lvl"/>
          <dgm:resizeHandles val="exact"/>
        </dgm:presLayoutVars>
      </dgm:prSet>
      <dgm:spPr/>
    </dgm:pt>
    <dgm:pt modelId="{5E00526C-6CAA-4E89-8347-30BCCAA29505}" type="pres">
      <dgm:prSet presAssocID="{6E4BFA8B-4D76-47BF-ACD8-EDC954FA602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52A46472-3933-4899-9042-A0423A913EAC}" type="pres">
      <dgm:prSet presAssocID="{7B7DA5E2-AB37-457B-B3F9-92BBC8176E2F}" presName="spacer" presStyleCnt="0"/>
      <dgm:spPr/>
    </dgm:pt>
    <dgm:pt modelId="{C22ECDEA-F61B-4981-A3A9-AF9B2E1BC0E0}" type="pres">
      <dgm:prSet presAssocID="{BA54E686-F04B-4B65-8AE1-08EE9A34257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FF81A74C-39A7-4A98-80EF-0012E642FDAE}" type="pres">
      <dgm:prSet presAssocID="{4D2214FF-C832-4581-9F39-882A63EF6F9F}" presName="spacer" presStyleCnt="0"/>
      <dgm:spPr/>
    </dgm:pt>
    <dgm:pt modelId="{025A7D8E-2BE5-4CDE-8DBA-FE5FC11701BC}" type="pres">
      <dgm:prSet presAssocID="{DC2A3BBB-80CA-4C56-889C-1A997063BFC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9167D620-5E18-46D5-9013-CFA66B4E4F19}" type="pres">
      <dgm:prSet presAssocID="{C0C3B76D-3C21-4FF6-94BE-9C311AC0BAE2}" presName="spacer" presStyleCnt="0"/>
      <dgm:spPr/>
    </dgm:pt>
    <dgm:pt modelId="{B8DE699A-F80F-4B88-BD10-31693B74C8C6}" type="pres">
      <dgm:prSet presAssocID="{D58C2D7F-18F6-4D69-90E7-7C99212A2F6F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4716A117-5632-4E69-8570-D5C4EAE34234}" type="pres">
      <dgm:prSet presAssocID="{47779550-3909-4160-82A3-DA79D745BDB6}" presName="spacer" presStyleCnt="0"/>
      <dgm:spPr/>
    </dgm:pt>
    <dgm:pt modelId="{857A37A4-88D6-4105-9BE1-7AD483808A17}" type="pres">
      <dgm:prSet presAssocID="{E29F8BE8-5BA1-441B-9121-63BF3A6FEED2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AE6E4994-2510-4E48-ADBB-F142B2E91C8B}" type="pres">
      <dgm:prSet presAssocID="{51A65D0F-29E4-45AB-9B47-2DE9E27A78A0}" presName="spacer" presStyleCnt="0"/>
      <dgm:spPr/>
    </dgm:pt>
    <dgm:pt modelId="{2EBF22C8-2C3B-4964-BB03-4D62D30B9BA3}" type="pres">
      <dgm:prSet presAssocID="{5A10EC00-2A2D-4545-A095-FF4DCFFE6D4E}" presName="parentText" presStyleLbl="node1" presStyleIdx="5" presStyleCnt="6" custLinFactNeighborY="16155">
        <dgm:presLayoutVars>
          <dgm:chMax val="0"/>
          <dgm:bulletEnabled val="1"/>
        </dgm:presLayoutVars>
      </dgm:prSet>
      <dgm:spPr/>
    </dgm:pt>
  </dgm:ptLst>
  <dgm:cxnLst>
    <dgm:cxn modelId="{026DEDE4-DC43-4725-B92A-F85DE047C9D1}" type="presOf" srcId="{7C045F05-D272-4A69-B6CB-7471C71AE07D}" destId="{56577815-ADBA-4AE3-A58E-ED921654DCEB}" srcOrd="0" destOrd="0" presId="urn:microsoft.com/office/officeart/2005/8/layout/vList2"/>
    <dgm:cxn modelId="{1F245FD4-55B6-4F85-BCF7-C964CED11B48}" srcId="{7C045F05-D272-4A69-B6CB-7471C71AE07D}" destId="{DC2A3BBB-80CA-4C56-889C-1A997063BFCF}" srcOrd="2" destOrd="0" parTransId="{75C1E89D-2844-422E-9527-1DBC66C8597E}" sibTransId="{C0C3B76D-3C21-4FF6-94BE-9C311AC0BAE2}"/>
    <dgm:cxn modelId="{97690C56-AE5F-42FC-BA2A-45A69107C07D}" type="presOf" srcId="{6E4BFA8B-4D76-47BF-ACD8-EDC954FA6023}" destId="{5E00526C-6CAA-4E89-8347-30BCCAA29505}" srcOrd="0" destOrd="0" presId="urn:microsoft.com/office/officeart/2005/8/layout/vList2"/>
    <dgm:cxn modelId="{BD444EC7-24E7-433C-ADFF-EB578862BF04}" srcId="{7C045F05-D272-4A69-B6CB-7471C71AE07D}" destId="{D58C2D7F-18F6-4D69-90E7-7C99212A2F6F}" srcOrd="3" destOrd="0" parTransId="{23437380-9722-4E9D-915B-51C00878D313}" sibTransId="{47779550-3909-4160-82A3-DA79D745BDB6}"/>
    <dgm:cxn modelId="{C8F1DB36-749F-44E5-882B-E279A604C424}" srcId="{7C045F05-D272-4A69-B6CB-7471C71AE07D}" destId="{6E4BFA8B-4D76-47BF-ACD8-EDC954FA6023}" srcOrd="0" destOrd="0" parTransId="{7385CE34-85E1-4899-9B1C-4223592B628C}" sibTransId="{7B7DA5E2-AB37-457B-B3F9-92BBC8176E2F}"/>
    <dgm:cxn modelId="{C5A004B9-DDB0-4C15-8FAD-96A154AFDD3B}" type="presOf" srcId="{E29F8BE8-5BA1-441B-9121-63BF3A6FEED2}" destId="{857A37A4-88D6-4105-9BE1-7AD483808A17}" srcOrd="0" destOrd="0" presId="urn:microsoft.com/office/officeart/2005/8/layout/vList2"/>
    <dgm:cxn modelId="{870068BF-094F-4C79-AE0F-3BDC1EDE5968}" type="presOf" srcId="{DC2A3BBB-80CA-4C56-889C-1A997063BFCF}" destId="{025A7D8E-2BE5-4CDE-8DBA-FE5FC11701BC}" srcOrd="0" destOrd="0" presId="urn:microsoft.com/office/officeart/2005/8/layout/vList2"/>
    <dgm:cxn modelId="{4837129F-033F-4682-A1AA-7E2B4F15D94D}" srcId="{7C045F05-D272-4A69-B6CB-7471C71AE07D}" destId="{BA54E686-F04B-4B65-8AE1-08EE9A342577}" srcOrd="1" destOrd="0" parTransId="{B9978197-18AB-4410-A93A-AC49A3BDD9E4}" sibTransId="{4D2214FF-C832-4581-9F39-882A63EF6F9F}"/>
    <dgm:cxn modelId="{390D82B4-4762-4B6A-B88C-4FB8B7B800CC}" srcId="{7C045F05-D272-4A69-B6CB-7471C71AE07D}" destId="{E29F8BE8-5BA1-441B-9121-63BF3A6FEED2}" srcOrd="4" destOrd="0" parTransId="{066C77D6-7179-4722-8F18-C06FD800409B}" sibTransId="{51A65D0F-29E4-45AB-9B47-2DE9E27A78A0}"/>
    <dgm:cxn modelId="{DAEF0B1B-516A-4BC5-9524-3C2DF6C23440}" type="presOf" srcId="{BA54E686-F04B-4B65-8AE1-08EE9A342577}" destId="{C22ECDEA-F61B-4981-A3A9-AF9B2E1BC0E0}" srcOrd="0" destOrd="0" presId="urn:microsoft.com/office/officeart/2005/8/layout/vList2"/>
    <dgm:cxn modelId="{D2D5AA7F-31EB-4E45-AC29-699FE3ECC22A}" srcId="{7C045F05-D272-4A69-B6CB-7471C71AE07D}" destId="{5A10EC00-2A2D-4545-A095-FF4DCFFE6D4E}" srcOrd="5" destOrd="0" parTransId="{63D7BBF7-B968-4A66-9F48-A9CC6D80DF04}" sibTransId="{BC431650-5573-4C27-892F-48D7B490A5C9}"/>
    <dgm:cxn modelId="{4E2D2A85-DD40-4AEC-825E-880CBAAE2D36}" type="presOf" srcId="{D58C2D7F-18F6-4D69-90E7-7C99212A2F6F}" destId="{B8DE699A-F80F-4B88-BD10-31693B74C8C6}" srcOrd="0" destOrd="0" presId="urn:microsoft.com/office/officeart/2005/8/layout/vList2"/>
    <dgm:cxn modelId="{EF977BDA-C0A9-4E34-8543-49E52AD1688D}" type="presOf" srcId="{5A10EC00-2A2D-4545-A095-FF4DCFFE6D4E}" destId="{2EBF22C8-2C3B-4964-BB03-4D62D30B9BA3}" srcOrd="0" destOrd="0" presId="urn:microsoft.com/office/officeart/2005/8/layout/vList2"/>
    <dgm:cxn modelId="{23DE4634-A10F-4B59-87A1-6D779F28AA90}" type="presParOf" srcId="{56577815-ADBA-4AE3-A58E-ED921654DCEB}" destId="{5E00526C-6CAA-4E89-8347-30BCCAA29505}" srcOrd="0" destOrd="0" presId="urn:microsoft.com/office/officeart/2005/8/layout/vList2"/>
    <dgm:cxn modelId="{4CC4597F-6F3E-4703-ACB2-E09AD1DF3162}" type="presParOf" srcId="{56577815-ADBA-4AE3-A58E-ED921654DCEB}" destId="{52A46472-3933-4899-9042-A0423A913EAC}" srcOrd="1" destOrd="0" presId="urn:microsoft.com/office/officeart/2005/8/layout/vList2"/>
    <dgm:cxn modelId="{9C477325-2474-40CD-9744-06BE453EE370}" type="presParOf" srcId="{56577815-ADBA-4AE3-A58E-ED921654DCEB}" destId="{C22ECDEA-F61B-4981-A3A9-AF9B2E1BC0E0}" srcOrd="2" destOrd="0" presId="urn:microsoft.com/office/officeart/2005/8/layout/vList2"/>
    <dgm:cxn modelId="{9F70BB8E-A9E2-4C5F-8757-DCBE8585555F}" type="presParOf" srcId="{56577815-ADBA-4AE3-A58E-ED921654DCEB}" destId="{FF81A74C-39A7-4A98-80EF-0012E642FDAE}" srcOrd="3" destOrd="0" presId="urn:microsoft.com/office/officeart/2005/8/layout/vList2"/>
    <dgm:cxn modelId="{BDF1675E-E9D4-4852-949D-32021E855C5A}" type="presParOf" srcId="{56577815-ADBA-4AE3-A58E-ED921654DCEB}" destId="{025A7D8E-2BE5-4CDE-8DBA-FE5FC11701BC}" srcOrd="4" destOrd="0" presId="urn:microsoft.com/office/officeart/2005/8/layout/vList2"/>
    <dgm:cxn modelId="{5460684A-2EB2-450A-9A55-5C8214655B71}" type="presParOf" srcId="{56577815-ADBA-4AE3-A58E-ED921654DCEB}" destId="{9167D620-5E18-46D5-9013-CFA66B4E4F19}" srcOrd="5" destOrd="0" presId="urn:microsoft.com/office/officeart/2005/8/layout/vList2"/>
    <dgm:cxn modelId="{E2B38119-91DE-4169-91B2-00829459EA3A}" type="presParOf" srcId="{56577815-ADBA-4AE3-A58E-ED921654DCEB}" destId="{B8DE699A-F80F-4B88-BD10-31693B74C8C6}" srcOrd="6" destOrd="0" presId="urn:microsoft.com/office/officeart/2005/8/layout/vList2"/>
    <dgm:cxn modelId="{09792E22-4F1D-48A4-9791-17564914CABB}" type="presParOf" srcId="{56577815-ADBA-4AE3-A58E-ED921654DCEB}" destId="{4716A117-5632-4E69-8570-D5C4EAE34234}" srcOrd="7" destOrd="0" presId="urn:microsoft.com/office/officeart/2005/8/layout/vList2"/>
    <dgm:cxn modelId="{84F0CCF0-BB6E-42BB-B8B9-8B053A951B06}" type="presParOf" srcId="{56577815-ADBA-4AE3-A58E-ED921654DCEB}" destId="{857A37A4-88D6-4105-9BE1-7AD483808A17}" srcOrd="8" destOrd="0" presId="urn:microsoft.com/office/officeart/2005/8/layout/vList2"/>
    <dgm:cxn modelId="{D33FF1CF-A813-4661-B75B-45E30275234D}" type="presParOf" srcId="{56577815-ADBA-4AE3-A58E-ED921654DCEB}" destId="{AE6E4994-2510-4E48-ADBB-F142B2E91C8B}" srcOrd="9" destOrd="0" presId="urn:microsoft.com/office/officeart/2005/8/layout/vList2"/>
    <dgm:cxn modelId="{7C41CA2D-8507-48D7-85FA-E83C62C43FF2}" type="presParOf" srcId="{56577815-ADBA-4AE3-A58E-ED921654DCEB}" destId="{2EBF22C8-2C3B-4964-BB03-4D62D30B9BA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299EC1-7D8B-45D0-82C3-AA30FE9B5B9F}">
      <dsp:nvSpPr>
        <dsp:cNvPr id="0" name=""/>
        <dsp:cNvSpPr/>
      </dsp:nvSpPr>
      <dsp:spPr>
        <a:xfrm>
          <a:off x="0" y="11360"/>
          <a:ext cx="1587294" cy="6236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b="1" kern="1200" smtClean="0"/>
            <a:t>Topics</a:t>
          </a:r>
          <a:endParaRPr lang="en-GB" sz="2600" kern="1200"/>
        </a:p>
      </dsp:txBody>
      <dsp:txXfrm>
        <a:off x="30442" y="41802"/>
        <a:ext cx="1526410" cy="5627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0526C-6CAA-4E89-8347-30BCCAA29505}">
      <dsp:nvSpPr>
        <dsp:cNvPr id="0" name=""/>
        <dsp:cNvSpPr/>
      </dsp:nvSpPr>
      <dsp:spPr>
        <a:xfrm>
          <a:off x="0" y="20471"/>
          <a:ext cx="8568952" cy="823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Sex linkage</a:t>
          </a:r>
          <a:endParaRPr lang="en-GB" sz="2400" kern="1200" dirty="0"/>
        </a:p>
      </dsp:txBody>
      <dsp:txXfrm>
        <a:off x="40209" y="60680"/>
        <a:ext cx="8488534" cy="743262"/>
      </dsp:txXfrm>
    </dsp:sp>
    <dsp:sp modelId="{C22ECDEA-F61B-4981-A3A9-AF9B2E1BC0E0}">
      <dsp:nvSpPr>
        <dsp:cNvPr id="0" name=""/>
        <dsp:cNvSpPr/>
      </dsp:nvSpPr>
      <dsp:spPr>
        <a:xfrm>
          <a:off x="0" y="970871"/>
          <a:ext cx="8568952" cy="823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/>
            <a:t>Colour blindness</a:t>
          </a:r>
          <a:endParaRPr lang="en-GB" sz="2400" kern="1200"/>
        </a:p>
      </dsp:txBody>
      <dsp:txXfrm>
        <a:off x="40209" y="1011080"/>
        <a:ext cx="8488534" cy="743262"/>
      </dsp:txXfrm>
    </dsp:sp>
    <dsp:sp modelId="{025A7D8E-2BE5-4CDE-8DBA-FE5FC11701BC}">
      <dsp:nvSpPr>
        <dsp:cNvPr id="0" name=""/>
        <dsp:cNvSpPr/>
      </dsp:nvSpPr>
      <dsp:spPr>
        <a:xfrm>
          <a:off x="0" y="1921272"/>
          <a:ext cx="8568952" cy="823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/>
            <a:t>Haemophilia</a:t>
          </a:r>
          <a:endParaRPr lang="en-GB" sz="2400" kern="1200"/>
        </a:p>
      </dsp:txBody>
      <dsp:txXfrm>
        <a:off x="40209" y="1961481"/>
        <a:ext cx="8488534" cy="743262"/>
      </dsp:txXfrm>
    </dsp:sp>
    <dsp:sp modelId="{B8DE699A-F80F-4B88-BD10-31693B74C8C6}">
      <dsp:nvSpPr>
        <dsp:cNvPr id="0" name=""/>
        <dsp:cNvSpPr/>
      </dsp:nvSpPr>
      <dsp:spPr>
        <a:xfrm>
          <a:off x="0" y="2871671"/>
          <a:ext cx="8568952" cy="823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/>
            <a:t>Tortoiseshell Cats</a:t>
          </a:r>
          <a:endParaRPr lang="en-GB" sz="2400" kern="1200"/>
        </a:p>
      </dsp:txBody>
      <dsp:txXfrm>
        <a:off x="40209" y="2911880"/>
        <a:ext cx="8488534" cy="743262"/>
      </dsp:txXfrm>
    </dsp:sp>
    <dsp:sp modelId="{857A37A4-88D6-4105-9BE1-7AD483808A17}">
      <dsp:nvSpPr>
        <dsp:cNvPr id="0" name=""/>
        <dsp:cNvSpPr/>
      </dsp:nvSpPr>
      <dsp:spPr>
        <a:xfrm>
          <a:off x="0" y="3822072"/>
          <a:ext cx="8568952" cy="823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/>
            <a:t>Lethal Genes</a:t>
          </a:r>
          <a:endParaRPr lang="en-GB" sz="2400" kern="1200"/>
        </a:p>
      </dsp:txBody>
      <dsp:txXfrm>
        <a:off x="40209" y="3862281"/>
        <a:ext cx="8488534" cy="743262"/>
      </dsp:txXfrm>
    </dsp:sp>
    <dsp:sp modelId="{2EBF22C8-2C3B-4964-BB03-4D62D30B9BA3}">
      <dsp:nvSpPr>
        <dsp:cNvPr id="0" name=""/>
        <dsp:cNvSpPr/>
      </dsp:nvSpPr>
      <dsp:spPr>
        <a:xfrm>
          <a:off x="0" y="4792943"/>
          <a:ext cx="8568952" cy="8236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/>
            <a:t>Questions</a:t>
          </a:r>
          <a:endParaRPr lang="en-GB" sz="2400" kern="1200"/>
        </a:p>
      </dsp:txBody>
      <dsp:txXfrm>
        <a:off x="40209" y="4833152"/>
        <a:ext cx="8488534" cy="743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2C23B-F302-4442-9272-4C062030D448}" type="datetimeFigureOut">
              <a:rPr lang="en-GB" smtClean="0"/>
              <a:t>26/01/2015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20071-030F-43EC-B77C-337FD2E8140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014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D994058-44DE-4DF5-ACC2-B75149EEB6D3}" type="datetime1">
              <a:rPr lang="en-US" smtClean="0"/>
              <a:t>1/26/2015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MYP 5 – Ian Daniels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B743-BFC2-4A6F-8ABA-7F101F6D3E7E}" type="datetime1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 5 – Ian Daniels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AD89-1A5C-4AE4-B5CA-66C9FAB31FDD}" type="datetime1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 5 – Ian Daniels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0B26-057A-47D4-A989-03997ABF8427}" type="datetime1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 5 – Ian Daniels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8AE4-2D1F-44F5-93C6-313148B292B3}" type="datetime1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 5 – Ian Daniels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ADCF9-FF9B-4246-A373-D0D110C94F11}" type="datetime1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 5 – Ian Daniels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F217-C398-4DB6-89EB-2C74C880A671}" type="datetime1">
              <a:rPr lang="en-US" smtClean="0"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 5 – Ian Daniels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8167-18E0-4A8C-A920-EBF4DF0A5D94}" type="datetime1">
              <a:rPr lang="en-US" smtClean="0"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 5 – Ian Daniels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8A878-F053-4159-A2CB-33C53CC904D2}" type="datetime1">
              <a:rPr lang="en-US" smtClean="0"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MYP 5 – Ian Daniels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8055-51F5-4A3A-90D6-1FCF861EEB55}" type="datetime1">
              <a:rPr lang="en-US" smtClean="0"/>
              <a:t>1/26/2015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MYP 5 – Ian Daniels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7821-B6E1-4318-AE28-4F0245E35BA7}" type="datetime1">
              <a:rPr lang="en-US" smtClean="0"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MYP 5 – Ian Daniels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1931657-D689-4FDF-8254-8AFA1BB9EB1E}" type="datetime1">
              <a:rPr lang="en-US" smtClean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MYP 5 – Ian Daniels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1527" y="3429000"/>
            <a:ext cx="3420874" cy="1702160"/>
          </a:xfrm>
        </p:spPr>
        <p:txBody>
          <a:bodyPr>
            <a:noAutofit/>
          </a:bodyPr>
          <a:lstStyle/>
          <a:p>
            <a:r>
              <a:rPr lang="en-GB" dirty="0" smtClean="0"/>
              <a:t>Genetics: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Sex-linked genes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76550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MYP 5 – Ian Daniels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4932040" y="457200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Añade aquí una imagen relacionada con el tema</a:t>
            </a:r>
            <a:endParaRPr lang="en-GB" dirty="0"/>
          </a:p>
        </p:txBody>
      </p:sp>
      <p:pic>
        <p:nvPicPr>
          <p:cNvPr id="4" name="Picture 2" descr="http://pic.biodiscover.com/files/h/la/biodiscover_f40442a14dae19a6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421" y="0"/>
            <a:ext cx="3558939" cy="2892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422" y="2492896"/>
            <a:ext cx="3572980" cy="39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543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491880" y="6492875"/>
            <a:ext cx="2278016" cy="365125"/>
          </a:xfrm>
        </p:spPr>
        <p:txBody>
          <a:bodyPr/>
          <a:lstStyle/>
          <a:p>
            <a:r>
              <a:rPr lang="en-US" smtClean="0"/>
              <a:t>MYP 5 – Ian Daniels</a:t>
            </a:r>
            <a:endParaRPr lang="en-US" dirty="0"/>
          </a:p>
        </p:txBody>
      </p:sp>
      <p:sp>
        <p:nvSpPr>
          <p:cNvPr id="4" name="TextBox 1"/>
          <p:cNvSpPr txBox="1"/>
          <p:nvPr/>
        </p:nvSpPr>
        <p:spPr>
          <a:xfrm>
            <a:off x="595841" y="1196752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  <a:latin typeface="Century Gothic" pitchFamily="34" charset="0"/>
              </a:rPr>
              <a:t>The </a:t>
            </a:r>
            <a:r>
              <a:rPr lang="en-GB" dirty="0" smtClean="0">
                <a:solidFill>
                  <a:prstClr val="black"/>
                </a:solidFill>
                <a:latin typeface="Century Gothic" pitchFamily="34" charset="0"/>
              </a:rPr>
              <a:t>genotype and phenotype of certain cat coat colours are shown in the table: </a:t>
            </a:r>
            <a:endParaRPr lang="en-GB" dirty="0">
              <a:solidFill>
                <a:prstClr val="black"/>
              </a:solidFill>
              <a:latin typeface="Century Gothic" pitchFamily="34" charset="0"/>
            </a:endParaRPr>
          </a:p>
        </p:txBody>
      </p:sp>
      <p:graphicFrame>
        <p:nvGraphicFramePr>
          <p:cNvPr id="6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261809"/>
              </p:ext>
            </p:extLst>
          </p:nvPr>
        </p:nvGraphicFramePr>
        <p:xfrm>
          <a:off x="2915816" y="1893025"/>
          <a:ext cx="4968553" cy="1854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94703"/>
                <a:gridCol w="1894703"/>
                <a:gridCol w="1179147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GB" dirty="0" smtClean="0">
                          <a:latin typeface="Century Gothic" pitchFamily="34" charset="0"/>
                        </a:rPr>
                        <a:t>Phenotype</a:t>
                      </a:r>
                      <a:endParaRPr lang="en-GB" dirty="0">
                        <a:latin typeface="Century Gothic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latin typeface="Century Gothic" pitchFamily="34" charset="0"/>
                        </a:rPr>
                        <a:t>Genotype</a:t>
                      </a:r>
                      <a:endParaRPr lang="en-GB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entury Gothic" pitchFamily="34" charset="0"/>
                        </a:rPr>
                        <a:t>Male </a:t>
                      </a:r>
                      <a:endParaRPr lang="en-GB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entury Gothic" pitchFamily="34" charset="0"/>
                        </a:rPr>
                        <a:t>Female</a:t>
                      </a:r>
                      <a:endParaRPr lang="en-GB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entury Gothic" pitchFamily="34" charset="0"/>
                        </a:rPr>
                        <a:t>Black</a:t>
                      </a:r>
                      <a:endParaRPr lang="en-GB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entury Gothic" pitchFamily="34" charset="0"/>
                        </a:rPr>
                        <a:t>X</a:t>
                      </a:r>
                      <a:r>
                        <a:rPr lang="en-GB" baseline="30000" dirty="0" smtClean="0">
                          <a:latin typeface="Century Gothic" pitchFamily="34" charset="0"/>
                        </a:rPr>
                        <a:t>B </a:t>
                      </a:r>
                      <a:r>
                        <a:rPr lang="en-GB" dirty="0" smtClean="0">
                          <a:latin typeface="Century Gothic" pitchFamily="34" charset="0"/>
                        </a:rPr>
                        <a:t>Y</a:t>
                      </a:r>
                      <a:endParaRPr lang="en-GB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entury Gothic" pitchFamily="34" charset="0"/>
                        </a:rPr>
                        <a:t>X</a:t>
                      </a:r>
                      <a:r>
                        <a:rPr lang="en-GB" baseline="30000" dirty="0" smtClean="0">
                          <a:latin typeface="Century Gothic" pitchFamily="34" charset="0"/>
                        </a:rPr>
                        <a:t>B </a:t>
                      </a:r>
                      <a:r>
                        <a:rPr lang="en-GB" dirty="0" err="1" smtClean="0">
                          <a:latin typeface="Century Gothic" pitchFamily="34" charset="0"/>
                        </a:rPr>
                        <a:t>X</a:t>
                      </a:r>
                      <a:r>
                        <a:rPr lang="en-GB" baseline="30000" dirty="0" err="1" smtClean="0">
                          <a:latin typeface="Century Gothic" pitchFamily="34" charset="0"/>
                        </a:rPr>
                        <a:t>B</a:t>
                      </a:r>
                      <a:endParaRPr lang="en-GB" baseline="300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entury Gothic" pitchFamily="34" charset="0"/>
                        </a:rPr>
                        <a:t>Ginger</a:t>
                      </a:r>
                      <a:endParaRPr lang="en-GB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entury Gothic" pitchFamily="34" charset="0"/>
                        </a:rPr>
                        <a:t>X</a:t>
                      </a:r>
                      <a:r>
                        <a:rPr lang="en-GB" baseline="30000" dirty="0" smtClean="0">
                          <a:latin typeface="Century Gothic" pitchFamily="34" charset="0"/>
                        </a:rPr>
                        <a:t>G </a:t>
                      </a:r>
                      <a:r>
                        <a:rPr lang="en-GB" dirty="0" smtClean="0">
                          <a:latin typeface="Century Gothic" pitchFamily="34" charset="0"/>
                        </a:rPr>
                        <a:t>Y</a:t>
                      </a:r>
                      <a:endParaRPr lang="en-GB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entury Gothic" pitchFamily="34" charset="0"/>
                        </a:rPr>
                        <a:t>X</a:t>
                      </a:r>
                      <a:r>
                        <a:rPr lang="en-GB" baseline="30000" dirty="0" smtClean="0">
                          <a:latin typeface="Century Gothic" pitchFamily="34" charset="0"/>
                        </a:rPr>
                        <a:t>G </a:t>
                      </a:r>
                      <a:r>
                        <a:rPr lang="en-GB" dirty="0" err="1" smtClean="0">
                          <a:latin typeface="Century Gothic" pitchFamily="34" charset="0"/>
                        </a:rPr>
                        <a:t>X</a:t>
                      </a:r>
                      <a:r>
                        <a:rPr lang="en-GB" baseline="30000" dirty="0" err="1" smtClean="0">
                          <a:latin typeface="Century Gothic" pitchFamily="34" charset="0"/>
                        </a:rPr>
                        <a:t>G</a:t>
                      </a:r>
                      <a:endParaRPr lang="en-GB" baseline="300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entury Gothic" pitchFamily="34" charset="0"/>
                        </a:rPr>
                        <a:t>Tortoiseshell</a:t>
                      </a:r>
                      <a:endParaRPr lang="en-GB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entury Gothic" pitchFamily="34" charset="0"/>
                        </a:rPr>
                        <a:t>-</a:t>
                      </a:r>
                      <a:endParaRPr lang="en-GB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entury Gothic" pitchFamily="34" charset="0"/>
                        </a:rPr>
                        <a:t>X</a:t>
                      </a:r>
                      <a:r>
                        <a:rPr lang="en-GB" baseline="30000" dirty="0" smtClean="0">
                          <a:latin typeface="Century Gothic" pitchFamily="34" charset="0"/>
                        </a:rPr>
                        <a:t>G </a:t>
                      </a:r>
                      <a:r>
                        <a:rPr lang="en-GB" dirty="0" smtClean="0">
                          <a:latin typeface="Century Gothic" pitchFamily="34" charset="0"/>
                        </a:rPr>
                        <a:t>X</a:t>
                      </a:r>
                      <a:r>
                        <a:rPr lang="en-GB" baseline="30000" dirty="0" smtClean="0">
                          <a:latin typeface="Century Gothic" pitchFamily="34" charset="0"/>
                        </a:rPr>
                        <a:t>B</a:t>
                      </a:r>
                      <a:endParaRPr lang="en-GB" baseline="300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3"/>
          <p:cNvSpPr txBox="1"/>
          <p:nvPr/>
        </p:nvSpPr>
        <p:spPr>
          <a:xfrm>
            <a:off x="611560" y="4005064"/>
            <a:ext cx="75608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  <a:latin typeface="Century Gothic" pitchFamily="34" charset="0"/>
              </a:rPr>
              <a:t>A breeder has a number of black, ginger, and tortoiseshell cats.</a:t>
            </a:r>
          </a:p>
          <a:p>
            <a:endParaRPr lang="en-GB" dirty="0" smtClean="0">
              <a:solidFill>
                <a:prstClr val="black"/>
              </a:solidFill>
              <a:latin typeface="Century Gothic" pitchFamily="34" charset="0"/>
            </a:endParaRPr>
          </a:p>
          <a:p>
            <a:pPr marL="342900" indent="-342900">
              <a:buFontTx/>
              <a:buAutoNum type="alphaLcParenR"/>
            </a:pPr>
            <a:r>
              <a:rPr lang="en-GB" dirty="0" smtClean="0">
                <a:solidFill>
                  <a:prstClr val="black"/>
                </a:solidFill>
                <a:latin typeface="Century Gothic" pitchFamily="34" charset="0"/>
              </a:rPr>
              <a:t>If she wants all the female kittens to be tortoiseshell, what are the genotypes and phenotypes of the parents she should use?</a:t>
            </a:r>
          </a:p>
          <a:p>
            <a:pPr marL="342900" indent="-342900">
              <a:buFontTx/>
              <a:buAutoNum type="alphaLcParenR"/>
            </a:pPr>
            <a:endParaRPr lang="en-GB" dirty="0" smtClean="0">
              <a:solidFill>
                <a:prstClr val="black"/>
              </a:solidFill>
              <a:latin typeface="Century Gothic" pitchFamily="34" charset="0"/>
            </a:endParaRPr>
          </a:p>
          <a:p>
            <a:pPr marL="342900" indent="-342900">
              <a:buFontTx/>
              <a:buAutoNum type="alphaLcParenR"/>
            </a:pPr>
            <a:r>
              <a:rPr lang="en-GB" dirty="0" smtClean="0">
                <a:solidFill>
                  <a:prstClr val="black"/>
                </a:solidFill>
                <a:latin typeface="Century Gothic" pitchFamily="34" charset="0"/>
              </a:rPr>
              <a:t>What will be the phenotypes of the male kittens in the crosses you have suggested?</a:t>
            </a:r>
            <a:endParaRPr lang="en-GB" dirty="0">
              <a:solidFill>
                <a:prstClr val="black"/>
              </a:solidFill>
              <a:latin typeface="Century Gothic" pitchFamily="34" charset="0"/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287524" y="116632"/>
            <a:ext cx="8568952" cy="823680"/>
            <a:chOff x="0" y="4772472"/>
            <a:chExt cx="8568952" cy="823680"/>
          </a:xfrm>
          <a:scene3d>
            <a:camera prst="orthographicFront"/>
            <a:lightRig rig="flat" dir="t"/>
          </a:scene3d>
        </p:grpSpPr>
        <p:sp>
          <p:nvSpPr>
            <p:cNvPr id="10" name="9 Rectángulo redondeado"/>
            <p:cNvSpPr/>
            <p:nvPr/>
          </p:nvSpPr>
          <p:spPr>
            <a:xfrm>
              <a:off x="0" y="4772472"/>
              <a:ext cx="8568952" cy="82368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" name="10 Rectángulo"/>
            <p:cNvSpPr/>
            <p:nvPr/>
          </p:nvSpPr>
          <p:spPr>
            <a:xfrm>
              <a:off x="40209" y="4812681"/>
              <a:ext cx="8488534" cy="74326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smtClean="0"/>
                <a:t>Questions</a:t>
              </a:r>
              <a:endParaRPr lang="en-GB" sz="24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25959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1527" y="3429000"/>
            <a:ext cx="3420874" cy="1702160"/>
          </a:xfrm>
        </p:spPr>
        <p:txBody>
          <a:bodyPr>
            <a:noAutofit/>
          </a:bodyPr>
          <a:lstStyle/>
          <a:p>
            <a:r>
              <a:rPr lang="en-GB" dirty="0" smtClean="0"/>
              <a:t>Genetics: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Sex-linked genes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76550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MYP 5 – Ian Daniels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4932040" y="457200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Añade aquí una imagen relacionada con el tema</a:t>
            </a:r>
            <a:endParaRPr lang="en-GB" dirty="0"/>
          </a:p>
        </p:txBody>
      </p:sp>
      <p:pic>
        <p:nvPicPr>
          <p:cNvPr id="4" name="Picture 2" descr="http://pic.biodiscover.com/files/h/la/biodiscover_f40442a14dae19a6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421" y="0"/>
            <a:ext cx="3558939" cy="2892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422" y="2492896"/>
            <a:ext cx="3572980" cy="39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993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347864" y="6492875"/>
            <a:ext cx="2278016" cy="365125"/>
          </a:xfrm>
        </p:spPr>
        <p:txBody>
          <a:bodyPr/>
          <a:lstStyle/>
          <a:p>
            <a:r>
              <a:rPr lang="en-US" dirty="0" smtClean="0"/>
              <a:t>MYP 5 </a:t>
            </a:r>
            <a:r>
              <a:rPr lang="en-US" dirty="0" smtClean="0"/>
              <a:t>– Ian Daniels</a:t>
            </a:r>
            <a:endParaRPr lang="en-US" dirty="0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599807865"/>
              </p:ext>
            </p:extLst>
          </p:nvPr>
        </p:nvGraphicFramePr>
        <p:xfrm>
          <a:off x="3707904" y="188640"/>
          <a:ext cx="1587294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485107434"/>
              </p:ext>
            </p:extLst>
          </p:nvPr>
        </p:nvGraphicFramePr>
        <p:xfrm>
          <a:off x="220062" y="836712"/>
          <a:ext cx="856895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551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00526C-6CAA-4E89-8347-30BCCAA29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5E00526C-6CAA-4E89-8347-30BCCAA295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2ECDEA-F61B-4981-A3A9-AF9B2E1BC0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22ECDEA-F61B-4981-A3A9-AF9B2E1BC0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5A7D8E-2BE5-4CDE-8DBA-FE5FC1170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025A7D8E-2BE5-4CDE-8DBA-FE5FC11701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DE699A-F80F-4B88-BD10-31693B74C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B8DE699A-F80F-4B88-BD10-31693B74C8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7A37A4-88D6-4105-9BE1-7AD483808A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857A37A4-88D6-4105-9BE1-7AD483808A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BF22C8-2C3B-4964-BB03-4D62D30B9B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2EBF22C8-2C3B-4964-BB03-4D62D30B9B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491880" y="6492875"/>
            <a:ext cx="2278016" cy="365125"/>
          </a:xfrm>
        </p:spPr>
        <p:txBody>
          <a:bodyPr/>
          <a:lstStyle/>
          <a:p>
            <a:r>
              <a:rPr lang="en-US" smtClean="0"/>
              <a:t>MYP 5 – Ian Daniels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0663" y="332656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u="sng" dirty="0" smtClean="0">
                <a:solidFill>
                  <a:prstClr val="black"/>
                </a:solidFill>
                <a:latin typeface="Century Gothic" pitchFamily="34" charset="0"/>
              </a:rPr>
              <a:t>Sex Linkage and Lethal Genes</a:t>
            </a:r>
            <a:endParaRPr lang="en-GB" sz="4800" b="1" u="sng" dirty="0">
              <a:solidFill>
                <a:prstClr val="black"/>
              </a:solidFill>
              <a:latin typeface="Century Gothic" pitchFamily="34" charset="0"/>
            </a:endParaRPr>
          </a:p>
        </p:txBody>
      </p:sp>
      <p:pic>
        <p:nvPicPr>
          <p:cNvPr id="6" name="Picture 2" descr="http://mumtazticloft.com/images/x-link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955" y="1902316"/>
            <a:ext cx="4502311" cy="472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43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491880" y="6492875"/>
            <a:ext cx="2278016" cy="365125"/>
          </a:xfrm>
        </p:spPr>
        <p:txBody>
          <a:bodyPr/>
          <a:lstStyle/>
          <a:p>
            <a:r>
              <a:rPr lang="en-US" smtClean="0"/>
              <a:t>MYP 5 – Ian Daniels</a:t>
            </a:r>
            <a:endParaRPr lang="en-US" dirty="0"/>
          </a:p>
        </p:txBody>
      </p:sp>
      <p:sp>
        <p:nvSpPr>
          <p:cNvPr id="4" name="TextBox 1"/>
          <p:cNvSpPr txBox="1"/>
          <p:nvPr/>
        </p:nvSpPr>
        <p:spPr>
          <a:xfrm>
            <a:off x="467544" y="983978"/>
            <a:ext cx="81369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prstClr val="black"/>
                </a:solidFill>
                <a:latin typeface="Century Gothic" pitchFamily="34" charset="0"/>
              </a:rPr>
              <a:t>Sex linkage </a:t>
            </a:r>
            <a:r>
              <a:rPr lang="en-GB" sz="2000" dirty="0" smtClean="0">
                <a:solidFill>
                  <a:prstClr val="black"/>
                </a:solidFill>
                <a:latin typeface="Century Gothic" pitchFamily="34" charset="0"/>
              </a:rPr>
              <a:t>occurs when the genes for a certain characteristic are carried on the sex chromosomes.</a:t>
            </a:r>
          </a:p>
          <a:p>
            <a:endParaRPr lang="en-GB" sz="2000" dirty="0">
              <a:solidFill>
                <a:prstClr val="black"/>
              </a:solidFill>
              <a:latin typeface="Century Gothic" pitchFamily="34" charset="0"/>
            </a:endParaRPr>
          </a:p>
          <a:p>
            <a:r>
              <a:rPr lang="en-GB" sz="2000" dirty="0" smtClean="0">
                <a:solidFill>
                  <a:prstClr val="black"/>
                </a:solidFill>
                <a:latin typeface="Century Gothic" pitchFamily="34" charset="0"/>
              </a:rPr>
              <a:t>They do not determine the sex of the organism, they just happen to occur on the sex chromosomes.</a:t>
            </a:r>
            <a:endParaRPr lang="en-GB" sz="20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6" name="TextBox 2"/>
          <p:cNvSpPr txBox="1"/>
          <p:nvPr/>
        </p:nvSpPr>
        <p:spPr>
          <a:xfrm>
            <a:off x="440259" y="2747331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prstClr val="black"/>
                </a:solidFill>
                <a:latin typeface="Century Gothic" pitchFamily="34" charset="0"/>
              </a:rPr>
              <a:t>The Y chromosome is shorter than the X chromosome, so it carries fewer alleles.</a:t>
            </a:r>
            <a:endParaRPr lang="en-GB" sz="20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pic>
        <p:nvPicPr>
          <p:cNvPr id="7" name="Picture 4" descr="http://www.micropticsl.com/wp-content/uploads/2013/09/metaclass_delection_7_karyotype_exampl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334" y="3101274"/>
            <a:ext cx="3456384" cy="345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8 Grupo"/>
          <p:cNvGrpSpPr/>
          <p:nvPr/>
        </p:nvGrpSpPr>
        <p:grpSpPr>
          <a:xfrm>
            <a:off x="400050" y="116632"/>
            <a:ext cx="8568952" cy="823680"/>
            <a:chOff x="0" y="20471"/>
            <a:chExt cx="8568952" cy="823680"/>
          </a:xfrm>
          <a:scene3d>
            <a:camera prst="orthographicFront"/>
            <a:lightRig rig="flat" dir="t"/>
          </a:scene3d>
        </p:grpSpPr>
        <p:sp>
          <p:nvSpPr>
            <p:cNvPr id="10" name="9 Rectángulo redondeado"/>
            <p:cNvSpPr/>
            <p:nvPr/>
          </p:nvSpPr>
          <p:spPr>
            <a:xfrm>
              <a:off x="0" y="20471"/>
              <a:ext cx="8568952" cy="82368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" name="10 Rectángulo"/>
            <p:cNvSpPr/>
            <p:nvPr/>
          </p:nvSpPr>
          <p:spPr>
            <a:xfrm>
              <a:off x="40209" y="60680"/>
              <a:ext cx="8488534" cy="74326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 smtClean="0"/>
                <a:t>Sex linkage</a:t>
              </a:r>
              <a:endParaRPr lang="en-GB" sz="2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9742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491880" y="6492875"/>
            <a:ext cx="2278016" cy="365125"/>
          </a:xfrm>
        </p:spPr>
        <p:txBody>
          <a:bodyPr/>
          <a:lstStyle/>
          <a:p>
            <a:r>
              <a:rPr lang="en-US" smtClean="0"/>
              <a:t>MYP 5 – Ian Daniels</a:t>
            </a:r>
            <a:endParaRPr lang="en-US" dirty="0"/>
          </a:p>
        </p:txBody>
      </p:sp>
      <p:sp>
        <p:nvSpPr>
          <p:cNvPr id="4" name="TextBox 1"/>
          <p:cNvSpPr txBox="1"/>
          <p:nvPr/>
        </p:nvSpPr>
        <p:spPr>
          <a:xfrm>
            <a:off x="227951" y="865476"/>
            <a:ext cx="85689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prstClr val="black"/>
                </a:solidFill>
                <a:latin typeface="Century Gothic" pitchFamily="34" charset="0"/>
              </a:rPr>
              <a:t>The allele for colour vision is carried on the part of the X chromosome that is missing from the Y chromosome.</a:t>
            </a:r>
          </a:p>
          <a:p>
            <a:endParaRPr lang="en-GB" sz="2000" dirty="0">
              <a:solidFill>
                <a:prstClr val="black"/>
              </a:solidFill>
              <a:latin typeface="Century Gothic" pitchFamily="34" charset="0"/>
            </a:endParaRPr>
          </a:p>
          <a:p>
            <a:r>
              <a:rPr lang="en-GB" sz="2000" dirty="0" smtClean="0">
                <a:solidFill>
                  <a:prstClr val="black"/>
                </a:solidFill>
                <a:latin typeface="Century Gothic" pitchFamily="34" charset="0"/>
              </a:rPr>
              <a:t>There is a recessive allele that causes </a:t>
            </a:r>
            <a:r>
              <a:rPr lang="en-GB" sz="2000" b="1" dirty="0" smtClean="0">
                <a:solidFill>
                  <a:prstClr val="black"/>
                </a:solidFill>
                <a:latin typeface="Century Gothic" pitchFamily="34" charset="0"/>
              </a:rPr>
              <a:t>colour blindness</a:t>
            </a:r>
            <a:r>
              <a:rPr lang="en-GB" sz="2000" dirty="0" smtClean="0">
                <a:solidFill>
                  <a:prstClr val="black"/>
                </a:solidFill>
                <a:latin typeface="Century Gothic" pitchFamily="34" charset="0"/>
              </a:rPr>
              <a:t>.</a:t>
            </a:r>
          </a:p>
          <a:p>
            <a:endParaRPr lang="en-GB" sz="2000" dirty="0">
              <a:solidFill>
                <a:prstClr val="black"/>
              </a:solidFill>
              <a:latin typeface="Century Gothic" pitchFamily="34" charset="0"/>
            </a:endParaRPr>
          </a:p>
          <a:p>
            <a:r>
              <a:rPr lang="en-GB" sz="2000" dirty="0" smtClean="0">
                <a:solidFill>
                  <a:prstClr val="black"/>
                </a:solidFill>
                <a:latin typeface="Century Gothic" pitchFamily="34" charset="0"/>
              </a:rPr>
              <a:t>Females inherit 2 alleles for colour vision, one on each X chromosome, if they inherit one faulty allele, they are unaffected.</a:t>
            </a:r>
          </a:p>
          <a:p>
            <a:endParaRPr lang="en-GB" sz="2000" dirty="0">
              <a:solidFill>
                <a:prstClr val="black"/>
              </a:solidFill>
              <a:latin typeface="Century Gothic" pitchFamily="34" charset="0"/>
            </a:endParaRPr>
          </a:p>
          <a:p>
            <a:r>
              <a:rPr lang="en-GB" sz="2000" dirty="0" smtClean="0">
                <a:solidFill>
                  <a:prstClr val="black"/>
                </a:solidFill>
                <a:latin typeface="Century Gothic" pitchFamily="34" charset="0"/>
              </a:rPr>
              <a:t>Males only inherit one allele from their mother, if they inherit the faulty allele they are colour blind.</a:t>
            </a:r>
          </a:p>
          <a:p>
            <a:endParaRPr lang="en-GB" sz="2000" dirty="0">
              <a:solidFill>
                <a:prstClr val="black"/>
              </a:solidFill>
              <a:latin typeface="Century Gothic" pitchFamily="34" charset="0"/>
            </a:endParaRPr>
          </a:p>
          <a:p>
            <a:r>
              <a:rPr lang="en-GB" sz="2000" dirty="0" smtClean="0">
                <a:solidFill>
                  <a:prstClr val="black"/>
                </a:solidFill>
                <a:latin typeface="Century Gothic" pitchFamily="34" charset="0"/>
              </a:rPr>
              <a:t>As a result, colour blindness is </a:t>
            </a:r>
            <a:r>
              <a:rPr lang="en-GB" sz="2000" dirty="0" smtClean="0">
                <a:solidFill>
                  <a:prstClr val="black"/>
                </a:solidFill>
                <a:latin typeface="Century Gothic" pitchFamily="34" charset="0"/>
              </a:rPr>
              <a:t/>
            </a:r>
            <a:br>
              <a:rPr lang="en-GB" sz="2000" dirty="0" smtClean="0">
                <a:solidFill>
                  <a:prstClr val="black"/>
                </a:solidFill>
                <a:latin typeface="Century Gothic" pitchFamily="34" charset="0"/>
              </a:rPr>
            </a:br>
            <a:r>
              <a:rPr lang="en-GB" sz="2000" b="1" dirty="0" smtClean="0">
                <a:solidFill>
                  <a:prstClr val="black"/>
                </a:solidFill>
                <a:latin typeface="Century Gothic" pitchFamily="34" charset="0"/>
              </a:rPr>
              <a:t>more </a:t>
            </a:r>
            <a:r>
              <a:rPr lang="en-GB" sz="2000" b="1" dirty="0" smtClean="0">
                <a:solidFill>
                  <a:prstClr val="black"/>
                </a:solidFill>
                <a:latin typeface="Century Gothic" pitchFamily="34" charset="0"/>
              </a:rPr>
              <a:t>prevalent in males</a:t>
            </a:r>
            <a:r>
              <a:rPr lang="en-GB" sz="2000" dirty="0" smtClean="0">
                <a:solidFill>
                  <a:prstClr val="black"/>
                </a:solidFill>
                <a:latin typeface="Century Gothic" pitchFamily="34" charset="0"/>
              </a:rPr>
              <a:t>.</a:t>
            </a:r>
            <a:endParaRPr lang="en-GB" sz="20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pic>
        <p:nvPicPr>
          <p:cNvPr id="6" name="Picture 2" descr="http://4.bp.blogspot.com/-1ZtX_s1P5VQ/TmWhmTFjUsI/AAAAAAAAG6Q/KivM6v0lB94/s1600/%25E6%259C%25AA%25E5%2591%25BD%25E5%2590%258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861048"/>
            <a:ext cx="3724275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6 Grupo"/>
          <p:cNvGrpSpPr/>
          <p:nvPr/>
        </p:nvGrpSpPr>
        <p:grpSpPr>
          <a:xfrm>
            <a:off x="227951" y="59405"/>
            <a:ext cx="8568952" cy="823680"/>
            <a:chOff x="0" y="970871"/>
            <a:chExt cx="8568952" cy="823680"/>
          </a:xfrm>
          <a:scene3d>
            <a:camera prst="orthographicFront"/>
            <a:lightRig rig="flat" dir="t"/>
          </a:scene3d>
        </p:grpSpPr>
        <p:sp>
          <p:nvSpPr>
            <p:cNvPr id="9" name="8 Rectángulo redondeado"/>
            <p:cNvSpPr/>
            <p:nvPr/>
          </p:nvSpPr>
          <p:spPr>
            <a:xfrm>
              <a:off x="0" y="970871"/>
              <a:ext cx="8568952" cy="82368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9 Rectángulo"/>
            <p:cNvSpPr/>
            <p:nvPr/>
          </p:nvSpPr>
          <p:spPr>
            <a:xfrm>
              <a:off x="40209" y="1011080"/>
              <a:ext cx="8488534" cy="74326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smtClean="0"/>
                <a:t>Colour blindness</a:t>
              </a:r>
              <a:endParaRPr lang="en-GB" sz="24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285932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491880" y="6492875"/>
            <a:ext cx="2278016" cy="365125"/>
          </a:xfrm>
        </p:spPr>
        <p:txBody>
          <a:bodyPr/>
          <a:lstStyle/>
          <a:p>
            <a:r>
              <a:rPr lang="en-US" smtClean="0"/>
              <a:t>MYP 5 – Ian Daniels</a:t>
            </a:r>
            <a:endParaRPr lang="en-US" dirty="0"/>
          </a:p>
        </p:txBody>
      </p:sp>
      <p:sp>
        <p:nvSpPr>
          <p:cNvPr id="4" name="TextBox 1"/>
          <p:cNvSpPr txBox="1"/>
          <p:nvPr/>
        </p:nvSpPr>
        <p:spPr>
          <a:xfrm>
            <a:off x="460792" y="872286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prstClr val="black"/>
                </a:solidFill>
                <a:latin typeface="Century Gothic" pitchFamily="34" charset="0"/>
              </a:rPr>
              <a:t>Haemophilia</a:t>
            </a:r>
            <a:r>
              <a:rPr lang="en-GB" sz="2000" dirty="0" smtClean="0">
                <a:solidFill>
                  <a:prstClr val="black"/>
                </a:solidFill>
                <a:latin typeface="Century Gothic" pitchFamily="34" charset="0"/>
              </a:rPr>
              <a:t> is another example of  sex linked inheritance, where females can be unaffected carriers, but males will suffer from the disease if they inherit the faulty allele.</a:t>
            </a:r>
            <a:endParaRPr lang="en-GB" sz="20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graphicFrame>
        <p:nvGraphicFramePr>
          <p:cNvPr id="6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640665"/>
              </p:ext>
            </p:extLst>
          </p:nvPr>
        </p:nvGraphicFramePr>
        <p:xfrm>
          <a:off x="539551" y="2765249"/>
          <a:ext cx="4608513" cy="11887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536171"/>
                <a:gridCol w="1536171"/>
                <a:gridCol w="153617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Century Gothic" pitchFamily="34" charset="0"/>
                        </a:rPr>
                        <a:t>Gametes</a:t>
                      </a:r>
                      <a:endParaRPr lang="en-GB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latin typeface="Century Gothic" pitchFamily="34" charset="0"/>
                        </a:rPr>
                        <a:t>X</a:t>
                      </a:r>
                      <a:r>
                        <a:rPr lang="en-GB" sz="2000" b="0" baseline="30000" dirty="0" smtClean="0">
                          <a:latin typeface="Century Gothic" pitchFamily="34" charset="0"/>
                        </a:rPr>
                        <a:t>H</a:t>
                      </a:r>
                      <a:endParaRPr lang="en-GB" sz="2000" b="0" baseline="30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err="1" smtClean="0">
                          <a:latin typeface="Century Gothic" pitchFamily="34" charset="0"/>
                        </a:rPr>
                        <a:t>X</a:t>
                      </a:r>
                      <a:r>
                        <a:rPr lang="en-GB" sz="2000" b="0" baseline="30000" dirty="0" err="1" smtClean="0">
                          <a:latin typeface="Century Gothic" pitchFamily="34" charset="0"/>
                        </a:rPr>
                        <a:t>h</a:t>
                      </a:r>
                      <a:endParaRPr lang="en-GB" sz="2000" b="0" baseline="300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Century Gothic" pitchFamily="34" charset="0"/>
                        </a:rPr>
                        <a:t>X</a:t>
                      </a:r>
                      <a:r>
                        <a:rPr lang="en-GB" sz="2000" baseline="30000" dirty="0" smtClean="0">
                          <a:latin typeface="Century Gothic" pitchFamily="34" charset="0"/>
                        </a:rPr>
                        <a:t>H</a:t>
                      </a:r>
                      <a:endParaRPr lang="en-GB" sz="2000" baseline="30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Century Gothic" pitchFamily="34" charset="0"/>
                        </a:rPr>
                        <a:t>X</a:t>
                      </a:r>
                      <a:r>
                        <a:rPr lang="en-GB" sz="2000" baseline="30000" dirty="0" smtClean="0">
                          <a:latin typeface="Century Gothic" pitchFamily="34" charset="0"/>
                        </a:rPr>
                        <a:t>H</a:t>
                      </a:r>
                      <a:r>
                        <a:rPr lang="en-GB" sz="2000" dirty="0" smtClean="0">
                          <a:latin typeface="Century Gothic" pitchFamily="34" charset="0"/>
                        </a:rPr>
                        <a:t>X</a:t>
                      </a:r>
                      <a:r>
                        <a:rPr lang="en-GB" sz="2000" baseline="30000" dirty="0" smtClean="0">
                          <a:latin typeface="Century Gothic" pitchFamily="34" charset="0"/>
                        </a:rPr>
                        <a:t>H</a:t>
                      </a:r>
                      <a:endParaRPr lang="en-GB" sz="2000" baseline="30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>
                          <a:latin typeface="Century Gothic" pitchFamily="34" charset="0"/>
                        </a:rPr>
                        <a:t>X</a:t>
                      </a:r>
                      <a:r>
                        <a:rPr lang="en-GB" sz="2000" baseline="30000" dirty="0" err="1" smtClean="0">
                          <a:latin typeface="Century Gothic" pitchFamily="34" charset="0"/>
                        </a:rPr>
                        <a:t>H</a:t>
                      </a:r>
                      <a:r>
                        <a:rPr lang="en-GB" sz="2000" dirty="0" err="1" smtClean="0">
                          <a:latin typeface="Century Gothic" pitchFamily="34" charset="0"/>
                        </a:rPr>
                        <a:t>X</a:t>
                      </a:r>
                      <a:r>
                        <a:rPr lang="en-GB" sz="2000" baseline="30000" dirty="0" err="1" smtClean="0">
                          <a:latin typeface="Century Gothic" pitchFamily="34" charset="0"/>
                        </a:rPr>
                        <a:t>h</a:t>
                      </a:r>
                      <a:endParaRPr lang="en-GB" sz="2000" baseline="300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Century Gothic" pitchFamily="34" charset="0"/>
                        </a:rPr>
                        <a:t>Y</a:t>
                      </a:r>
                      <a:endParaRPr lang="en-GB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Century Gothic" pitchFamily="34" charset="0"/>
                        </a:rPr>
                        <a:t>X</a:t>
                      </a:r>
                      <a:r>
                        <a:rPr lang="en-GB" sz="2000" baseline="30000" dirty="0" smtClean="0">
                          <a:latin typeface="Century Gothic" pitchFamily="34" charset="0"/>
                        </a:rPr>
                        <a:t>H</a:t>
                      </a:r>
                      <a:r>
                        <a:rPr lang="en-GB" sz="2000" dirty="0" smtClean="0">
                          <a:latin typeface="Century Gothic" pitchFamily="34" charset="0"/>
                        </a:rPr>
                        <a:t>Y</a:t>
                      </a:r>
                      <a:endParaRPr lang="en-GB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>
                          <a:latin typeface="Century Gothic" pitchFamily="34" charset="0"/>
                        </a:rPr>
                        <a:t>X</a:t>
                      </a:r>
                      <a:r>
                        <a:rPr lang="en-GB" sz="2000" baseline="30000" dirty="0" err="1" smtClean="0">
                          <a:latin typeface="Century Gothic" pitchFamily="34" charset="0"/>
                        </a:rPr>
                        <a:t>h</a:t>
                      </a:r>
                      <a:r>
                        <a:rPr lang="en-GB" sz="2000" dirty="0" err="1" smtClean="0">
                          <a:latin typeface="Century Gothic" pitchFamily="34" charset="0"/>
                        </a:rPr>
                        <a:t>Y</a:t>
                      </a:r>
                      <a:endParaRPr lang="en-GB" sz="20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3"/>
          <p:cNvSpPr txBox="1"/>
          <p:nvPr/>
        </p:nvSpPr>
        <p:spPr>
          <a:xfrm>
            <a:off x="1763687" y="4133401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Normal			Sufferer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TextBox 4"/>
          <p:cNvSpPr txBox="1"/>
          <p:nvPr/>
        </p:nvSpPr>
        <p:spPr>
          <a:xfrm>
            <a:off x="3383867" y="2261193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Normal		Carrier</a:t>
            </a:r>
            <a:endParaRPr lang="en-GB" dirty="0">
              <a:solidFill>
                <a:prstClr val="black"/>
              </a:solidFill>
            </a:endParaRPr>
          </a:p>
        </p:txBody>
      </p:sp>
      <p:cxnSp>
        <p:nvCxnSpPr>
          <p:cNvPr id="10" name="Straight Arrow Connector 6"/>
          <p:cNvCxnSpPr>
            <a:endCxn id="6" idx="2"/>
          </p:cNvCxnSpPr>
          <p:nvPr/>
        </p:nvCxnSpPr>
        <p:spPr>
          <a:xfrm flipV="1">
            <a:off x="2663787" y="3953969"/>
            <a:ext cx="180020" cy="3640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8"/>
          <p:cNvCxnSpPr/>
          <p:nvPr/>
        </p:nvCxnSpPr>
        <p:spPr>
          <a:xfrm flipH="1" flipV="1">
            <a:off x="4427983" y="3953969"/>
            <a:ext cx="144016" cy="3640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0"/>
          <p:cNvCxnSpPr/>
          <p:nvPr/>
        </p:nvCxnSpPr>
        <p:spPr>
          <a:xfrm flipH="1">
            <a:off x="3059831" y="2630525"/>
            <a:ext cx="684076" cy="566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716015" y="2630525"/>
            <a:ext cx="1008112" cy="566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http://www.haemophiliaandyou.co.nz/images/Inherit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866822"/>
            <a:ext cx="3343452" cy="398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14 Grupo"/>
          <p:cNvGrpSpPr/>
          <p:nvPr/>
        </p:nvGrpSpPr>
        <p:grpSpPr>
          <a:xfrm>
            <a:off x="359316" y="88815"/>
            <a:ext cx="8568952" cy="823680"/>
            <a:chOff x="0" y="1921272"/>
            <a:chExt cx="8568952" cy="823680"/>
          </a:xfrm>
          <a:scene3d>
            <a:camera prst="orthographicFront"/>
            <a:lightRig rig="flat" dir="t"/>
          </a:scene3d>
        </p:grpSpPr>
        <p:sp>
          <p:nvSpPr>
            <p:cNvPr id="16" name="15 Rectángulo redondeado"/>
            <p:cNvSpPr/>
            <p:nvPr/>
          </p:nvSpPr>
          <p:spPr>
            <a:xfrm>
              <a:off x="0" y="1921272"/>
              <a:ext cx="8568952" cy="82368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7" name="16 Rectángulo"/>
            <p:cNvSpPr/>
            <p:nvPr/>
          </p:nvSpPr>
          <p:spPr>
            <a:xfrm>
              <a:off x="40209" y="1961481"/>
              <a:ext cx="8488534" cy="74326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smtClean="0"/>
                <a:t>Haemophilia</a:t>
              </a:r>
              <a:endParaRPr lang="en-GB" sz="24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161554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491880" y="6492875"/>
            <a:ext cx="2278016" cy="365125"/>
          </a:xfrm>
        </p:spPr>
        <p:txBody>
          <a:bodyPr/>
          <a:lstStyle/>
          <a:p>
            <a:r>
              <a:rPr lang="en-US" smtClean="0"/>
              <a:t>MYP 5 – Ian Daniels</a:t>
            </a:r>
            <a:endParaRPr lang="en-US" dirty="0"/>
          </a:p>
        </p:txBody>
      </p:sp>
      <p:sp>
        <p:nvSpPr>
          <p:cNvPr id="4" name="TextBox 1"/>
          <p:cNvSpPr txBox="1"/>
          <p:nvPr/>
        </p:nvSpPr>
        <p:spPr>
          <a:xfrm>
            <a:off x="467544" y="764704"/>
            <a:ext cx="81369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u="sng" dirty="0">
              <a:solidFill>
                <a:prstClr val="black"/>
              </a:solidFill>
              <a:latin typeface="Century Gothic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Century Gothic" pitchFamily="34" charset="0"/>
              </a:rPr>
              <a:t>All tortoiseshell cats are female, this is because the allele for coat colour is carried on the X chromosome.</a:t>
            </a:r>
          </a:p>
          <a:p>
            <a:endParaRPr lang="en-GB" dirty="0">
              <a:solidFill>
                <a:prstClr val="black"/>
              </a:solidFill>
              <a:latin typeface="Century Gothic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Century Gothic" pitchFamily="34" charset="0"/>
              </a:rPr>
              <a:t>If a female cat inherits a black allele and a ginger allele she will be tortoiseshell.</a:t>
            </a:r>
          </a:p>
          <a:p>
            <a:r>
              <a:rPr lang="en-GB" dirty="0" smtClean="0">
                <a:solidFill>
                  <a:prstClr val="black"/>
                </a:solidFill>
                <a:latin typeface="Century Gothic" pitchFamily="34" charset="0"/>
              </a:rPr>
              <a:t>X</a:t>
            </a:r>
            <a:r>
              <a:rPr lang="en-GB" baseline="30000" dirty="0" smtClean="0">
                <a:solidFill>
                  <a:prstClr val="black"/>
                </a:solidFill>
                <a:latin typeface="Century Gothic" pitchFamily="34" charset="0"/>
              </a:rPr>
              <a:t>B </a:t>
            </a:r>
            <a:r>
              <a:rPr lang="en-GB" dirty="0" smtClean="0">
                <a:solidFill>
                  <a:prstClr val="black"/>
                </a:solidFill>
                <a:latin typeface="Century Gothic" pitchFamily="34" charset="0"/>
              </a:rPr>
              <a:t>X</a:t>
            </a:r>
            <a:r>
              <a:rPr lang="en-GB" baseline="30000" dirty="0" smtClean="0">
                <a:solidFill>
                  <a:prstClr val="black"/>
                </a:solidFill>
                <a:latin typeface="Century Gothic" pitchFamily="34" charset="0"/>
              </a:rPr>
              <a:t>G</a:t>
            </a:r>
          </a:p>
          <a:p>
            <a:endParaRPr lang="en-GB" dirty="0">
              <a:solidFill>
                <a:prstClr val="black"/>
              </a:solidFill>
              <a:latin typeface="Century Gothic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Century Gothic" pitchFamily="34" charset="0"/>
              </a:rPr>
              <a:t>A male cat can only inherit one of these alleles so he will be either black or ginger.</a:t>
            </a:r>
          </a:p>
          <a:p>
            <a:r>
              <a:rPr lang="en-GB" dirty="0" smtClean="0">
                <a:solidFill>
                  <a:prstClr val="black"/>
                </a:solidFill>
                <a:latin typeface="Century Gothic" pitchFamily="34" charset="0"/>
              </a:rPr>
              <a:t>X</a:t>
            </a:r>
            <a:r>
              <a:rPr lang="en-GB" baseline="30000" dirty="0" smtClean="0">
                <a:solidFill>
                  <a:prstClr val="black"/>
                </a:solidFill>
                <a:latin typeface="Century Gothic" pitchFamily="34" charset="0"/>
              </a:rPr>
              <a:t>B </a:t>
            </a:r>
            <a:r>
              <a:rPr lang="en-GB" dirty="0" smtClean="0">
                <a:solidFill>
                  <a:prstClr val="black"/>
                </a:solidFill>
                <a:latin typeface="Century Gothic" pitchFamily="34" charset="0"/>
              </a:rPr>
              <a:t>Y  or  X</a:t>
            </a:r>
            <a:r>
              <a:rPr lang="en-GB" baseline="30000" dirty="0" smtClean="0">
                <a:solidFill>
                  <a:prstClr val="black"/>
                </a:solidFill>
                <a:latin typeface="Century Gothic" pitchFamily="34" charset="0"/>
              </a:rPr>
              <a:t>G </a:t>
            </a:r>
            <a:r>
              <a:rPr lang="en-GB" dirty="0" smtClean="0">
                <a:solidFill>
                  <a:prstClr val="black"/>
                </a:solidFill>
                <a:latin typeface="Century Gothic" pitchFamily="34" charset="0"/>
              </a:rPr>
              <a:t>Y</a:t>
            </a:r>
            <a:endParaRPr lang="en-GB" dirty="0">
              <a:solidFill>
                <a:prstClr val="black"/>
              </a:solidFill>
              <a:latin typeface="Century Gothic" pitchFamily="34" charset="0"/>
            </a:endParaRPr>
          </a:p>
        </p:txBody>
      </p:sp>
      <p:pic>
        <p:nvPicPr>
          <p:cNvPr id="6" name="Picture 2" descr="https://encrypted-tbn0.gstatic.com/images?q=tbn:ANd9GcQ04OIiORkIRG1sZMI32Q_WnQrpUR8nJUS6CFFiQfFpeHTUvo5XQ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3904025"/>
            <a:ext cx="4757671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6 Grupo"/>
          <p:cNvGrpSpPr/>
          <p:nvPr/>
        </p:nvGrpSpPr>
        <p:grpSpPr>
          <a:xfrm>
            <a:off x="327733" y="116632"/>
            <a:ext cx="8568952" cy="823680"/>
            <a:chOff x="0" y="2871671"/>
            <a:chExt cx="8568952" cy="823680"/>
          </a:xfrm>
          <a:scene3d>
            <a:camera prst="orthographicFront"/>
            <a:lightRig rig="flat" dir="t"/>
          </a:scene3d>
        </p:grpSpPr>
        <p:sp>
          <p:nvSpPr>
            <p:cNvPr id="9" name="8 Rectángulo redondeado"/>
            <p:cNvSpPr/>
            <p:nvPr/>
          </p:nvSpPr>
          <p:spPr>
            <a:xfrm>
              <a:off x="0" y="2871671"/>
              <a:ext cx="8568952" cy="82368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9 Rectángulo"/>
            <p:cNvSpPr/>
            <p:nvPr/>
          </p:nvSpPr>
          <p:spPr>
            <a:xfrm>
              <a:off x="40209" y="2911880"/>
              <a:ext cx="8488534" cy="74326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smtClean="0"/>
                <a:t>Tortoiseshell Cats</a:t>
              </a:r>
              <a:endParaRPr lang="en-GB" sz="24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200507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491880" y="6492875"/>
            <a:ext cx="2278016" cy="365125"/>
          </a:xfrm>
        </p:spPr>
        <p:txBody>
          <a:bodyPr/>
          <a:lstStyle/>
          <a:p>
            <a:r>
              <a:rPr lang="en-US" smtClean="0"/>
              <a:t>MYP 5 – Ian Daniels</a:t>
            </a:r>
            <a:endParaRPr lang="en-US" dirty="0"/>
          </a:p>
        </p:txBody>
      </p:sp>
      <p:sp>
        <p:nvSpPr>
          <p:cNvPr id="4" name="TextBox 1"/>
          <p:cNvSpPr txBox="1"/>
          <p:nvPr/>
        </p:nvSpPr>
        <p:spPr>
          <a:xfrm>
            <a:off x="467544" y="692696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u="sng" dirty="0">
              <a:solidFill>
                <a:prstClr val="black"/>
              </a:solidFill>
              <a:latin typeface="Century Gothic" pitchFamily="34" charset="0"/>
            </a:endParaRPr>
          </a:p>
          <a:p>
            <a:r>
              <a:rPr lang="en-GB" sz="2000" dirty="0" smtClean="0">
                <a:solidFill>
                  <a:prstClr val="black"/>
                </a:solidFill>
                <a:latin typeface="Century Gothic" pitchFamily="34" charset="0"/>
              </a:rPr>
              <a:t>Some genes when expressed in the homozygous condition can be fatal for the developing embryo, e.g. the </a:t>
            </a:r>
            <a:r>
              <a:rPr lang="en-GB" sz="2000" dirty="0" err="1" smtClean="0">
                <a:solidFill>
                  <a:prstClr val="black"/>
                </a:solidFill>
                <a:latin typeface="Century Gothic" pitchFamily="34" charset="0"/>
              </a:rPr>
              <a:t>manx</a:t>
            </a:r>
            <a:r>
              <a:rPr lang="en-GB" sz="2000" dirty="0" smtClean="0">
                <a:solidFill>
                  <a:prstClr val="black"/>
                </a:solidFill>
                <a:latin typeface="Century Gothic" pitchFamily="34" charset="0"/>
              </a:rPr>
              <a:t> cat</a:t>
            </a:r>
            <a:endParaRPr lang="en-GB" sz="20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353475" y="88815"/>
            <a:ext cx="8568952" cy="823680"/>
            <a:chOff x="0" y="3822072"/>
            <a:chExt cx="8568952" cy="823680"/>
          </a:xfrm>
          <a:scene3d>
            <a:camera prst="orthographicFront"/>
            <a:lightRig rig="flat" dir="t"/>
          </a:scene3d>
        </p:grpSpPr>
        <p:sp>
          <p:nvSpPr>
            <p:cNvPr id="9" name="8 Rectángulo redondeado"/>
            <p:cNvSpPr/>
            <p:nvPr/>
          </p:nvSpPr>
          <p:spPr>
            <a:xfrm>
              <a:off x="0" y="3822072"/>
              <a:ext cx="8568952" cy="82368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9 Rectángulo"/>
            <p:cNvSpPr/>
            <p:nvPr/>
          </p:nvSpPr>
          <p:spPr>
            <a:xfrm>
              <a:off x="40209" y="3862281"/>
              <a:ext cx="8488534" cy="74326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smtClean="0"/>
                <a:t>Lethal Genes</a:t>
              </a:r>
              <a:endParaRPr lang="en-GB" sz="2400" kern="1200"/>
            </a:p>
          </p:txBody>
        </p:sp>
      </p:grpSp>
      <p:pic>
        <p:nvPicPr>
          <p:cNvPr id="2050" name="Picture 2" descr="http://housecatscentral.com/manx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755" y="2083624"/>
            <a:ext cx="3702489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08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491880" y="6492875"/>
            <a:ext cx="2278016" cy="365125"/>
          </a:xfrm>
        </p:spPr>
        <p:txBody>
          <a:bodyPr/>
          <a:lstStyle/>
          <a:p>
            <a:r>
              <a:rPr lang="en-US" smtClean="0"/>
              <a:t>MYP 5 – Ian Daniels</a:t>
            </a:r>
            <a:endParaRPr lang="en-US" dirty="0"/>
          </a:p>
        </p:txBody>
      </p:sp>
      <p:sp>
        <p:nvSpPr>
          <p:cNvPr id="4" name="TextBox 1"/>
          <p:cNvSpPr txBox="1"/>
          <p:nvPr/>
        </p:nvSpPr>
        <p:spPr>
          <a:xfrm>
            <a:off x="449802" y="912495"/>
            <a:ext cx="82089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black"/>
                </a:solidFill>
                <a:latin typeface="Century Gothic" pitchFamily="34" charset="0"/>
              </a:rPr>
              <a:t>T</a:t>
            </a:r>
            <a:r>
              <a:rPr lang="en-GB" sz="2000" dirty="0" smtClean="0">
                <a:solidFill>
                  <a:prstClr val="black"/>
                </a:solidFill>
                <a:latin typeface="Century Gothic" pitchFamily="34" charset="0"/>
              </a:rPr>
              <a:t>he </a:t>
            </a:r>
            <a:r>
              <a:rPr lang="en-GB" sz="2000" dirty="0">
                <a:solidFill>
                  <a:prstClr val="black"/>
                </a:solidFill>
                <a:latin typeface="Century Gothic" pitchFamily="34" charset="0"/>
              </a:rPr>
              <a:t>M</a:t>
            </a:r>
            <a:r>
              <a:rPr lang="en-GB" sz="2000" dirty="0" smtClean="0">
                <a:solidFill>
                  <a:prstClr val="black"/>
                </a:solidFill>
                <a:latin typeface="Century Gothic" pitchFamily="34" charset="0"/>
              </a:rPr>
              <a:t>anx </a:t>
            </a:r>
            <a:r>
              <a:rPr lang="en-GB" sz="2000" dirty="0" smtClean="0">
                <a:solidFill>
                  <a:prstClr val="black"/>
                </a:solidFill>
                <a:latin typeface="Century Gothic" pitchFamily="34" charset="0"/>
              </a:rPr>
              <a:t>gene is dominant over the gene that produces a tail.</a:t>
            </a:r>
          </a:p>
          <a:p>
            <a:endParaRPr lang="en-GB" sz="2000" dirty="0">
              <a:solidFill>
                <a:prstClr val="black"/>
              </a:solidFill>
              <a:latin typeface="Century Gothic" pitchFamily="34" charset="0"/>
            </a:endParaRPr>
          </a:p>
          <a:p>
            <a:r>
              <a:rPr lang="en-GB" sz="2000" dirty="0" smtClean="0">
                <a:solidFill>
                  <a:prstClr val="black"/>
                </a:solidFill>
                <a:latin typeface="Century Gothic" pitchFamily="34" charset="0"/>
              </a:rPr>
              <a:t>If the cat inherits a heterozygous allele combination the gene will be expressed and the cat will not have a tail.</a:t>
            </a:r>
          </a:p>
          <a:p>
            <a:endParaRPr lang="en-GB" sz="2000" dirty="0">
              <a:solidFill>
                <a:prstClr val="black"/>
              </a:solidFill>
              <a:latin typeface="Century Gothic" pitchFamily="34" charset="0"/>
            </a:endParaRPr>
          </a:p>
          <a:p>
            <a:r>
              <a:rPr lang="en-GB" sz="2000" dirty="0" smtClean="0">
                <a:solidFill>
                  <a:prstClr val="black"/>
                </a:solidFill>
                <a:latin typeface="Century Gothic" pitchFamily="34" charset="0"/>
              </a:rPr>
              <a:t>If the cat inherits a homozygous dominant allele combination, </a:t>
            </a:r>
            <a:r>
              <a:rPr lang="en-GB" sz="2000" u="sng" dirty="0" smtClean="0">
                <a:solidFill>
                  <a:prstClr val="black"/>
                </a:solidFill>
                <a:latin typeface="Century Gothic" pitchFamily="34" charset="0"/>
              </a:rPr>
              <a:t>the foetus will not survive</a:t>
            </a:r>
            <a:r>
              <a:rPr lang="en-GB" sz="2000" dirty="0" smtClean="0">
                <a:solidFill>
                  <a:prstClr val="black"/>
                </a:solidFill>
                <a:latin typeface="Century Gothic" pitchFamily="34" charset="0"/>
              </a:rPr>
              <a:t>.</a:t>
            </a:r>
            <a:endParaRPr lang="en-GB" sz="20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pic>
        <p:nvPicPr>
          <p:cNvPr id="6" name="Picture 2" descr="http://dims.vetstreet.com/dims3/MMAH/thumbnail/645x380/quality/90/?url=http%3A%2F%2Fs3.amazonaws.com%2Fassets.prod.vetstreet.com%2F63%2Fbbb260a33e11e087a80050568d634f%2Ffile%2FManx-1-645mk0622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336338"/>
            <a:ext cx="5567561" cy="3280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6 Grupo"/>
          <p:cNvGrpSpPr/>
          <p:nvPr/>
        </p:nvGrpSpPr>
        <p:grpSpPr>
          <a:xfrm>
            <a:off x="353475" y="88815"/>
            <a:ext cx="8568952" cy="823680"/>
            <a:chOff x="0" y="3822072"/>
            <a:chExt cx="8568952" cy="823680"/>
          </a:xfrm>
          <a:scene3d>
            <a:camera prst="orthographicFront"/>
            <a:lightRig rig="flat" dir="t"/>
          </a:scene3d>
        </p:grpSpPr>
        <p:sp>
          <p:nvSpPr>
            <p:cNvPr id="9" name="8 Rectángulo redondeado"/>
            <p:cNvSpPr/>
            <p:nvPr/>
          </p:nvSpPr>
          <p:spPr>
            <a:xfrm>
              <a:off x="0" y="3822072"/>
              <a:ext cx="8568952" cy="82368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9 Rectángulo"/>
            <p:cNvSpPr/>
            <p:nvPr/>
          </p:nvSpPr>
          <p:spPr>
            <a:xfrm>
              <a:off x="40209" y="3862281"/>
              <a:ext cx="8488534" cy="74326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smtClean="0"/>
                <a:t>Lethal Genes</a:t>
              </a:r>
              <a:endParaRPr lang="en-GB" sz="24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72855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 MP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MP</Template>
  <TotalTime>12507</TotalTime>
  <Words>515</Words>
  <Application>Microsoft Office PowerPoint</Application>
  <PresentationFormat>Presentación en pantalla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Template MP</vt:lpstr>
      <vt:lpstr>Genetics:  Sex-linked genes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Genetics:  Sex-linked genes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</dc:title>
  <dc:creator>Mark Polko</dc:creator>
  <cp:lastModifiedBy>Mark</cp:lastModifiedBy>
  <cp:revision>95</cp:revision>
  <dcterms:created xsi:type="dcterms:W3CDTF">2013-08-21T17:54:09Z</dcterms:created>
  <dcterms:modified xsi:type="dcterms:W3CDTF">2015-01-26T11:14:27Z</dcterms:modified>
</cp:coreProperties>
</file>