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26"/>
  </p:notesMasterIdLst>
  <p:sldIdLst>
    <p:sldId id="256" r:id="rId2"/>
    <p:sldId id="257" r:id="rId3"/>
    <p:sldId id="285" r:id="rId4"/>
    <p:sldId id="287" r:id="rId5"/>
    <p:sldId id="327" r:id="rId6"/>
    <p:sldId id="288" r:id="rId7"/>
    <p:sldId id="328" r:id="rId8"/>
    <p:sldId id="335" r:id="rId9"/>
    <p:sldId id="336" r:id="rId10"/>
    <p:sldId id="337" r:id="rId11"/>
    <p:sldId id="329" r:id="rId12"/>
    <p:sldId id="338" r:id="rId13"/>
    <p:sldId id="339" r:id="rId14"/>
    <p:sldId id="340" r:id="rId15"/>
    <p:sldId id="341" r:id="rId16"/>
    <p:sldId id="330" r:id="rId17"/>
    <p:sldId id="343" r:id="rId18"/>
    <p:sldId id="342" r:id="rId19"/>
    <p:sldId id="345" r:id="rId20"/>
    <p:sldId id="344" r:id="rId21"/>
    <p:sldId id="346" r:id="rId22"/>
    <p:sldId id="347" r:id="rId23"/>
    <p:sldId id="348" r:id="rId24"/>
    <p:sldId id="34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9449" autoAdjust="0"/>
  </p:normalViewPr>
  <p:slideViewPr>
    <p:cSldViewPr>
      <p:cViewPr varScale="1">
        <p:scale>
          <a:sx n="50" d="100"/>
          <a:sy n="50" d="100"/>
        </p:scale>
        <p:origin x="-19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FC66573F-D804-4492-9C38-3FE9F4712D46}">
      <dgm:prSet custT="1"/>
      <dgm:spPr/>
      <dgm:t>
        <a:bodyPr/>
        <a:lstStyle/>
        <a:p>
          <a:pPr rtl="0"/>
          <a:r>
            <a:rPr lang="en-US" sz="2800" dirty="0" smtClean="0"/>
            <a:t>Las </a:t>
          </a:r>
          <a:r>
            <a:rPr lang="en-US" sz="2800" b="1" dirty="0" smtClean="0"/>
            <a:t>palabras claves </a:t>
          </a:r>
          <a:r>
            <a:rPr lang="en-US" sz="2800" dirty="0" err="1" smtClean="0"/>
            <a:t>principales</a:t>
          </a:r>
          <a:r>
            <a:rPr lang="en-US" sz="2800" dirty="0" smtClean="0"/>
            <a:t> </a:t>
          </a:r>
          <a:endParaRPr lang="es-ES" sz="2800" dirty="0"/>
        </a:p>
      </dgm:t>
    </dgm:pt>
    <dgm:pt modelId="{A22F94AF-3776-49AB-960F-9F562D14297F}" type="parTrans" cxnId="{484DF272-61FC-4A35-86BE-CBE63C512A66}">
      <dgm:prSet/>
      <dgm:spPr/>
      <dgm:t>
        <a:bodyPr/>
        <a:lstStyle/>
        <a:p>
          <a:endParaRPr lang="es-ES" sz="2000"/>
        </a:p>
      </dgm:t>
    </dgm:pt>
    <dgm:pt modelId="{B209213C-2B29-4C7D-BEEC-6B7B9235FEDC}" type="sibTrans" cxnId="{484DF272-61FC-4A35-86BE-CBE63C512A66}">
      <dgm:prSet/>
      <dgm:spPr/>
      <dgm:t>
        <a:bodyPr/>
        <a:lstStyle/>
        <a:p>
          <a:endParaRPr lang="es-ES" sz="2000"/>
        </a:p>
      </dgm:t>
    </dgm:pt>
    <dgm:pt modelId="{8D49C8E5-9729-4EA5-8E23-965D93153FB0}">
      <dgm:prSet custT="1"/>
      <dgm:spPr/>
      <dgm:t>
        <a:bodyPr/>
        <a:lstStyle/>
        <a:p>
          <a:pPr rtl="0"/>
          <a:r>
            <a:rPr lang="en-US" sz="2800" dirty="0" err="1" smtClean="0"/>
            <a:t>Cuadro</a:t>
          </a:r>
          <a:r>
            <a:rPr lang="en-US" sz="2800" dirty="0" smtClean="0"/>
            <a:t> Punnett </a:t>
          </a:r>
          <a:r>
            <a:rPr lang="en-US" sz="2800" b="1" dirty="0" smtClean="0"/>
            <a:t>un </a:t>
          </a:r>
          <a:r>
            <a:rPr lang="en-US" sz="2800" b="1" dirty="0" err="1" smtClean="0"/>
            <a:t>alelo</a:t>
          </a:r>
          <a:endParaRPr lang="en-US" sz="2800" b="1" dirty="0" smtClean="0"/>
        </a:p>
      </dgm:t>
    </dgm:pt>
    <dgm:pt modelId="{8FFB181E-9AD0-4CD8-B6D6-1CC44263B729}" type="parTrans" cxnId="{3AC3AECF-A907-4C7B-97EF-57484BB37D1E}">
      <dgm:prSet/>
      <dgm:spPr/>
      <dgm:t>
        <a:bodyPr/>
        <a:lstStyle/>
        <a:p>
          <a:endParaRPr lang="en-GB" sz="2000"/>
        </a:p>
      </dgm:t>
    </dgm:pt>
    <dgm:pt modelId="{D6FE2AA6-8E0D-4192-A194-739CB5BC4DF2}" type="sibTrans" cxnId="{3AC3AECF-A907-4C7B-97EF-57484BB37D1E}">
      <dgm:prSet/>
      <dgm:spPr/>
      <dgm:t>
        <a:bodyPr/>
        <a:lstStyle/>
        <a:p>
          <a:endParaRPr lang="en-GB" sz="2000"/>
        </a:p>
      </dgm:t>
    </dgm:pt>
    <dgm:pt modelId="{BE560AEC-3085-46D7-BC14-3C764A1E93EB}">
      <dgm:prSet custT="1"/>
      <dgm:spPr/>
      <dgm:t>
        <a:bodyPr/>
        <a:lstStyle/>
        <a:p>
          <a:pPr rtl="0"/>
          <a:r>
            <a:rPr lang="en-US" sz="2800" dirty="0" err="1" smtClean="0"/>
            <a:t>Cuadro</a:t>
          </a:r>
          <a:r>
            <a:rPr lang="en-US" sz="2800" dirty="0" smtClean="0"/>
            <a:t> Punnett </a:t>
          </a:r>
          <a:r>
            <a:rPr lang="en-US" sz="2800" b="1" dirty="0" smtClean="0"/>
            <a:t>co-</a:t>
          </a:r>
          <a:r>
            <a:rPr lang="en-US" sz="2800" b="1" dirty="0" err="1" smtClean="0"/>
            <a:t>dominancia</a:t>
          </a:r>
          <a:r>
            <a:rPr lang="en-US" sz="2800" dirty="0" smtClean="0"/>
            <a:t> (</a:t>
          </a:r>
          <a:r>
            <a:rPr lang="en-GB" sz="2800" dirty="0" err="1" smtClean="0"/>
            <a:t>Grupos</a:t>
          </a:r>
          <a:r>
            <a:rPr lang="en-GB" sz="2800" dirty="0" smtClean="0"/>
            <a:t> </a:t>
          </a:r>
          <a:r>
            <a:rPr lang="en-GB" sz="2800" dirty="0" err="1" smtClean="0"/>
            <a:t>sanguineos</a:t>
          </a:r>
          <a:r>
            <a:rPr lang="en-GB" sz="2800" dirty="0" smtClean="0"/>
            <a:t>)</a:t>
          </a:r>
        </a:p>
      </dgm:t>
    </dgm:pt>
    <dgm:pt modelId="{39F4049A-C350-4B2E-A49A-B2E221317F51}" type="parTrans" cxnId="{63E43FD5-FF78-4EB6-8EAB-323A9DAD223C}">
      <dgm:prSet/>
      <dgm:spPr/>
      <dgm:t>
        <a:bodyPr/>
        <a:lstStyle/>
        <a:p>
          <a:endParaRPr lang="en-GB" sz="2000"/>
        </a:p>
      </dgm:t>
    </dgm:pt>
    <dgm:pt modelId="{11AF373C-EE7C-45DD-A12F-EB99A39D2B15}" type="sibTrans" cxnId="{63E43FD5-FF78-4EB6-8EAB-323A9DAD223C}">
      <dgm:prSet/>
      <dgm:spPr/>
      <dgm:t>
        <a:bodyPr/>
        <a:lstStyle/>
        <a:p>
          <a:endParaRPr lang="en-GB" sz="2000"/>
        </a:p>
      </dgm:t>
    </dgm:pt>
    <dgm:pt modelId="{1E89404D-16C1-48EE-AF59-853D35C6E5A0}">
      <dgm:prSet custT="1"/>
      <dgm:spPr/>
      <dgm:t>
        <a:bodyPr/>
        <a:lstStyle/>
        <a:p>
          <a:pPr rtl="0"/>
          <a:r>
            <a:rPr lang="en-US" sz="2800" dirty="0" err="1" smtClean="0"/>
            <a:t>Cuadro</a:t>
          </a:r>
          <a:r>
            <a:rPr lang="en-US" sz="2800" dirty="0" smtClean="0"/>
            <a:t> </a:t>
          </a:r>
          <a:r>
            <a:rPr lang="en-US" sz="2800" dirty="0" err="1" smtClean="0"/>
            <a:t>Punett</a:t>
          </a:r>
          <a:r>
            <a:rPr lang="en-US" sz="2800" dirty="0" smtClean="0"/>
            <a:t> </a:t>
          </a:r>
          <a:r>
            <a:rPr lang="en-US" sz="2800" b="1" dirty="0" err="1" smtClean="0"/>
            <a:t>dihíbridos</a:t>
          </a:r>
          <a:endParaRPr lang="en-US" sz="2800" b="1" dirty="0" smtClean="0"/>
        </a:p>
      </dgm:t>
    </dgm:pt>
    <dgm:pt modelId="{50116C0C-72CB-4D5D-B5B7-45536215EFC3}" type="parTrans" cxnId="{1A13185D-9DCF-4660-AA3B-872D447DC675}">
      <dgm:prSet/>
      <dgm:spPr/>
      <dgm:t>
        <a:bodyPr/>
        <a:lstStyle/>
        <a:p>
          <a:endParaRPr lang="en-GB" sz="2000"/>
        </a:p>
      </dgm:t>
    </dgm:pt>
    <dgm:pt modelId="{1FE216EF-3368-4AFC-B37C-E0017486C50F}" type="sibTrans" cxnId="{1A13185D-9DCF-4660-AA3B-872D447DC675}">
      <dgm:prSet/>
      <dgm:spPr/>
      <dgm:t>
        <a:bodyPr/>
        <a:lstStyle/>
        <a:p>
          <a:endParaRPr lang="en-GB" sz="2000"/>
        </a:p>
      </dgm:t>
    </dgm:pt>
    <dgm:pt modelId="{90425E1E-27D9-4354-AA5A-975768039DC8}">
      <dgm:prSet custT="1"/>
      <dgm:spPr/>
      <dgm:t>
        <a:bodyPr/>
        <a:lstStyle/>
        <a:p>
          <a:pPr rtl="0"/>
          <a:r>
            <a:rPr lang="en-US" sz="2800" dirty="0" err="1" smtClean="0"/>
            <a:t>Cuadro</a:t>
          </a:r>
          <a:r>
            <a:rPr lang="en-US" sz="2800" dirty="0" smtClean="0"/>
            <a:t> Punnett </a:t>
          </a:r>
          <a:r>
            <a:rPr lang="en-US" sz="2800" b="1" dirty="0" err="1" smtClean="0"/>
            <a:t>ligados</a:t>
          </a:r>
          <a:r>
            <a:rPr lang="en-US" sz="2800" b="1" dirty="0" smtClean="0"/>
            <a:t> al </a:t>
          </a:r>
          <a:r>
            <a:rPr lang="en-US" sz="2800" b="1" dirty="0" err="1" smtClean="0"/>
            <a:t>sexo</a:t>
          </a:r>
          <a:endParaRPr lang="en-US" sz="2800" b="1" dirty="0" smtClean="0"/>
        </a:p>
      </dgm:t>
    </dgm:pt>
    <dgm:pt modelId="{FC6B07D9-CF1F-45DD-B8E8-B1831462BB6A}" type="parTrans" cxnId="{E9B7B5AF-9471-42B5-A90C-AB666D40D9DC}">
      <dgm:prSet/>
      <dgm:spPr/>
      <dgm:t>
        <a:bodyPr/>
        <a:lstStyle/>
        <a:p>
          <a:endParaRPr lang="en-GB" sz="2000"/>
        </a:p>
      </dgm:t>
    </dgm:pt>
    <dgm:pt modelId="{E54F1D2D-572E-4351-929B-1554514EA126}" type="sibTrans" cxnId="{E9B7B5AF-9471-42B5-A90C-AB666D40D9DC}">
      <dgm:prSet/>
      <dgm:spPr/>
      <dgm:t>
        <a:bodyPr/>
        <a:lstStyle/>
        <a:p>
          <a:endParaRPr lang="en-GB" sz="2000"/>
        </a:p>
      </dgm:t>
    </dgm:pt>
    <dgm:pt modelId="{B6A293C8-4CF2-4493-A8E6-971A6DE9DF44}">
      <dgm:prSet custT="1"/>
      <dgm:spPr/>
      <dgm:t>
        <a:bodyPr/>
        <a:lstStyle/>
        <a:p>
          <a:pPr rtl="0"/>
          <a:r>
            <a:rPr lang="en-GB" sz="2800" dirty="0" err="1" smtClean="0"/>
            <a:t>Cuadro</a:t>
          </a:r>
          <a:r>
            <a:rPr lang="en-GB" sz="2800" dirty="0" smtClean="0"/>
            <a:t> Punnett con </a:t>
          </a:r>
          <a:r>
            <a:rPr lang="en-GB" sz="2800" b="1" dirty="0" err="1" smtClean="0"/>
            <a:t>Dominancia</a:t>
          </a:r>
          <a:r>
            <a:rPr lang="en-GB" sz="2800" b="1" dirty="0" smtClean="0"/>
            <a:t> </a:t>
          </a:r>
          <a:r>
            <a:rPr lang="en-GB" sz="2800" b="1" dirty="0" err="1" smtClean="0"/>
            <a:t>incompleta</a:t>
          </a:r>
          <a:endParaRPr lang="en-GB" sz="2800" b="1" dirty="0" smtClean="0"/>
        </a:p>
      </dgm:t>
    </dgm:pt>
    <dgm:pt modelId="{01284A49-9912-4ED5-8BE5-38322EB20EA9}" type="parTrans" cxnId="{43445D75-B900-441E-A628-211B3922CC45}">
      <dgm:prSet/>
      <dgm:spPr/>
      <dgm:t>
        <a:bodyPr/>
        <a:lstStyle/>
        <a:p>
          <a:endParaRPr lang="en-GB" sz="2000"/>
        </a:p>
      </dgm:t>
    </dgm:pt>
    <dgm:pt modelId="{6E224234-81B8-49FD-97FA-24A409C5E2F5}" type="sibTrans" cxnId="{43445D75-B900-441E-A628-211B3922CC45}">
      <dgm:prSet/>
      <dgm:spPr/>
      <dgm:t>
        <a:bodyPr/>
        <a:lstStyle/>
        <a:p>
          <a:endParaRPr lang="en-GB" sz="2000"/>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0F228042-035E-48A2-A3E4-9A603C4D8315}" type="pres">
      <dgm:prSet presAssocID="{FC66573F-D804-4492-9C38-3FE9F4712D46}" presName="parentText" presStyleLbl="node1" presStyleIdx="0" presStyleCnt="6" custLinFactNeighborX="-17201" custLinFactNeighborY="-807">
        <dgm:presLayoutVars>
          <dgm:chMax val="0"/>
          <dgm:bulletEnabled val="1"/>
        </dgm:presLayoutVars>
      </dgm:prSet>
      <dgm:spPr/>
      <dgm:t>
        <a:bodyPr/>
        <a:lstStyle/>
        <a:p>
          <a:endParaRPr lang="es-ES"/>
        </a:p>
      </dgm:t>
    </dgm:pt>
    <dgm:pt modelId="{3B3653A6-6AD4-47DC-86F2-5FC1AA3695D9}" type="pres">
      <dgm:prSet presAssocID="{B209213C-2B29-4C7D-BEEC-6B7B9235FEDC}" presName="spacer" presStyleCnt="0"/>
      <dgm:spPr/>
    </dgm:pt>
    <dgm:pt modelId="{EF7A22B2-A089-4902-B7BA-3AEFCF3324E4}" type="pres">
      <dgm:prSet presAssocID="{8D49C8E5-9729-4EA5-8E23-965D93153FB0}" presName="parentText" presStyleLbl="node1" presStyleIdx="1" presStyleCnt="6">
        <dgm:presLayoutVars>
          <dgm:chMax val="0"/>
          <dgm:bulletEnabled val="1"/>
        </dgm:presLayoutVars>
      </dgm:prSet>
      <dgm:spPr/>
      <dgm:t>
        <a:bodyPr/>
        <a:lstStyle/>
        <a:p>
          <a:endParaRPr lang="en-GB"/>
        </a:p>
      </dgm:t>
    </dgm:pt>
    <dgm:pt modelId="{FBD6A9F9-8471-49B7-B221-561D908A35DE}" type="pres">
      <dgm:prSet presAssocID="{D6FE2AA6-8E0D-4192-A194-739CB5BC4DF2}" presName="spacer" presStyleCnt="0"/>
      <dgm:spPr/>
    </dgm:pt>
    <dgm:pt modelId="{974B8B1E-00BE-4938-8969-F9F15FCE9ECB}" type="pres">
      <dgm:prSet presAssocID="{BE560AEC-3085-46D7-BC14-3C764A1E93EB}" presName="parentText" presStyleLbl="node1" presStyleIdx="2" presStyleCnt="6">
        <dgm:presLayoutVars>
          <dgm:chMax val="0"/>
          <dgm:bulletEnabled val="1"/>
        </dgm:presLayoutVars>
      </dgm:prSet>
      <dgm:spPr/>
      <dgm:t>
        <a:bodyPr/>
        <a:lstStyle/>
        <a:p>
          <a:endParaRPr lang="en-GB"/>
        </a:p>
      </dgm:t>
    </dgm:pt>
    <dgm:pt modelId="{33AE811E-2759-42E8-B114-95004D679F05}" type="pres">
      <dgm:prSet presAssocID="{11AF373C-EE7C-45DD-A12F-EB99A39D2B15}" presName="spacer" presStyleCnt="0"/>
      <dgm:spPr/>
    </dgm:pt>
    <dgm:pt modelId="{CF5DEBFE-59E9-4F77-8C6B-CFAAEE5B2FDF}" type="pres">
      <dgm:prSet presAssocID="{B6A293C8-4CF2-4493-A8E6-971A6DE9DF44}" presName="parentText" presStyleLbl="node1" presStyleIdx="3" presStyleCnt="6">
        <dgm:presLayoutVars>
          <dgm:chMax val="0"/>
          <dgm:bulletEnabled val="1"/>
        </dgm:presLayoutVars>
      </dgm:prSet>
      <dgm:spPr/>
      <dgm:t>
        <a:bodyPr/>
        <a:lstStyle/>
        <a:p>
          <a:endParaRPr lang="en-GB"/>
        </a:p>
      </dgm:t>
    </dgm:pt>
    <dgm:pt modelId="{9A127BFF-49D8-4FEF-B8A5-E1F41915F0EF}" type="pres">
      <dgm:prSet presAssocID="{6E224234-81B8-49FD-97FA-24A409C5E2F5}" presName="spacer" presStyleCnt="0"/>
      <dgm:spPr/>
    </dgm:pt>
    <dgm:pt modelId="{BE4C9048-C174-4661-8464-4C2776A671AE}" type="pres">
      <dgm:prSet presAssocID="{1E89404D-16C1-48EE-AF59-853D35C6E5A0}" presName="parentText" presStyleLbl="node1" presStyleIdx="4" presStyleCnt="6">
        <dgm:presLayoutVars>
          <dgm:chMax val="0"/>
          <dgm:bulletEnabled val="1"/>
        </dgm:presLayoutVars>
      </dgm:prSet>
      <dgm:spPr/>
      <dgm:t>
        <a:bodyPr/>
        <a:lstStyle/>
        <a:p>
          <a:endParaRPr lang="en-GB"/>
        </a:p>
      </dgm:t>
    </dgm:pt>
    <dgm:pt modelId="{0F40149D-7FFC-4FE4-B169-02C921DE859D}" type="pres">
      <dgm:prSet presAssocID="{1FE216EF-3368-4AFC-B37C-E0017486C50F}" presName="spacer" presStyleCnt="0"/>
      <dgm:spPr/>
    </dgm:pt>
    <dgm:pt modelId="{70EE9292-4F18-49AB-B787-D4D47C75A964}" type="pres">
      <dgm:prSet presAssocID="{90425E1E-27D9-4354-AA5A-975768039DC8}" presName="parentText" presStyleLbl="node1" presStyleIdx="5" presStyleCnt="6">
        <dgm:presLayoutVars>
          <dgm:chMax val="0"/>
          <dgm:bulletEnabled val="1"/>
        </dgm:presLayoutVars>
      </dgm:prSet>
      <dgm:spPr/>
      <dgm:t>
        <a:bodyPr/>
        <a:lstStyle/>
        <a:p>
          <a:endParaRPr lang="en-GB"/>
        </a:p>
      </dgm:t>
    </dgm:pt>
  </dgm:ptLst>
  <dgm:cxnLst>
    <dgm:cxn modelId="{3AC3AECF-A907-4C7B-97EF-57484BB37D1E}" srcId="{FBAE8630-DC10-4B52-AFE9-52D0B66F20CA}" destId="{8D49C8E5-9729-4EA5-8E23-965D93153FB0}" srcOrd="1" destOrd="0" parTransId="{8FFB181E-9AD0-4CD8-B6D6-1CC44263B729}" sibTransId="{D6FE2AA6-8E0D-4192-A194-739CB5BC4DF2}"/>
    <dgm:cxn modelId="{484DF272-61FC-4A35-86BE-CBE63C512A66}" srcId="{FBAE8630-DC10-4B52-AFE9-52D0B66F20CA}" destId="{FC66573F-D804-4492-9C38-3FE9F4712D46}" srcOrd="0" destOrd="0" parTransId="{A22F94AF-3776-49AB-960F-9F562D14297F}" sibTransId="{B209213C-2B29-4C7D-BEEC-6B7B9235FEDC}"/>
    <dgm:cxn modelId="{B1E29B90-A4E3-4045-9AEB-E45BAAFF15CF}" type="presOf" srcId="{1E89404D-16C1-48EE-AF59-853D35C6E5A0}" destId="{BE4C9048-C174-4661-8464-4C2776A671AE}" srcOrd="0" destOrd="0" presId="urn:microsoft.com/office/officeart/2005/8/layout/vList2"/>
    <dgm:cxn modelId="{43445D75-B900-441E-A628-211B3922CC45}" srcId="{FBAE8630-DC10-4B52-AFE9-52D0B66F20CA}" destId="{B6A293C8-4CF2-4493-A8E6-971A6DE9DF44}" srcOrd="3" destOrd="0" parTransId="{01284A49-9912-4ED5-8BE5-38322EB20EA9}" sibTransId="{6E224234-81B8-49FD-97FA-24A409C5E2F5}"/>
    <dgm:cxn modelId="{E9B7B5AF-9471-42B5-A90C-AB666D40D9DC}" srcId="{FBAE8630-DC10-4B52-AFE9-52D0B66F20CA}" destId="{90425E1E-27D9-4354-AA5A-975768039DC8}" srcOrd="5" destOrd="0" parTransId="{FC6B07D9-CF1F-45DD-B8E8-B1831462BB6A}" sibTransId="{E54F1D2D-572E-4351-929B-1554514EA126}"/>
    <dgm:cxn modelId="{F98A82AA-596A-4D8C-A907-7BC9ED7557F3}" type="presOf" srcId="{90425E1E-27D9-4354-AA5A-975768039DC8}" destId="{70EE9292-4F18-49AB-B787-D4D47C75A964}" srcOrd="0" destOrd="0" presId="urn:microsoft.com/office/officeart/2005/8/layout/vList2"/>
    <dgm:cxn modelId="{DE88D454-4F79-4233-A1A9-CCA632CC22FF}" type="presOf" srcId="{B6A293C8-4CF2-4493-A8E6-971A6DE9DF44}" destId="{CF5DEBFE-59E9-4F77-8C6B-CFAAEE5B2FDF}" srcOrd="0" destOrd="0" presId="urn:microsoft.com/office/officeart/2005/8/layout/vList2"/>
    <dgm:cxn modelId="{350442DB-0996-43B8-A455-814B67904F54}" type="presOf" srcId="{FBAE8630-DC10-4B52-AFE9-52D0B66F20CA}" destId="{F9EB2F10-2B83-439B-8299-10923EE9C12E}" srcOrd="0" destOrd="0" presId="urn:microsoft.com/office/officeart/2005/8/layout/vList2"/>
    <dgm:cxn modelId="{E97445E7-E8F5-4522-B848-6D4D889AFF34}" type="presOf" srcId="{FC66573F-D804-4492-9C38-3FE9F4712D46}" destId="{0F228042-035E-48A2-A3E4-9A603C4D8315}" srcOrd="0" destOrd="0" presId="urn:microsoft.com/office/officeart/2005/8/layout/vList2"/>
    <dgm:cxn modelId="{1F9DD6D4-ACBB-4037-A2BE-870D71FCEBB9}" type="presOf" srcId="{8D49C8E5-9729-4EA5-8E23-965D93153FB0}" destId="{EF7A22B2-A089-4902-B7BA-3AEFCF3324E4}" srcOrd="0" destOrd="0" presId="urn:microsoft.com/office/officeart/2005/8/layout/vList2"/>
    <dgm:cxn modelId="{63E43FD5-FF78-4EB6-8EAB-323A9DAD223C}" srcId="{FBAE8630-DC10-4B52-AFE9-52D0B66F20CA}" destId="{BE560AEC-3085-46D7-BC14-3C764A1E93EB}" srcOrd="2" destOrd="0" parTransId="{39F4049A-C350-4B2E-A49A-B2E221317F51}" sibTransId="{11AF373C-EE7C-45DD-A12F-EB99A39D2B15}"/>
    <dgm:cxn modelId="{4DBD68EF-913D-4CA3-AACC-CF2F62FD7AB2}" type="presOf" srcId="{BE560AEC-3085-46D7-BC14-3C764A1E93EB}" destId="{974B8B1E-00BE-4938-8969-F9F15FCE9ECB}" srcOrd="0" destOrd="0" presId="urn:microsoft.com/office/officeart/2005/8/layout/vList2"/>
    <dgm:cxn modelId="{1A13185D-9DCF-4660-AA3B-872D447DC675}" srcId="{FBAE8630-DC10-4B52-AFE9-52D0B66F20CA}" destId="{1E89404D-16C1-48EE-AF59-853D35C6E5A0}" srcOrd="4" destOrd="0" parTransId="{50116C0C-72CB-4D5D-B5B7-45536215EFC3}" sibTransId="{1FE216EF-3368-4AFC-B37C-E0017486C50F}"/>
    <dgm:cxn modelId="{D0B0C776-A284-44B0-BB6B-C38C04B92C69}" type="presParOf" srcId="{F9EB2F10-2B83-439B-8299-10923EE9C12E}" destId="{0F228042-035E-48A2-A3E4-9A603C4D8315}" srcOrd="0" destOrd="0" presId="urn:microsoft.com/office/officeart/2005/8/layout/vList2"/>
    <dgm:cxn modelId="{E23363DA-13A5-4B74-BB0F-3D96E4851DFA}" type="presParOf" srcId="{F9EB2F10-2B83-439B-8299-10923EE9C12E}" destId="{3B3653A6-6AD4-47DC-86F2-5FC1AA3695D9}" srcOrd="1" destOrd="0" presId="urn:microsoft.com/office/officeart/2005/8/layout/vList2"/>
    <dgm:cxn modelId="{984D655D-488F-4763-8D55-1BE39CB2B8EA}" type="presParOf" srcId="{F9EB2F10-2B83-439B-8299-10923EE9C12E}" destId="{EF7A22B2-A089-4902-B7BA-3AEFCF3324E4}" srcOrd="2" destOrd="0" presId="urn:microsoft.com/office/officeart/2005/8/layout/vList2"/>
    <dgm:cxn modelId="{87422B77-A4D4-4B67-A4BB-0B38E4437E58}" type="presParOf" srcId="{F9EB2F10-2B83-439B-8299-10923EE9C12E}" destId="{FBD6A9F9-8471-49B7-B221-561D908A35DE}" srcOrd="3" destOrd="0" presId="urn:microsoft.com/office/officeart/2005/8/layout/vList2"/>
    <dgm:cxn modelId="{292DE962-5E28-45C4-8D2B-F2F0D0298A5C}" type="presParOf" srcId="{F9EB2F10-2B83-439B-8299-10923EE9C12E}" destId="{974B8B1E-00BE-4938-8969-F9F15FCE9ECB}" srcOrd="4" destOrd="0" presId="urn:microsoft.com/office/officeart/2005/8/layout/vList2"/>
    <dgm:cxn modelId="{71779A20-FC10-4031-BFEB-BA583F2DCD83}" type="presParOf" srcId="{F9EB2F10-2B83-439B-8299-10923EE9C12E}" destId="{33AE811E-2759-42E8-B114-95004D679F05}" srcOrd="5" destOrd="0" presId="urn:microsoft.com/office/officeart/2005/8/layout/vList2"/>
    <dgm:cxn modelId="{2312F736-CE82-438D-AEAF-CFA7B4E9174A}" type="presParOf" srcId="{F9EB2F10-2B83-439B-8299-10923EE9C12E}" destId="{CF5DEBFE-59E9-4F77-8C6B-CFAAEE5B2FDF}" srcOrd="6" destOrd="0" presId="urn:microsoft.com/office/officeart/2005/8/layout/vList2"/>
    <dgm:cxn modelId="{4C7ADB2F-2C22-4003-A640-9C74F6D5C34D}" type="presParOf" srcId="{F9EB2F10-2B83-439B-8299-10923EE9C12E}" destId="{9A127BFF-49D8-4FEF-B8A5-E1F41915F0EF}" srcOrd="7" destOrd="0" presId="urn:microsoft.com/office/officeart/2005/8/layout/vList2"/>
    <dgm:cxn modelId="{D24780F4-A098-4CBF-B94B-0D91DC60E193}" type="presParOf" srcId="{F9EB2F10-2B83-439B-8299-10923EE9C12E}" destId="{BE4C9048-C174-4661-8464-4C2776A671AE}" srcOrd="8" destOrd="0" presId="urn:microsoft.com/office/officeart/2005/8/layout/vList2"/>
    <dgm:cxn modelId="{F547F473-D862-42FC-8E26-F1C3944D1CBB}" type="presParOf" srcId="{F9EB2F10-2B83-439B-8299-10923EE9C12E}" destId="{0F40149D-7FFC-4FE4-B169-02C921DE859D}" srcOrd="9" destOrd="0" presId="urn:microsoft.com/office/officeart/2005/8/layout/vList2"/>
    <dgm:cxn modelId="{13A53D13-ECBC-4667-9E19-209CF4227FD8}" type="presParOf" srcId="{F9EB2F10-2B83-439B-8299-10923EE9C12E}" destId="{70EE9292-4F18-49AB-B787-D4D47C75A96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FC66573F-D804-4492-9C38-3FE9F4712D46}">
      <dgm:prSet/>
      <dgm:spPr/>
      <dgm:t>
        <a:bodyPr/>
        <a:lstStyle/>
        <a:p>
          <a:pPr rtl="0"/>
          <a:r>
            <a:rPr lang="es-ES_tradnl" b="1" dirty="0" smtClean="0"/>
            <a:t>CROMOSOMAS HOMÓLOGOS</a:t>
          </a:r>
          <a:r>
            <a:rPr lang="es-ES_tradnl" dirty="0" smtClean="0"/>
            <a:t> Son cada pareja de cromosomas, uno procedente del padre y otro de la madre, que llevan genes con información para varios caracteres. Los genes que se hallan localizados en el mismo locus en ambos cromosomas llevan información para el mismo carácter.</a:t>
          </a:r>
          <a:endParaRPr lang="es-ES" dirty="0"/>
        </a:p>
      </dgm:t>
    </dgm:pt>
    <dgm:pt modelId="{A22F94AF-3776-49AB-960F-9F562D14297F}" type="parTrans" cxnId="{484DF272-61FC-4A35-86BE-CBE63C512A66}">
      <dgm:prSet/>
      <dgm:spPr/>
      <dgm:t>
        <a:bodyPr/>
        <a:lstStyle/>
        <a:p>
          <a:endParaRPr lang="es-ES"/>
        </a:p>
      </dgm:t>
    </dgm:pt>
    <dgm:pt modelId="{B209213C-2B29-4C7D-BEEC-6B7B9235FEDC}" type="sibTrans" cxnId="{484DF272-61FC-4A35-86BE-CBE63C512A66}">
      <dgm:prSet/>
      <dgm:spPr/>
      <dgm:t>
        <a:bodyPr/>
        <a:lstStyle/>
        <a:p>
          <a:endParaRPr lang="es-ES"/>
        </a:p>
      </dgm:t>
    </dgm:pt>
    <dgm:pt modelId="{7CF36459-4BD4-4B42-9023-5B72B1706977}">
      <dgm:prSet/>
      <dgm:spPr/>
      <dgm:t>
        <a:bodyPr/>
        <a:lstStyle/>
        <a:p>
          <a:r>
            <a:rPr lang="es-ES_tradnl" b="1" dirty="0" smtClean="0"/>
            <a:t>ALELOS (GENES ALELOMORFOS) </a:t>
          </a:r>
          <a:r>
            <a:rPr lang="es-ES_tradnl" dirty="0" smtClean="0"/>
            <a:t>Cada una de las formas que, por sucesivas mutaciones, puede tener un gen. Ocupan el mismo lugar en los cromosomas homólogos y llevan información para el mismo carácter. </a:t>
          </a:r>
          <a:r>
            <a:rPr lang="es-ES_tradnl" dirty="0" err="1" smtClean="0"/>
            <a:t>Ej</a:t>
          </a:r>
          <a:r>
            <a:rPr lang="es-ES_tradnl" dirty="0" smtClean="0"/>
            <a:t>: el gen que determina el pelo liso y el que determina el pelo rizado. Un gen puede tener múltiples alelos, pero los organismos diploides sólo podemos llevar dos de ellos, ya que tenemos los cromosomas por parejas. </a:t>
          </a:r>
          <a:endParaRPr lang="en-US" dirty="0"/>
        </a:p>
      </dgm:t>
    </dgm:pt>
    <dgm:pt modelId="{EC40DCBF-B19A-4C90-B15E-4DCEEDD7AB99}" type="parTrans" cxnId="{F3F58A4A-B8E9-4528-8711-3126107DECA3}">
      <dgm:prSet/>
      <dgm:spPr/>
      <dgm:t>
        <a:bodyPr/>
        <a:lstStyle/>
        <a:p>
          <a:endParaRPr lang="en-GB"/>
        </a:p>
      </dgm:t>
    </dgm:pt>
    <dgm:pt modelId="{48977EA6-93F2-493B-82A3-CBEBDB35B07A}" type="sibTrans" cxnId="{F3F58A4A-B8E9-4528-8711-3126107DECA3}">
      <dgm:prSet/>
      <dgm:spPr/>
      <dgm:t>
        <a:bodyPr/>
        <a:lstStyle/>
        <a:p>
          <a:endParaRPr lang="en-GB"/>
        </a:p>
      </dgm:t>
    </dgm:pt>
    <dgm:pt modelId="{0118B3FA-0E56-44F3-B1B7-E2133AFDA284}">
      <dgm:prSet/>
      <dgm:spPr/>
      <dgm:t>
        <a:bodyPr/>
        <a:lstStyle/>
        <a:p>
          <a:r>
            <a:rPr lang="es-ES_tradnl" b="1" dirty="0" smtClean="0"/>
            <a:t>HOMOCIGÓTICO (RAZA PURA)</a:t>
          </a:r>
          <a:r>
            <a:rPr lang="es-ES_tradnl" dirty="0" smtClean="0"/>
            <a:t> Un individuo es homocigótico para un determinado carácter cuando los dos genes alelos que lo determinan son iguales (contienen la misma información). Como frecuentemente a los genes se les simboliza por letras, en este caso poseen letras iguales (AA, </a:t>
          </a:r>
          <a:r>
            <a:rPr lang="es-ES_tradnl" dirty="0" err="1" smtClean="0"/>
            <a:t>aa</a:t>
          </a:r>
          <a:r>
            <a:rPr lang="es-ES_tradnl" dirty="0" smtClean="0"/>
            <a:t>, BB, </a:t>
          </a:r>
          <a:r>
            <a:rPr lang="es-ES_tradnl" dirty="0" err="1" smtClean="0"/>
            <a:t>etc</a:t>
          </a:r>
          <a:r>
            <a:rPr lang="es-ES_tradnl" dirty="0" smtClean="0"/>
            <a:t>).</a:t>
          </a:r>
          <a:endParaRPr lang="en-US" dirty="0"/>
        </a:p>
      </dgm:t>
    </dgm:pt>
    <dgm:pt modelId="{33EA59BD-1BF2-4D61-9E6A-8D6A5F917D07}" type="parTrans" cxnId="{9FDCB199-BC7E-4AAD-81CB-7C48511E790F}">
      <dgm:prSet/>
      <dgm:spPr/>
      <dgm:t>
        <a:bodyPr/>
        <a:lstStyle/>
        <a:p>
          <a:endParaRPr lang="en-GB"/>
        </a:p>
      </dgm:t>
    </dgm:pt>
    <dgm:pt modelId="{50F176CF-A609-4173-9169-E54273DFB7E0}" type="sibTrans" cxnId="{9FDCB199-BC7E-4AAD-81CB-7C48511E790F}">
      <dgm:prSet/>
      <dgm:spPr/>
      <dgm:t>
        <a:bodyPr/>
        <a:lstStyle/>
        <a:p>
          <a:endParaRPr lang="en-GB"/>
        </a:p>
      </dgm:t>
    </dgm:pt>
    <dgm:pt modelId="{2068C26C-0B97-46EC-B28D-1DD059DE5600}">
      <dgm:prSet/>
      <dgm:spPr/>
      <dgm:t>
        <a:bodyPr/>
        <a:lstStyle/>
        <a:p>
          <a:r>
            <a:rPr lang="es-ES_tradnl" b="1" dirty="0" smtClean="0"/>
            <a:t>HETEROCIGÓTICO /(HÍBRIDO)</a:t>
          </a:r>
          <a:r>
            <a:rPr lang="es-ES_tradnl" dirty="0" smtClean="0"/>
            <a:t> En este caso los alelos son diferentes (llevan distinta información para el carácter que se considera). Ejemplo: </a:t>
          </a:r>
          <a:r>
            <a:rPr lang="es-ES_tradnl" dirty="0" err="1" smtClean="0"/>
            <a:t>Aa</a:t>
          </a:r>
          <a:r>
            <a:rPr lang="es-ES_tradnl" dirty="0" smtClean="0"/>
            <a:t>, </a:t>
          </a:r>
          <a:r>
            <a:rPr lang="es-ES_tradnl" dirty="0" err="1" smtClean="0"/>
            <a:t>Bb</a:t>
          </a:r>
          <a:r>
            <a:rPr lang="es-ES_tradnl" dirty="0" smtClean="0"/>
            <a:t>, etc.</a:t>
          </a:r>
          <a:endParaRPr lang="en-US" dirty="0"/>
        </a:p>
      </dgm:t>
    </dgm:pt>
    <dgm:pt modelId="{21A35B20-23AB-46B3-A302-7874E7368F09}" type="parTrans" cxnId="{029B2318-E6D7-48BF-9AE1-6C0EF296E629}">
      <dgm:prSet/>
      <dgm:spPr/>
      <dgm:t>
        <a:bodyPr/>
        <a:lstStyle/>
        <a:p>
          <a:endParaRPr lang="en-GB"/>
        </a:p>
      </dgm:t>
    </dgm:pt>
    <dgm:pt modelId="{3632D753-E18C-4921-AE5D-4E2BE47B877D}" type="sibTrans" cxnId="{029B2318-E6D7-48BF-9AE1-6C0EF296E629}">
      <dgm:prSet/>
      <dgm:spPr/>
      <dgm:t>
        <a:bodyPr/>
        <a:lstStyle/>
        <a:p>
          <a:endParaRPr lang="en-GB"/>
        </a:p>
      </dgm:t>
    </dgm:pt>
    <dgm:pt modelId="{F2E35AA5-3BAF-440B-9832-8387A45B202F}">
      <dgm:prSet/>
      <dgm:spPr/>
      <dgm:t>
        <a:bodyPr/>
        <a:lstStyle/>
        <a:p>
          <a:r>
            <a:rPr lang="es-ES_tradnl" b="1" dirty="0" smtClean="0"/>
            <a:t>HERENCIA DOMINANTE </a:t>
          </a:r>
          <a:r>
            <a:rPr lang="es-ES_tradnl" dirty="0" smtClean="0"/>
            <a:t>Se produce cuando en todos los individuos híbridos para un determinado carácter, un alelo (el alelo o gen </a:t>
          </a:r>
          <a:r>
            <a:rPr lang="es-ES_tradnl" b="1" dirty="0" smtClean="0"/>
            <a:t>dominante</a:t>
          </a:r>
          <a:r>
            <a:rPr lang="es-ES_tradnl" dirty="0" smtClean="0"/>
            <a:t>) se manifiesta, y el otro, el alelo o gen </a:t>
          </a:r>
          <a:r>
            <a:rPr lang="es-ES_tradnl" b="1" dirty="0" smtClean="0"/>
            <a:t>recesivo</a:t>
          </a:r>
          <a:r>
            <a:rPr lang="es-ES_tradnl" dirty="0" smtClean="0"/>
            <a:t>, permanece oculto, no se manifiesta. </a:t>
          </a:r>
          <a:endParaRPr lang="en-US" dirty="0"/>
        </a:p>
      </dgm:t>
    </dgm:pt>
    <dgm:pt modelId="{FF08DE76-E39B-487C-934C-1F13CDA47F26}" type="parTrans" cxnId="{550D1CC8-6437-47FD-91AB-8B5E3945FFD1}">
      <dgm:prSet/>
      <dgm:spPr/>
      <dgm:t>
        <a:bodyPr/>
        <a:lstStyle/>
        <a:p>
          <a:endParaRPr lang="en-GB"/>
        </a:p>
      </dgm:t>
    </dgm:pt>
    <dgm:pt modelId="{3F519703-E783-40B2-9F5E-6848FE1DCBAC}" type="sibTrans" cxnId="{550D1CC8-6437-47FD-91AB-8B5E3945FFD1}">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0F228042-035E-48A2-A3E4-9A603C4D8315}" type="pres">
      <dgm:prSet presAssocID="{FC66573F-D804-4492-9C38-3FE9F4712D46}" presName="parentText" presStyleLbl="node1" presStyleIdx="0" presStyleCnt="5">
        <dgm:presLayoutVars>
          <dgm:chMax val="0"/>
          <dgm:bulletEnabled val="1"/>
        </dgm:presLayoutVars>
      </dgm:prSet>
      <dgm:spPr/>
      <dgm:t>
        <a:bodyPr/>
        <a:lstStyle/>
        <a:p>
          <a:endParaRPr lang="es-ES"/>
        </a:p>
      </dgm:t>
    </dgm:pt>
    <dgm:pt modelId="{3B3653A6-6AD4-47DC-86F2-5FC1AA3695D9}" type="pres">
      <dgm:prSet presAssocID="{B209213C-2B29-4C7D-BEEC-6B7B9235FEDC}" presName="spacer" presStyleCnt="0"/>
      <dgm:spPr/>
    </dgm:pt>
    <dgm:pt modelId="{E05F315F-AA16-4954-96BF-50E24747405C}" type="pres">
      <dgm:prSet presAssocID="{7CF36459-4BD4-4B42-9023-5B72B1706977}" presName="parentText" presStyleLbl="node1" presStyleIdx="1" presStyleCnt="5">
        <dgm:presLayoutVars>
          <dgm:chMax val="0"/>
          <dgm:bulletEnabled val="1"/>
        </dgm:presLayoutVars>
      </dgm:prSet>
      <dgm:spPr/>
      <dgm:t>
        <a:bodyPr/>
        <a:lstStyle/>
        <a:p>
          <a:endParaRPr lang="en-GB"/>
        </a:p>
      </dgm:t>
    </dgm:pt>
    <dgm:pt modelId="{1DD24566-2F34-484C-B46C-6A490CB2EDB4}" type="pres">
      <dgm:prSet presAssocID="{48977EA6-93F2-493B-82A3-CBEBDB35B07A}" presName="spacer" presStyleCnt="0"/>
      <dgm:spPr/>
    </dgm:pt>
    <dgm:pt modelId="{DA6CBB45-F5C1-43C0-9D5A-A1B1758E1915}" type="pres">
      <dgm:prSet presAssocID="{0118B3FA-0E56-44F3-B1B7-E2133AFDA284}" presName="parentText" presStyleLbl="node1" presStyleIdx="2" presStyleCnt="5">
        <dgm:presLayoutVars>
          <dgm:chMax val="0"/>
          <dgm:bulletEnabled val="1"/>
        </dgm:presLayoutVars>
      </dgm:prSet>
      <dgm:spPr/>
      <dgm:t>
        <a:bodyPr/>
        <a:lstStyle/>
        <a:p>
          <a:endParaRPr lang="en-GB"/>
        </a:p>
      </dgm:t>
    </dgm:pt>
    <dgm:pt modelId="{C7A13698-61E4-41E2-A5C5-7D23869FED23}" type="pres">
      <dgm:prSet presAssocID="{50F176CF-A609-4173-9169-E54273DFB7E0}" presName="spacer" presStyleCnt="0"/>
      <dgm:spPr/>
    </dgm:pt>
    <dgm:pt modelId="{A29330C6-80CC-4FE4-AF4E-83B56F308147}" type="pres">
      <dgm:prSet presAssocID="{2068C26C-0B97-46EC-B28D-1DD059DE5600}" presName="parentText" presStyleLbl="node1" presStyleIdx="3" presStyleCnt="5">
        <dgm:presLayoutVars>
          <dgm:chMax val="0"/>
          <dgm:bulletEnabled val="1"/>
        </dgm:presLayoutVars>
      </dgm:prSet>
      <dgm:spPr/>
      <dgm:t>
        <a:bodyPr/>
        <a:lstStyle/>
        <a:p>
          <a:endParaRPr lang="en-GB"/>
        </a:p>
      </dgm:t>
    </dgm:pt>
    <dgm:pt modelId="{BB8FEAA0-AFAB-4248-B660-CEF18D5586E5}" type="pres">
      <dgm:prSet presAssocID="{3632D753-E18C-4921-AE5D-4E2BE47B877D}" presName="spacer" presStyleCnt="0"/>
      <dgm:spPr/>
    </dgm:pt>
    <dgm:pt modelId="{86ABDC56-0FE5-4E26-81AB-923CB6D30D21}" type="pres">
      <dgm:prSet presAssocID="{F2E35AA5-3BAF-440B-9832-8387A45B202F}" presName="parentText" presStyleLbl="node1" presStyleIdx="4" presStyleCnt="5">
        <dgm:presLayoutVars>
          <dgm:chMax val="0"/>
          <dgm:bulletEnabled val="1"/>
        </dgm:presLayoutVars>
      </dgm:prSet>
      <dgm:spPr/>
      <dgm:t>
        <a:bodyPr/>
        <a:lstStyle/>
        <a:p>
          <a:endParaRPr lang="en-GB"/>
        </a:p>
      </dgm:t>
    </dgm:pt>
  </dgm:ptLst>
  <dgm:cxnLst>
    <dgm:cxn modelId="{484DF272-61FC-4A35-86BE-CBE63C512A66}" srcId="{FBAE8630-DC10-4B52-AFE9-52D0B66F20CA}" destId="{FC66573F-D804-4492-9C38-3FE9F4712D46}" srcOrd="0" destOrd="0" parTransId="{A22F94AF-3776-49AB-960F-9F562D14297F}" sibTransId="{B209213C-2B29-4C7D-BEEC-6B7B9235FEDC}"/>
    <dgm:cxn modelId="{9FDCB199-BC7E-4AAD-81CB-7C48511E790F}" srcId="{FBAE8630-DC10-4B52-AFE9-52D0B66F20CA}" destId="{0118B3FA-0E56-44F3-B1B7-E2133AFDA284}" srcOrd="2" destOrd="0" parTransId="{33EA59BD-1BF2-4D61-9E6A-8D6A5F917D07}" sibTransId="{50F176CF-A609-4173-9169-E54273DFB7E0}"/>
    <dgm:cxn modelId="{C39847F7-452D-4648-94C9-03DA42D3A184}" type="presOf" srcId="{0118B3FA-0E56-44F3-B1B7-E2133AFDA284}" destId="{DA6CBB45-F5C1-43C0-9D5A-A1B1758E1915}" srcOrd="0" destOrd="0" presId="urn:microsoft.com/office/officeart/2005/8/layout/vList2"/>
    <dgm:cxn modelId="{A44093AC-4E07-448C-8D69-5C9B30EC32C6}" type="presOf" srcId="{FC66573F-D804-4492-9C38-3FE9F4712D46}" destId="{0F228042-035E-48A2-A3E4-9A603C4D8315}" srcOrd="0" destOrd="0" presId="urn:microsoft.com/office/officeart/2005/8/layout/vList2"/>
    <dgm:cxn modelId="{C54BBC06-885A-462D-BA55-63EB5F45FE02}" type="presOf" srcId="{7CF36459-4BD4-4B42-9023-5B72B1706977}" destId="{E05F315F-AA16-4954-96BF-50E24747405C}" srcOrd="0" destOrd="0" presId="urn:microsoft.com/office/officeart/2005/8/layout/vList2"/>
    <dgm:cxn modelId="{550D1CC8-6437-47FD-91AB-8B5E3945FFD1}" srcId="{FBAE8630-DC10-4B52-AFE9-52D0B66F20CA}" destId="{F2E35AA5-3BAF-440B-9832-8387A45B202F}" srcOrd="4" destOrd="0" parTransId="{FF08DE76-E39B-487C-934C-1F13CDA47F26}" sibTransId="{3F519703-E783-40B2-9F5E-6848FE1DCBAC}"/>
    <dgm:cxn modelId="{240F692B-A69B-430F-98AA-9FA23FFE509D}" type="presOf" srcId="{F2E35AA5-3BAF-440B-9832-8387A45B202F}" destId="{86ABDC56-0FE5-4E26-81AB-923CB6D30D21}" srcOrd="0" destOrd="0" presId="urn:microsoft.com/office/officeart/2005/8/layout/vList2"/>
    <dgm:cxn modelId="{AB18ED94-4DA1-4A6E-8895-7D38BA4C5737}" type="presOf" srcId="{2068C26C-0B97-46EC-B28D-1DD059DE5600}" destId="{A29330C6-80CC-4FE4-AF4E-83B56F308147}" srcOrd="0" destOrd="0" presId="urn:microsoft.com/office/officeart/2005/8/layout/vList2"/>
    <dgm:cxn modelId="{F3F58A4A-B8E9-4528-8711-3126107DECA3}" srcId="{FBAE8630-DC10-4B52-AFE9-52D0B66F20CA}" destId="{7CF36459-4BD4-4B42-9023-5B72B1706977}" srcOrd="1" destOrd="0" parTransId="{EC40DCBF-B19A-4C90-B15E-4DCEEDD7AB99}" sibTransId="{48977EA6-93F2-493B-82A3-CBEBDB35B07A}"/>
    <dgm:cxn modelId="{43F68B28-79E5-48DC-AD4B-84465FB0BB2D}" type="presOf" srcId="{FBAE8630-DC10-4B52-AFE9-52D0B66F20CA}" destId="{F9EB2F10-2B83-439B-8299-10923EE9C12E}" srcOrd="0" destOrd="0" presId="urn:microsoft.com/office/officeart/2005/8/layout/vList2"/>
    <dgm:cxn modelId="{029B2318-E6D7-48BF-9AE1-6C0EF296E629}" srcId="{FBAE8630-DC10-4B52-AFE9-52D0B66F20CA}" destId="{2068C26C-0B97-46EC-B28D-1DD059DE5600}" srcOrd="3" destOrd="0" parTransId="{21A35B20-23AB-46B3-A302-7874E7368F09}" sibTransId="{3632D753-E18C-4921-AE5D-4E2BE47B877D}"/>
    <dgm:cxn modelId="{D21A8F05-D4CE-464A-B5C4-886A803B7ECD}" type="presParOf" srcId="{F9EB2F10-2B83-439B-8299-10923EE9C12E}" destId="{0F228042-035E-48A2-A3E4-9A603C4D8315}" srcOrd="0" destOrd="0" presId="urn:microsoft.com/office/officeart/2005/8/layout/vList2"/>
    <dgm:cxn modelId="{3B6D0219-2EED-430A-8159-F4A0813BDA83}" type="presParOf" srcId="{F9EB2F10-2B83-439B-8299-10923EE9C12E}" destId="{3B3653A6-6AD4-47DC-86F2-5FC1AA3695D9}" srcOrd="1" destOrd="0" presId="urn:microsoft.com/office/officeart/2005/8/layout/vList2"/>
    <dgm:cxn modelId="{5D7D5679-FD7E-474E-8706-4782F853224F}" type="presParOf" srcId="{F9EB2F10-2B83-439B-8299-10923EE9C12E}" destId="{E05F315F-AA16-4954-96BF-50E24747405C}" srcOrd="2" destOrd="0" presId="urn:microsoft.com/office/officeart/2005/8/layout/vList2"/>
    <dgm:cxn modelId="{2AFA15EF-13A5-4343-BFE4-AC4683EB6A16}" type="presParOf" srcId="{F9EB2F10-2B83-439B-8299-10923EE9C12E}" destId="{1DD24566-2F34-484C-B46C-6A490CB2EDB4}" srcOrd="3" destOrd="0" presId="urn:microsoft.com/office/officeart/2005/8/layout/vList2"/>
    <dgm:cxn modelId="{04A68309-4563-453D-AC8D-DA6035EC2E8C}" type="presParOf" srcId="{F9EB2F10-2B83-439B-8299-10923EE9C12E}" destId="{DA6CBB45-F5C1-43C0-9D5A-A1B1758E1915}" srcOrd="4" destOrd="0" presId="urn:microsoft.com/office/officeart/2005/8/layout/vList2"/>
    <dgm:cxn modelId="{22D3AB70-A8A1-4AFC-926D-A6AFA4F7670D}" type="presParOf" srcId="{F9EB2F10-2B83-439B-8299-10923EE9C12E}" destId="{C7A13698-61E4-41E2-A5C5-7D23869FED23}" srcOrd="5" destOrd="0" presId="urn:microsoft.com/office/officeart/2005/8/layout/vList2"/>
    <dgm:cxn modelId="{2AC667FC-BBC4-495D-9E79-15EDCBB4FBC1}" type="presParOf" srcId="{F9EB2F10-2B83-439B-8299-10923EE9C12E}" destId="{A29330C6-80CC-4FE4-AF4E-83B56F308147}" srcOrd="6" destOrd="0" presId="urn:microsoft.com/office/officeart/2005/8/layout/vList2"/>
    <dgm:cxn modelId="{84975B34-8C7A-488C-A4EB-FA348B75253D}" type="presParOf" srcId="{F9EB2F10-2B83-439B-8299-10923EE9C12E}" destId="{BB8FEAA0-AFAB-4248-B660-CEF18D5586E5}" srcOrd="7" destOrd="0" presId="urn:microsoft.com/office/officeart/2005/8/layout/vList2"/>
    <dgm:cxn modelId="{795EC6A9-FBA1-40F4-A611-CE77036CE810}" type="presParOf" srcId="{F9EB2F10-2B83-439B-8299-10923EE9C12E}" destId="{86ABDC56-0FE5-4E26-81AB-923CB6D30D2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FC66573F-D804-4492-9C38-3FE9F4712D46}">
      <dgm:prSet/>
      <dgm:spPr/>
      <dgm:t>
        <a:bodyPr/>
        <a:lstStyle/>
        <a:p>
          <a:pPr rtl="0"/>
          <a:r>
            <a:rPr lang="es-ES_tradnl" b="1" dirty="0" smtClean="0"/>
            <a:t>HERENCIA INTERMEDIA</a:t>
          </a:r>
          <a:r>
            <a:rPr lang="es-ES_tradnl" dirty="0" smtClean="0"/>
            <a:t> Se produce cuando en todos los individuos híbridos para un determinado carácter, ambos alelos tienen la misma fuerza (dominancia incompleta) para manifestarse, dando como resultado una mezcla de los dos. Ejemplo: Si cruzamos rojo puro con blanco puro la F1 sale 100% rosa.</a:t>
          </a:r>
          <a:endParaRPr lang="es-ES" dirty="0"/>
        </a:p>
      </dgm:t>
    </dgm:pt>
    <dgm:pt modelId="{A22F94AF-3776-49AB-960F-9F562D14297F}" type="parTrans" cxnId="{484DF272-61FC-4A35-86BE-CBE63C512A66}">
      <dgm:prSet/>
      <dgm:spPr/>
      <dgm:t>
        <a:bodyPr/>
        <a:lstStyle/>
        <a:p>
          <a:endParaRPr lang="es-ES"/>
        </a:p>
      </dgm:t>
    </dgm:pt>
    <dgm:pt modelId="{B209213C-2B29-4C7D-BEEC-6B7B9235FEDC}" type="sibTrans" cxnId="{484DF272-61FC-4A35-86BE-CBE63C512A66}">
      <dgm:prSet/>
      <dgm:spPr/>
      <dgm:t>
        <a:bodyPr/>
        <a:lstStyle/>
        <a:p>
          <a:endParaRPr lang="es-ES"/>
        </a:p>
      </dgm:t>
    </dgm:pt>
    <dgm:pt modelId="{45953479-9BE9-42A1-AD87-160FA34D49E2}">
      <dgm:prSet/>
      <dgm:spPr/>
      <dgm:t>
        <a:bodyPr/>
        <a:lstStyle/>
        <a:p>
          <a:r>
            <a:rPr lang="es-ES_tradnl" b="1" dirty="0" smtClean="0"/>
            <a:t>CODOMINANCIA </a:t>
          </a:r>
          <a:r>
            <a:rPr lang="es-ES_tradnl" dirty="0" smtClean="0"/>
            <a:t>Ambos alelos dominan. Se expresan los dos en el heterocigoto. Ejemplo: Cruzamos rojo puro con blanco puro y la F1 sale 100 % a manchas rojas y blancas.</a:t>
          </a:r>
          <a:endParaRPr lang="en-US" dirty="0"/>
        </a:p>
      </dgm:t>
    </dgm:pt>
    <dgm:pt modelId="{6566B3E3-AF97-4777-A38E-2F8FAACB48FC}" type="parTrans" cxnId="{013A35D0-EB26-445F-B52C-AD21B509E3BC}">
      <dgm:prSet/>
      <dgm:spPr/>
      <dgm:t>
        <a:bodyPr/>
        <a:lstStyle/>
        <a:p>
          <a:endParaRPr lang="en-GB"/>
        </a:p>
      </dgm:t>
    </dgm:pt>
    <dgm:pt modelId="{C78DF3FD-4DCE-4C84-8F75-34EE8ED2AFF5}" type="sibTrans" cxnId="{013A35D0-EB26-445F-B52C-AD21B509E3BC}">
      <dgm:prSet/>
      <dgm:spPr/>
      <dgm:t>
        <a:bodyPr/>
        <a:lstStyle/>
        <a:p>
          <a:endParaRPr lang="en-GB"/>
        </a:p>
      </dgm:t>
    </dgm:pt>
    <dgm:pt modelId="{5A2C8C1C-D72C-4888-A074-BF687E18E93B}">
      <dgm:prSet/>
      <dgm:spPr/>
      <dgm:t>
        <a:bodyPr/>
        <a:lstStyle/>
        <a:p>
          <a:r>
            <a:rPr lang="es-ES_tradnl" b="1" dirty="0" smtClean="0"/>
            <a:t>GENOTIPO</a:t>
          </a:r>
          <a:r>
            <a:rPr lang="es-ES_tradnl" dirty="0" smtClean="0"/>
            <a:t> Suma total de la información genética contenida en un organismo. Si se está hablando de uno o más caracteres concretos, el genotipo es el conjunto de genes que dicho organismo posee. Lo ha heredado de sus progenitores y lo puede transmitir a su descendencia.  </a:t>
          </a:r>
          <a:r>
            <a:rPr lang="es-ES_tradnl" dirty="0" err="1" smtClean="0"/>
            <a:t>Ej</a:t>
          </a:r>
          <a:r>
            <a:rPr lang="es-ES_tradnl" dirty="0" smtClean="0"/>
            <a:t>: </a:t>
          </a:r>
          <a:r>
            <a:rPr lang="es-ES_tradnl" dirty="0" err="1" smtClean="0"/>
            <a:t>AaBb</a:t>
          </a:r>
          <a:r>
            <a:rPr lang="es-ES_tradnl" dirty="0" smtClean="0"/>
            <a:t>, etc.</a:t>
          </a:r>
          <a:endParaRPr lang="en-US" dirty="0"/>
        </a:p>
      </dgm:t>
    </dgm:pt>
    <dgm:pt modelId="{56666352-150B-43A7-B645-996F76E1F841}" type="parTrans" cxnId="{AF1915FA-3153-4DB5-AFB5-A20466526126}">
      <dgm:prSet/>
      <dgm:spPr/>
      <dgm:t>
        <a:bodyPr/>
        <a:lstStyle/>
        <a:p>
          <a:endParaRPr lang="en-GB"/>
        </a:p>
      </dgm:t>
    </dgm:pt>
    <dgm:pt modelId="{92A27CA5-3931-4942-B54A-C77853225E18}" type="sibTrans" cxnId="{AF1915FA-3153-4DB5-AFB5-A20466526126}">
      <dgm:prSet/>
      <dgm:spPr/>
      <dgm:t>
        <a:bodyPr/>
        <a:lstStyle/>
        <a:p>
          <a:endParaRPr lang="en-GB"/>
        </a:p>
      </dgm:t>
    </dgm:pt>
    <dgm:pt modelId="{FBF7037E-B5E1-4DA0-9CE9-3C77A7161FBF}">
      <dgm:prSet/>
      <dgm:spPr/>
      <dgm:t>
        <a:bodyPr/>
        <a:lstStyle/>
        <a:p>
          <a:r>
            <a:rPr lang="es-ES_tradnl" b="1" dirty="0" smtClean="0"/>
            <a:t>FENOTIPO </a:t>
          </a:r>
          <a:r>
            <a:rPr lang="es-ES_tradnl" dirty="0" smtClean="0"/>
            <a:t>Conjunto de las características observables de un individuo, resultantes de la interacción entre el genotipo y el ambiente en el que ocurre el desarrollo. </a:t>
          </a:r>
          <a:r>
            <a:rPr lang="es-ES_tradnl" dirty="0" err="1" smtClean="0"/>
            <a:t>Ej</a:t>
          </a:r>
          <a:r>
            <a:rPr lang="es-ES_tradnl" dirty="0" smtClean="0"/>
            <a:t>: pelo negro, ojos azules, etc. </a:t>
          </a:r>
          <a:r>
            <a:rPr lang="es-ES_tradnl" dirty="0" err="1" smtClean="0"/>
            <a:t>Ej</a:t>
          </a:r>
          <a:r>
            <a:rPr lang="es-ES_tradnl" dirty="0" smtClean="0"/>
            <a:t> de la influencia del ambiente en el fenotipo: en los conejos Himalaya, el genotipo determina la aparición de un enzima que, a bajas temperaturas, hace que en ciertas zonas del cuerpo (nariz, patas, cola...)el pelo sea oscuro. Si el animal se traslada a un lugar más cálido, desaparece la pigmentación en dichas zonas.</a:t>
          </a:r>
          <a:endParaRPr lang="en-US" dirty="0"/>
        </a:p>
      </dgm:t>
    </dgm:pt>
    <dgm:pt modelId="{957C4432-86A7-4087-ACB2-9DFBC62C4053}" type="parTrans" cxnId="{BE93783D-7CCE-4E7D-81E9-613FD55CBEE9}">
      <dgm:prSet/>
      <dgm:spPr/>
      <dgm:t>
        <a:bodyPr/>
        <a:lstStyle/>
        <a:p>
          <a:endParaRPr lang="en-GB"/>
        </a:p>
      </dgm:t>
    </dgm:pt>
    <dgm:pt modelId="{96ADAE1B-8396-4224-B99A-42505FCA74DB}" type="sibTrans" cxnId="{BE93783D-7CCE-4E7D-81E9-613FD55CBEE9}">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0F228042-035E-48A2-A3E4-9A603C4D8315}" type="pres">
      <dgm:prSet presAssocID="{FC66573F-D804-4492-9C38-3FE9F4712D46}" presName="parentText" presStyleLbl="node1" presStyleIdx="0" presStyleCnt="4">
        <dgm:presLayoutVars>
          <dgm:chMax val="0"/>
          <dgm:bulletEnabled val="1"/>
        </dgm:presLayoutVars>
      </dgm:prSet>
      <dgm:spPr/>
      <dgm:t>
        <a:bodyPr/>
        <a:lstStyle/>
        <a:p>
          <a:endParaRPr lang="es-ES"/>
        </a:p>
      </dgm:t>
    </dgm:pt>
    <dgm:pt modelId="{3B3653A6-6AD4-47DC-86F2-5FC1AA3695D9}" type="pres">
      <dgm:prSet presAssocID="{B209213C-2B29-4C7D-BEEC-6B7B9235FEDC}" presName="spacer" presStyleCnt="0"/>
      <dgm:spPr/>
    </dgm:pt>
    <dgm:pt modelId="{99317E08-30CF-4F1B-A091-666BA07E6F3E}" type="pres">
      <dgm:prSet presAssocID="{45953479-9BE9-42A1-AD87-160FA34D49E2}" presName="parentText" presStyleLbl="node1" presStyleIdx="1" presStyleCnt="4">
        <dgm:presLayoutVars>
          <dgm:chMax val="0"/>
          <dgm:bulletEnabled val="1"/>
        </dgm:presLayoutVars>
      </dgm:prSet>
      <dgm:spPr/>
      <dgm:t>
        <a:bodyPr/>
        <a:lstStyle/>
        <a:p>
          <a:endParaRPr lang="en-GB"/>
        </a:p>
      </dgm:t>
    </dgm:pt>
    <dgm:pt modelId="{1310A60F-A76B-48A0-B99D-80383BDEA6F9}" type="pres">
      <dgm:prSet presAssocID="{C78DF3FD-4DCE-4C84-8F75-34EE8ED2AFF5}" presName="spacer" presStyleCnt="0"/>
      <dgm:spPr/>
    </dgm:pt>
    <dgm:pt modelId="{C1247BAD-3097-4C73-9DC8-D2821017AED8}" type="pres">
      <dgm:prSet presAssocID="{5A2C8C1C-D72C-4888-A074-BF687E18E93B}" presName="parentText" presStyleLbl="node1" presStyleIdx="2" presStyleCnt="4">
        <dgm:presLayoutVars>
          <dgm:chMax val="0"/>
          <dgm:bulletEnabled val="1"/>
        </dgm:presLayoutVars>
      </dgm:prSet>
      <dgm:spPr/>
      <dgm:t>
        <a:bodyPr/>
        <a:lstStyle/>
        <a:p>
          <a:endParaRPr lang="en-GB"/>
        </a:p>
      </dgm:t>
    </dgm:pt>
    <dgm:pt modelId="{F195F3A5-6C4D-4FB4-A0FD-09C4396946B7}" type="pres">
      <dgm:prSet presAssocID="{92A27CA5-3931-4942-B54A-C77853225E18}" presName="spacer" presStyleCnt="0"/>
      <dgm:spPr/>
    </dgm:pt>
    <dgm:pt modelId="{DA40633C-6CBE-4C23-AF0A-1C7E856CDB38}" type="pres">
      <dgm:prSet presAssocID="{FBF7037E-B5E1-4DA0-9CE9-3C77A7161FBF}" presName="parentText" presStyleLbl="node1" presStyleIdx="3" presStyleCnt="4">
        <dgm:presLayoutVars>
          <dgm:chMax val="0"/>
          <dgm:bulletEnabled val="1"/>
        </dgm:presLayoutVars>
      </dgm:prSet>
      <dgm:spPr/>
      <dgm:t>
        <a:bodyPr/>
        <a:lstStyle/>
        <a:p>
          <a:endParaRPr lang="en-GB"/>
        </a:p>
      </dgm:t>
    </dgm:pt>
  </dgm:ptLst>
  <dgm:cxnLst>
    <dgm:cxn modelId="{BE93783D-7CCE-4E7D-81E9-613FD55CBEE9}" srcId="{FBAE8630-DC10-4B52-AFE9-52D0B66F20CA}" destId="{FBF7037E-B5E1-4DA0-9CE9-3C77A7161FBF}" srcOrd="3" destOrd="0" parTransId="{957C4432-86A7-4087-ACB2-9DFBC62C4053}" sibTransId="{96ADAE1B-8396-4224-B99A-42505FCA74DB}"/>
    <dgm:cxn modelId="{484DF272-61FC-4A35-86BE-CBE63C512A66}" srcId="{FBAE8630-DC10-4B52-AFE9-52D0B66F20CA}" destId="{FC66573F-D804-4492-9C38-3FE9F4712D46}" srcOrd="0" destOrd="0" parTransId="{A22F94AF-3776-49AB-960F-9F562D14297F}" sibTransId="{B209213C-2B29-4C7D-BEEC-6B7B9235FEDC}"/>
    <dgm:cxn modelId="{7671B66B-DA4F-4487-A974-95EA2A667DA7}" type="presOf" srcId="{45953479-9BE9-42A1-AD87-160FA34D49E2}" destId="{99317E08-30CF-4F1B-A091-666BA07E6F3E}" srcOrd="0" destOrd="0" presId="urn:microsoft.com/office/officeart/2005/8/layout/vList2"/>
    <dgm:cxn modelId="{013A35D0-EB26-445F-B52C-AD21B509E3BC}" srcId="{FBAE8630-DC10-4B52-AFE9-52D0B66F20CA}" destId="{45953479-9BE9-42A1-AD87-160FA34D49E2}" srcOrd="1" destOrd="0" parTransId="{6566B3E3-AF97-4777-A38E-2F8FAACB48FC}" sibTransId="{C78DF3FD-4DCE-4C84-8F75-34EE8ED2AFF5}"/>
    <dgm:cxn modelId="{AF1915FA-3153-4DB5-AFB5-A20466526126}" srcId="{FBAE8630-DC10-4B52-AFE9-52D0B66F20CA}" destId="{5A2C8C1C-D72C-4888-A074-BF687E18E93B}" srcOrd="2" destOrd="0" parTransId="{56666352-150B-43A7-B645-996F76E1F841}" sibTransId="{92A27CA5-3931-4942-B54A-C77853225E18}"/>
    <dgm:cxn modelId="{F8773509-68AE-4DBC-89F2-2CF71761952F}" type="presOf" srcId="{5A2C8C1C-D72C-4888-A074-BF687E18E93B}" destId="{C1247BAD-3097-4C73-9DC8-D2821017AED8}" srcOrd="0" destOrd="0" presId="urn:microsoft.com/office/officeart/2005/8/layout/vList2"/>
    <dgm:cxn modelId="{12BAB0B1-36D6-4C45-9584-D63FD6614AAC}" type="presOf" srcId="{FC66573F-D804-4492-9C38-3FE9F4712D46}" destId="{0F228042-035E-48A2-A3E4-9A603C4D8315}" srcOrd="0" destOrd="0" presId="urn:microsoft.com/office/officeart/2005/8/layout/vList2"/>
    <dgm:cxn modelId="{1BA56D47-4EB4-4A10-81CA-530BD4402E11}" type="presOf" srcId="{FBF7037E-B5E1-4DA0-9CE9-3C77A7161FBF}" destId="{DA40633C-6CBE-4C23-AF0A-1C7E856CDB38}" srcOrd="0" destOrd="0" presId="urn:microsoft.com/office/officeart/2005/8/layout/vList2"/>
    <dgm:cxn modelId="{F09834FE-0ADB-4D35-ADEC-9BF05431ED15}" type="presOf" srcId="{FBAE8630-DC10-4B52-AFE9-52D0B66F20CA}" destId="{F9EB2F10-2B83-439B-8299-10923EE9C12E}" srcOrd="0" destOrd="0" presId="urn:microsoft.com/office/officeart/2005/8/layout/vList2"/>
    <dgm:cxn modelId="{8FAE5D6F-A412-4648-AEF9-418E9F5FF9C5}" type="presParOf" srcId="{F9EB2F10-2B83-439B-8299-10923EE9C12E}" destId="{0F228042-035E-48A2-A3E4-9A603C4D8315}" srcOrd="0" destOrd="0" presId="urn:microsoft.com/office/officeart/2005/8/layout/vList2"/>
    <dgm:cxn modelId="{4DD41ABE-D53E-4B85-B064-11AFF6D1ACC9}" type="presParOf" srcId="{F9EB2F10-2B83-439B-8299-10923EE9C12E}" destId="{3B3653A6-6AD4-47DC-86F2-5FC1AA3695D9}" srcOrd="1" destOrd="0" presId="urn:microsoft.com/office/officeart/2005/8/layout/vList2"/>
    <dgm:cxn modelId="{1F054B9E-FE76-4654-9CE7-F5EEA0419319}" type="presParOf" srcId="{F9EB2F10-2B83-439B-8299-10923EE9C12E}" destId="{99317E08-30CF-4F1B-A091-666BA07E6F3E}" srcOrd="2" destOrd="0" presId="urn:microsoft.com/office/officeart/2005/8/layout/vList2"/>
    <dgm:cxn modelId="{C08E1C3D-DFC0-4587-8B38-9E8DCDC54EA8}" type="presParOf" srcId="{F9EB2F10-2B83-439B-8299-10923EE9C12E}" destId="{1310A60F-A76B-48A0-B99D-80383BDEA6F9}" srcOrd="3" destOrd="0" presId="urn:microsoft.com/office/officeart/2005/8/layout/vList2"/>
    <dgm:cxn modelId="{C89CB8CE-389F-4025-B235-2ACA85D6E7E5}" type="presParOf" srcId="{F9EB2F10-2B83-439B-8299-10923EE9C12E}" destId="{C1247BAD-3097-4C73-9DC8-D2821017AED8}" srcOrd="4" destOrd="0" presId="urn:microsoft.com/office/officeart/2005/8/layout/vList2"/>
    <dgm:cxn modelId="{2A617EFF-54AE-4E46-A306-D25CDB1B6BEA}" type="presParOf" srcId="{F9EB2F10-2B83-439B-8299-10923EE9C12E}" destId="{F195F3A5-6C4D-4FB4-A0FD-09C4396946B7}" srcOrd="5" destOrd="0" presId="urn:microsoft.com/office/officeart/2005/8/layout/vList2"/>
    <dgm:cxn modelId="{806ED21D-7754-41D6-856B-08B0C751A9E1}" type="presParOf" srcId="{F9EB2F10-2B83-439B-8299-10923EE9C12E}" destId="{DA40633C-6CBE-4C23-AF0A-1C7E856CDB3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21/09/2016</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2</a:t>
            </a:fld>
            <a:endParaRPr lang="en-GB"/>
          </a:p>
        </p:txBody>
      </p:sp>
    </p:spTree>
    <p:extLst>
      <p:ext uri="{BB962C8B-B14F-4D97-AF65-F5344CB8AC3E}">
        <p14:creationId xmlns:p14="http://schemas.microsoft.com/office/powerpoint/2010/main" val="9445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4</a:t>
            </a:fld>
            <a:endParaRPr lang="en-GB"/>
          </a:p>
        </p:txBody>
      </p:sp>
    </p:spTree>
    <p:extLst>
      <p:ext uri="{BB962C8B-B14F-4D97-AF65-F5344CB8AC3E}">
        <p14:creationId xmlns:p14="http://schemas.microsoft.com/office/powerpoint/2010/main" val="126632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smtClean="0"/>
              <a:t> </a:t>
            </a:r>
            <a:endParaRPr lang="en-GB"/>
          </a:p>
        </p:txBody>
      </p:sp>
      <p:sp>
        <p:nvSpPr>
          <p:cNvPr id="4" name="3 Marcador de número de diapositiva"/>
          <p:cNvSpPr>
            <a:spLocks noGrp="1"/>
          </p:cNvSpPr>
          <p:nvPr>
            <p:ph type="sldNum" sz="quarter" idx="10"/>
          </p:nvPr>
        </p:nvSpPr>
        <p:spPr/>
        <p:txBody>
          <a:bodyPr/>
          <a:lstStyle/>
          <a:p>
            <a:fld id="{52A20071-030F-43EC-B77C-337FD2E8140A}" type="slidenum">
              <a:rPr lang="en-GB" smtClean="0"/>
              <a:t>6</a:t>
            </a:fld>
            <a:endParaRPr lang="en-GB"/>
          </a:p>
        </p:txBody>
      </p:sp>
    </p:spTree>
    <p:extLst>
      <p:ext uri="{BB962C8B-B14F-4D97-AF65-F5344CB8AC3E}">
        <p14:creationId xmlns:p14="http://schemas.microsoft.com/office/powerpoint/2010/main" val="196968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7</a:t>
            </a:fld>
            <a:endParaRPr lang="en-GB"/>
          </a:p>
        </p:txBody>
      </p:sp>
    </p:spTree>
    <p:extLst>
      <p:ext uri="{BB962C8B-B14F-4D97-AF65-F5344CB8AC3E}">
        <p14:creationId xmlns:p14="http://schemas.microsoft.com/office/powerpoint/2010/main" val="362547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20</a:t>
            </a:fld>
            <a:endParaRPr lang="en-GB"/>
          </a:p>
        </p:txBody>
      </p:sp>
    </p:spTree>
    <p:extLst>
      <p:ext uri="{BB962C8B-B14F-4D97-AF65-F5344CB8AC3E}">
        <p14:creationId xmlns:p14="http://schemas.microsoft.com/office/powerpoint/2010/main" val="325846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21</a:t>
            </a:fld>
            <a:endParaRPr lang="en-GB"/>
          </a:p>
        </p:txBody>
      </p:sp>
    </p:spTree>
    <p:extLst>
      <p:ext uri="{BB962C8B-B14F-4D97-AF65-F5344CB8AC3E}">
        <p14:creationId xmlns:p14="http://schemas.microsoft.com/office/powerpoint/2010/main" val="325846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22</a:t>
            </a:fld>
            <a:endParaRPr lang="en-GB"/>
          </a:p>
        </p:txBody>
      </p:sp>
    </p:spTree>
    <p:extLst>
      <p:ext uri="{BB962C8B-B14F-4D97-AF65-F5344CB8AC3E}">
        <p14:creationId xmlns:p14="http://schemas.microsoft.com/office/powerpoint/2010/main" val="3258462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23</a:t>
            </a:fld>
            <a:endParaRPr lang="en-GB"/>
          </a:p>
        </p:txBody>
      </p:sp>
    </p:spTree>
    <p:extLst>
      <p:ext uri="{BB962C8B-B14F-4D97-AF65-F5344CB8AC3E}">
        <p14:creationId xmlns:p14="http://schemas.microsoft.com/office/powerpoint/2010/main" val="325846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9/21/2016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3078-27ED-4AFB-A077-8DA64E9CD858}" type="datetime1">
              <a:rPr lang="en-US" smtClean="0"/>
              <a:t>9/21/2016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147D-D2C2-46C2-8C06-ED1BF42AFE3B}" type="datetime1">
              <a:rPr lang="en-US" smtClean="0"/>
              <a:t>9/21/2016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9/21/2016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9/21/2016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7E7DAC-EC36-4F41-83DE-810A83B77FD7}" type="datetime1">
              <a:rPr lang="en-US" smtClean="0"/>
              <a:t>9/21/2016</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9/21/2016</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CB4BD-ADB9-4B2C-B39B-318F0B9DE57F}" type="datetime1">
              <a:rPr lang="en-US" smtClean="0"/>
              <a:t>9/21/2016</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9/21/2016</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9/21/2016</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9/21/2016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9/21/2016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xfZhb6lmxj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sfp.com/tema-0-genetica-teoacuterica.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H1HaR47Dqfw"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z9HIYjRRaDE" TargetMode="External"/><Relationship Id="rId1" Type="http://schemas.openxmlformats.org/officeDocument/2006/relationships/video" Target="https://www.youtube.com/embed/Mehz7tCxjSE"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9779" y="3645024"/>
            <a:ext cx="3313355" cy="1702160"/>
          </a:xfrm>
        </p:spPr>
        <p:txBody>
          <a:bodyPr>
            <a:normAutofit fontScale="90000"/>
          </a:bodyPr>
          <a:lstStyle/>
          <a:p>
            <a:r>
              <a:rPr lang="en-GB" dirty="0" err="1" smtClean="0"/>
              <a:t>Tema</a:t>
            </a:r>
            <a:r>
              <a:rPr lang="en-GB" dirty="0" smtClean="0"/>
              <a:t> 0</a:t>
            </a:r>
            <a:br>
              <a:rPr lang="en-GB" dirty="0" smtClean="0"/>
            </a:br>
            <a:r>
              <a:rPr lang="en-GB" dirty="0">
                <a:solidFill>
                  <a:schemeClr val="tx1">
                    <a:lumMod val="65000"/>
                    <a:lumOff val="35000"/>
                  </a:schemeClr>
                </a:solidFill>
              </a:rPr>
              <a:t/>
            </a:r>
            <a:br>
              <a:rPr lang="en-GB" dirty="0">
                <a:solidFill>
                  <a:schemeClr val="tx1">
                    <a:lumMod val="65000"/>
                    <a:lumOff val="35000"/>
                  </a:schemeClr>
                </a:solidFill>
              </a:rPr>
            </a:br>
            <a:r>
              <a:rPr lang="en-GB" dirty="0" err="1" smtClean="0">
                <a:solidFill>
                  <a:schemeClr val="tx1">
                    <a:lumMod val="65000"/>
                    <a:lumOff val="35000"/>
                  </a:schemeClr>
                </a:solidFill>
              </a:rPr>
              <a:t>Genética</a:t>
            </a:r>
            <a:r>
              <a:rPr lang="en-GB" dirty="0" smtClean="0">
                <a:solidFill>
                  <a:schemeClr val="tx1">
                    <a:lumMod val="65000"/>
                    <a:lumOff val="35000"/>
                  </a:schemeClr>
                </a:solidFill>
              </a:rPr>
              <a:t> </a:t>
            </a:r>
            <a:r>
              <a:rPr lang="en-GB" dirty="0" err="1" smtClean="0">
                <a:solidFill>
                  <a:schemeClr val="tx1">
                    <a:lumMod val="65000"/>
                    <a:lumOff val="35000"/>
                  </a:schemeClr>
                </a:solidFill>
              </a:rPr>
              <a:t>Teórica</a:t>
            </a:r>
            <a:endParaRPr lang="en-GB" dirty="0">
              <a:solidFill>
                <a:schemeClr val="tx1">
                  <a:lumMod val="65000"/>
                  <a:lumOff val="3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24.media.tumblr.com/e85499d3363e9d8324494cb7ea282c28/tumblr_n231vnNN6d1sjwwzso1_5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11271" y="0"/>
            <a:ext cx="3610372" cy="270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10</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3469527" y="135932"/>
            <a:ext cx="2207657" cy="707886"/>
          </a:xfrm>
          <a:prstGeom prst="rect">
            <a:avLst/>
          </a:prstGeom>
          <a:noFill/>
        </p:spPr>
        <p:txBody>
          <a:bodyPr wrap="none" lIns="91440" tIns="45720" rIns="91440" bIns="45720" anchor="ctr">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 alelo</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432895" y="843818"/>
            <a:ext cx="8280920" cy="1477328"/>
          </a:xfrm>
          <a:prstGeom prst="rect">
            <a:avLst/>
          </a:prstGeom>
          <a:noFill/>
        </p:spPr>
        <p:txBody>
          <a:bodyPr wrap="square" rtlCol="0">
            <a:spAutoFit/>
          </a:bodyPr>
          <a:lstStyle/>
          <a:p>
            <a:r>
              <a:rPr lang="es-ES" dirty="0"/>
              <a:t>En cierta planta, el color amarillo de la semilla lo determina el gen A, que </a:t>
            </a:r>
            <a:r>
              <a:rPr lang="es-ES" dirty="0" smtClean="0"/>
              <a:t>domina sobre </a:t>
            </a:r>
            <a:r>
              <a:rPr lang="es-ES" dirty="0"/>
              <a:t>su alelo recesivo a (semilla verde). Una planta de semillas amarillas se cruza </a:t>
            </a:r>
            <a:r>
              <a:rPr lang="es-ES" dirty="0" smtClean="0"/>
              <a:t>con una </a:t>
            </a:r>
            <a:r>
              <a:rPr lang="es-ES" dirty="0"/>
              <a:t>verde. En la F1 se obtienen 10 plantas de semilla amarilla y 8 de semilla verde.</a:t>
            </a:r>
          </a:p>
          <a:p>
            <a:r>
              <a:rPr lang="es-ES" dirty="0"/>
              <a:t>¿Cuáles son los genotipos de los padres y de los hijos?</a:t>
            </a:r>
          </a:p>
        </p:txBody>
      </p:sp>
    </p:spTree>
    <p:extLst>
      <p:ext uri="{BB962C8B-B14F-4D97-AF65-F5344CB8AC3E}">
        <p14:creationId xmlns:p14="http://schemas.microsoft.com/office/powerpoint/2010/main" val="394899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11</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2094954" y="135932"/>
            <a:ext cx="4956806" cy="707886"/>
          </a:xfrm>
          <a:prstGeom prst="rect">
            <a:avLst/>
          </a:prstGeom>
          <a:noFill/>
        </p:spPr>
        <p:txBody>
          <a:bodyPr wrap="none" lIns="91440" tIns="45720" rIns="91440" bIns="45720" anchor="ctr">
            <a:spAutoFit/>
          </a:bodyPr>
          <a:lstStyle/>
          <a:p>
            <a:pPr algn="ct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Grupos </a:t>
            </a:r>
            <a:r>
              <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sanguíneos</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xfZhb6lmxjk"/>
          <p:cNvPicPr>
            <a:picLocks noRot="1" noChangeAspect="1"/>
          </p:cNvPicPr>
          <p:nvPr>
            <a:videoFile r:link="rId1"/>
          </p:nvPr>
        </p:nvPicPr>
        <p:blipFill>
          <a:blip r:embed="rId3"/>
          <a:stretch>
            <a:fillRect/>
          </a:stretch>
        </p:blipFill>
        <p:spPr>
          <a:xfrm>
            <a:off x="99174" y="843818"/>
            <a:ext cx="8948363" cy="5033454"/>
          </a:xfrm>
          <a:prstGeom prst="rect">
            <a:avLst/>
          </a:prstGeom>
        </p:spPr>
      </p:pic>
    </p:spTree>
    <p:extLst>
      <p:ext uri="{BB962C8B-B14F-4D97-AF65-F5344CB8AC3E}">
        <p14:creationId xmlns:p14="http://schemas.microsoft.com/office/powerpoint/2010/main" val="364618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2094956" y="135932"/>
            <a:ext cx="4956806" cy="707886"/>
          </a:xfrm>
          <a:prstGeom prst="rect">
            <a:avLst/>
          </a:prstGeom>
          <a:noFill/>
        </p:spPr>
        <p:txBody>
          <a:bodyPr wrap="none" lIns="91440" tIns="45720" rIns="91440" bIns="45720" anchor="ctr">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Grupos sanguíneos</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351691" y="848804"/>
            <a:ext cx="8792310" cy="1938992"/>
          </a:xfrm>
          <a:prstGeom prst="rect">
            <a:avLst/>
          </a:prstGeom>
          <a:noFill/>
        </p:spPr>
        <p:txBody>
          <a:bodyPr wrap="square" rtlCol="0">
            <a:spAutoFit/>
          </a:bodyPr>
          <a:lstStyle/>
          <a:p>
            <a:pPr marL="285750" indent="-285750">
              <a:buFontTx/>
              <a:buChar char="-"/>
            </a:pPr>
            <a:r>
              <a:rPr lang="en-GB" sz="2000" dirty="0" err="1" smtClean="0"/>
              <a:t>Existen</a:t>
            </a:r>
            <a:r>
              <a:rPr lang="en-GB" sz="2000" dirty="0" smtClean="0"/>
              <a:t> 4 </a:t>
            </a:r>
            <a:r>
              <a:rPr lang="en-GB" sz="2000" dirty="0" err="1" smtClean="0"/>
              <a:t>grupos</a:t>
            </a:r>
            <a:r>
              <a:rPr lang="en-GB" sz="2000" dirty="0" smtClean="0"/>
              <a:t> </a:t>
            </a:r>
            <a:r>
              <a:rPr lang="en-GB" sz="2000" dirty="0" err="1" smtClean="0"/>
              <a:t>sanguineos</a:t>
            </a:r>
            <a:r>
              <a:rPr lang="en-GB" sz="2000" dirty="0" smtClean="0"/>
              <a:t>; A, B, AB y 0</a:t>
            </a:r>
          </a:p>
          <a:p>
            <a:pPr marL="285750" indent="-285750">
              <a:buFontTx/>
              <a:buChar char="-"/>
            </a:pPr>
            <a:r>
              <a:rPr lang="en-GB" sz="2000" dirty="0" err="1" smtClean="0"/>
              <a:t>Existen</a:t>
            </a:r>
            <a:r>
              <a:rPr lang="en-GB" sz="2000" dirty="0" smtClean="0"/>
              <a:t> 3 </a:t>
            </a:r>
            <a:r>
              <a:rPr lang="en-GB" sz="2000" dirty="0" err="1" smtClean="0"/>
              <a:t>alelos</a:t>
            </a:r>
            <a:r>
              <a:rPr lang="en-GB" sz="2000" dirty="0" smtClean="0"/>
              <a:t> que </a:t>
            </a:r>
            <a:r>
              <a:rPr lang="en-GB" sz="2000" dirty="0" err="1" smtClean="0"/>
              <a:t>los</a:t>
            </a:r>
            <a:r>
              <a:rPr lang="en-GB" sz="2000" dirty="0" smtClean="0"/>
              <a:t> </a:t>
            </a:r>
            <a:r>
              <a:rPr lang="en-GB" sz="2000" dirty="0" err="1" smtClean="0"/>
              <a:t>determinan</a:t>
            </a:r>
            <a:r>
              <a:rPr lang="en-GB" sz="2000" dirty="0" smtClean="0"/>
              <a:t>; I</a:t>
            </a:r>
            <a:r>
              <a:rPr lang="en-GB" sz="2000" baseline="30000" dirty="0" smtClean="0"/>
              <a:t>A</a:t>
            </a:r>
            <a:r>
              <a:rPr lang="en-GB" sz="2000" dirty="0" smtClean="0"/>
              <a:t> (</a:t>
            </a:r>
            <a:r>
              <a:rPr lang="en-GB" sz="2000" dirty="0" err="1" smtClean="0"/>
              <a:t>grupo</a:t>
            </a:r>
            <a:r>
              <a:rPr lang="en-GB" sz="2000" dirty="0" smtClean="0"/>
              <a:t> A), I</a:t>
            </a:r>
            <a:r>
              <a:rPr lang="en-GB" sz="2000" baseline="30000" dirty="0" smtClean="0"/>
              <a:t>B</a:t>
            </a:r>
            <a:r>
              <a:rPr lang="en-GB" sz="2000" dirty="0" smtClean="0"/>
              <a:t> (</a:t>
            </a:r>
            <a:r>
              <a:rPr lang="en-GB" sz="2000" dirty="0" err="1" smtClean="0"/>
              <a:t>grupo</a:t>
            </a:r>
            <a:r>
              <a:rPr lang="en-GB" sz="2000" dirty="0" smtClean="0"/>
              <a:t> B) e </a:t>
            </a:r>
            <a:r>
              <a:rPr lang="en-GB" sz="2000" dirty="0" err="1" smtClean="0"/>
              <a:t>i</a:t>
            </a:r>
            <a:r>
              <a:rPr lang="en-GB" sz="2000" dirty="0" smtClean="0"/>
              <a:t> (</a:t>
            </a:r>
            <a:r>
              <a:rPr lang="en-GB" sz="2000" dirty="0" err="1" smtClean="0"/>
              <a:t>grupo</a:t>
            </a:r>
            <a:r>
              <a:rPr lang="en-GB" sz="2000" dirty="0" smtClean="0"/>
              <a:t> 0)</a:t>
            </a:r>
          </a:p>
          <a:p>
            <a:pPr marL="285750" indent="-285750">
              <a:buFontTx/>
              <a:buChar char="-"/>
            </a:pPr>
            <a:r>
              <a:rPr lang="en-GB" sz="2000" dirty="0" smtClean="0"/>
              <a:t>A y B </a:t>
            </a:r>
            <a:r>
              <a:rPr lang="en-GB" sz="2000" dirty="0" err="1" smtClean="0"/>
              <a:t>tienen</a:t>
            </a:r>
            <a:r>
              <a:rPr lang="en-GB" sz="2000" dirty="0" smtClean="0"/>
              <a:t> </a:t>
            </a:r>
            <a:r>
              <a:rPr lang="en-GB" sz="2000" dirty="0" err="1" smtClean="0"/>
              <a:t>una</a:t>
            </a:r>
            <a:r>
              <a:rPr lang="en-GB" sz="2000" dirty="0" smtClean="0"/>
              <a:t> co-</a:t>
            </a:r>
            <a:r>
              <a:rPr lang="en-GB" sz="2000" dirty="0" err="1" smtClean="0"/>
              <a:t>dominancia</a:t>
            </a:r>
            <a:r>
              <a:rPr lang="en-GB" sz="2000" dirty="0" smtClean="0"/>
              <a:t>, ambos se </a:t>
            </a:r>
            <a:r>
              <a:rPr lang="en-GB" sz="2000" dirty="0" err="1" smtClean="0"/>
              <a:t>expresan</a:t>
            </a:r>
            <a:r>
              <a:rPr lang="en-GB" sz="2000" dirty="0" smtClean="0"/>
              <a:t> </a:t>
            </a:r>
            <a:r>
              <a:rPr lang="en-GB" sz="2000" dirty="0" err="1" smtClean="0"/>
              <a:t>si</a:t>
            </a:r>
            <a:r>
              <a:rPr lang="en-GB" sz="2000" dirty="0" smtClean="0"/>
              <a:t> </a:t>
            </a:r>
            <a:r>
              <a:rPr lang="en-GB" sz="2000" dirty="0" err="1" smtClean="0"/>
              <a:t>presente</a:t>
            </a:r>
            <a:endParaRPr lang="en-GB" sz="2000" dirty="0" smtClean="0"/>
          </a:p>
          <a:p>
            <a:pPr marL="285750" indent="-285750">
              <a:buFontTx/>
              <a:buChar char="-"/>
            </a:pPr>
            <a:r>
              <a:rPr lang="en-GB" sz="2000" dirty="0" smtClean="0"/>
              <a:t>0 </a:t>
            </a:r>
            <a:r>
              <a:rPr lang="en-GB" sz="2000" dirty="0" err="1" smtClean="0"/>
              <a:t>es</a:t>
            </a:r>
            <a:r>
              <a:rPr lang="en-GB" sz="2000" dirty="0" smtClean="0"/>
              <a:t> </a:t>
            </a:r>
            <a:r>
              <a:rPr lang="en-GB" sz="2000" dirty="0" err="1" smtClean="0"/>
              <a:t>recesivo</a:t>
            </a:r>
            <a:r>
              <a:rPr lang="en-GB" sz="2000" dirty="0" smtClean="0"/>
              <a:t>, </a:t>
            </a:r>
            <a:r>
              <a:rPr lang="en-GB" sz="2000" dirty="0" err="1" smtClean="0"/>
              <a:t>solamente</a:t>
            </a:r>
            <a:r>
              <a:rPr lang="en-GB" sz="2000" dirty="0" smtClean="0"/>
              <a:t> se </a:t>
            </a:r>
            <a:r>
              <a:rPr lang="en-GB" sz="2000" dirty="0" err="1" smtClean="0"/>
              <a:t>expresa</a:t>
            </a:r>
            <a:r>
              <a:rPr lang="en-GB" sz="2000" dirty="0" smtClean="0"/>
              <a:t> </a:t>
            </a:r>
            <a:r>
              <a:rPr lang="en-GB" sz="2000" dirty="0" err="1" smtClean="0"/>
              <a:t>si</a:t>
            </a:r>
            <a:r>
              <a:rPr lang="en-GB" sz="2000" dirty="0" smtClean="0"/>
              <a:t> ambos </a:t>
            </a:r>
            <a:r>
              <a:rPr lang="en-GB" sz="2000" dirty="0" err="1" smtClean="0"/>
              <a:t>alelos</a:t>
            </a:r>
            <a:r>
              <a:rPr lang="en-GB" sz="2000" dirty="0" smtClean="0"/>
              <a:t> son 0 </a:t>
            </a:r>
          </a:p>
          <a:p>
            <a:endParaRPr lang="en-GB" sz="2000" dirty="0"/>
          </a:p>
        </p:txBody>
      </p:sp>
      <p:graphicFrame>
        <p:nvGraphicFramePr>
          <p:cNvPr id="6" name="5 Tabla"/>
          <p:cNvGraphicFramePr>
            <a:graphicFrameLocks noGrp="1"/>
          </p:cNvGraphicFramePr>
          <p:nvPr>
            <p:extLst>
              <p:ext uri="{D42A27DB-BD31-4B8C-83A1-F6EECF244321}">
                <p14:modId xmlns:p14="http://schemas.microsoft.com/office/powerpoint/2010/main" val="353282953"/>
              </p:ext>
            </p:extLst>
          </p:nvPr>
        </p:nvGraphicFramePr>
        <p:xfrm>
          <a:off x="590997" y="2564904"/>
          <a:ext cx="7964724" cy="3983784"/>
        </p:xfrm>
        <a:graphic>
          <a:graphicData uri="http://schemas.openxmlformats.org/drawingml/2006/table">
            <a:tbl>
              <a:tblPr firstRow="1" bandRow="1">
                <a:tableStyleId>{5C22544A-7EE6-4342-B048-85BDC9FD1C3A}</a:tableStyleId>
              </a:tblPr>
              <a:tblGrid>
                <a:gridCol w="1991181"/>
                <a:gridCol w="1991181"/>
                <a:gridCol w="1991181"/>
                <a:gridCol w="1991181"/>
              </a:tblGrid>
              <a:tr h="783384">
                <a:tc>
                  <a:txBody>
                    <a:bodyPr/>
                    <a:lstStyle/>
                    <a:p>
                      <a:pPr algn="ctr"/>
                      <a:r>
                        <a:rPr lang="en-GB" sz="2000" dirty="0" err="1" smtClean="0"/>
                        <a:t>Alelo</a:t>
                      </a:r>
                      <a:r>
                        <a:rPr lang="en-GB" sz="2000" baseline="0" dirty="0" smtClean="0"/>
                        <a:t> de la </a:t>
                      </a:r>
                      <a:r>
                        <a:rPr lang="en-GB" sz="2000" baseline="0" dirty="0" err="1" smtClean="0"/>
                        <a:t>madre</a:t>
                      </a:r>
                      <a:endParaRPr lang="en-GB" sz="2000" dirty="0"/>
                    </a:p>
                  </a:txBody>
                  <a:tcPr/>
                </a:tc>
                <a:tc>
                  <a:txBody>
                    <a:bodyPr/>
                    <a:lstStyle/>
                    <a:p>
                      <a:pPr algn="ctr"/>
                      <a:r>
                        <a:rPr lang="en-GB" sz="2000" dirty="0" err="1" smtClean="0"/>
                        <a:t>Alelo</a:t>
                      </a:r>
                      <a:r>
                        <a:rPr lang="en-GB" sz="2000" dirty="0" smtClean="0"/>
                        <a:t> del padre</a:t>
                      </a:r>
                      <a:endParaRPr lang="en-GB" sz="2000" dirty="0"/>
                    </a:p>
                  </a:txBody>
                  <a:tcPr/>
                </a:tc>
                <a:tc>
                  <a:txBody>
                    <a:bodyPr/>
                    <a:lstStyle/>
                    <a:p>
                      <a:pPr algn="ctr"/>
                      <a:r>
                        <a:rPr lang="en-GB" sz="2000" dirty="0" err="1" smtClean="0"/>
                        <a:t>Genotipo</a:t>
                      </a:r>
                      <a:r>
                        <a:rPr lang="en-GB" sz="2000" dirty="0" smtClean="0"/>
                        <a:t> del </a:t>
                      </a:r>
                      <a:r>
                        <a:rPr lang="en-GB" sz="2000" dirty="0" err="1" smtClean="0"/>
                        <a:t>hijo</a:t>
                      </a:r>
                      <a:endParaRPr lang="en-GB" sz="2000" dirty="0"/>
                    </a:p>
                  </a:txBody>
                  <a:tcPr/>
                </a:tc>
                <a:tc>
                  <a:txBody>
                    <a:bodyPr/>
                    <a:lstStyle/>
                    <a:p>
                      <a:pPr algn="ctr"/>
                      <a:r>
                        <a:rPr lang="en-GB" sz="2000" dirty="0" err="1" smtClean="0"/>
                        <a:t>Fenotipo</a:t>
                      </a:r>
                      <a:r>
                        <a:rPr lang="en-GB" sz="2000" baseline="0" dirty="0" smtClean="0"/>
                        <a:t> del </a:t>
                      </a:r>
                      <a:r>
                        <a:rPr lang="en-GB" sz="2000" baseline="0" dirty="0" err="1" smtClean="0"/>
                        <a:t>hijo</a:t>
                      </a:r>
                      <a:endParaRPr lang="en-GB" sz="2000" dirty="0"/>
                    </a:p>
                  </a:txBody>
                  <a:tcPr/>
                </a:tc>
              </a:tr>
              <a:tr h="453865">
                <a:tc>
                  <a:txBody>
                    <a:bodyPr/>
                    <a:lstStyle/>
                    <a:p>
                      <a:pPr algn="ctr"/>
                      <a:r>
                        <a:rPr lang="en-GB" sz="2400" b="1" dirty="0" smtClean="0"/>
                        <a:t>I</a:t>
                      </a:r>
                      <a:r>
                        <a:rPr lang="en-GB" sz="2400" b="1" baseline="30000" dirty="0" smtClean="0"/>
                        <a:t>A</a:t>
                      </a:r>
                      <a:endParaRPr lang="en-GB" sz="2400" b="1" dirty="0"/>
                    </a:p>
                  </a:txBody>
                  <a:tcPr/>
                </a:tc>
                <a:tc>
                  <a:txBody>
                    <a:bodyPr/>
                    <a:lstStyle/>
                    <a:p>
                      <a:pPr algn="ctr"/>
                      <a:r>
                        <a:rPr lang="en-GB" sz="2400" b="1" dirty="0" smtClean="0"/>
                        <a:t>I</a:t>
                      </a:r>
                      <a:r>
                        <a:rPr lang="en-GB" sz="2400" b="1" baseline="30000" dirty="0" smtClean="0"/>
                        <a:t>A</a:t>
                      </a:r>
                      <a:endParaRPr lang="en-GB" sz="2400" b="1" dirty="0"/>
                    </a:p>
                  </a:txBody>
                  <a:tcPr/>
                </a:tc>
                <a:tc>
                  <a:txBody>
                    <a:bodyPr/>
                    <a:lstStyle/>
                    <a:p>
                      <a:pPr algn="ctr"/>
                      <a:r>
                        <a:rPr lang="en-GB" sz="2400" b="1" dirty="0" smtClean="0"/>
                        <a:t>I</a:t>
                      </a:r>
                      <a:r>
                        <a:rPr lang="en-GB" sz="2400" b="1" baseline="30000" dirty="0" smtClean="0"/>
                        <a:t>A</a:t>
                      </a:r>
                      <a:r>
                        <a:rPr lang="en-GB" sz="2400" b="1" dirty="0" smtClean="0"/>
                        <a:t>I</a:t>
                      </a:r>
                      <a:r>
                        <a:rPr lang="en-GB" sz="2400" b="1" baseline="30000" dirty="0" smtClean="0"/>
                        <a:t>A</a:t>
                      </a:r>
                      <a:endParaRPr lang="en-GB" sz="2400" b="1" dirty="0"/>
                    </a:p>
                  </a:txBody>
                  <a:tcPr/>
                </a:tc>
                <a:tc>
                  <a:txBody>
                    <a:bodyPr/>
                    <a:lstStyle/>
                    <a:p>
                      <a:pPr algn="ctr"/>
                      <a:r>
                        <a:rPr lang="en-GB" sz="2400" b="1" dirty="0" smtClean="0"/>
                        <a:t>A</a:t>
                      </a:r>
                      <a:endParaRPr lang="en-GB" sz="2400" b="1" dirty="0"/>
                    </a:p>
                  </a:txBody>
                  <a:tcPr/>
                </a:tc>
              </a:tr>
              <a:tr h="453865">
                <a:tc>
                  <a:txBody>
                    <a:bodyPr/>
                    <a:lstStyle/>
                    <a:p>
                      <a:pPr algn="ctr"/>
                      <a:r>
                        <a:rPr lang="en-GB" sz="2400" b="1" dirty="0" smtClean="0"/>
                        <a:t>I</a:t>
                      </a:r>
                      <a:r>
                        <a:rPr lang="en-GB" sz="2400" b="1" baseline="30000" dirty="0" smtClean="0"/>
                        <a:t>A</a:t>
                      </a:r>
                      <a:endParaRPr lang="en-GB" sz="2400" b="1" dirty="0"/>
                    </a:p>
                  </a:txBody>
                  <a:tcPr/>
                </a:tc>
                <a:tc>
                  <a:txBody>
                    <a:bodyPr/>
                    <a:lstStyle/>
                    <a:p>
                      <a:pPr algn="ctr"/>
                      <a:r>
                        <a:rPr lang="en-GB" sz="2400" b="1" dirty="0" smtClean="0"/>
                        <a:t>I</a:t>
                      </a:r>
                      <a:r>
                        <a:rPr lang="en-GB" sz="2400" b="1" baseline="30000" dirty="0" smtClean="0"/>
                        <a:t>B</a:t>
                      </a:r>
                      <a:endParaRPr lang="en-GB"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smtClean="0"/>
                        <a:t>I</a:t>
                      </a:r>
                      <a:r>
                        <a:rPr lang="en-GB" sz="2400" b="1" baseline="30000" dirty="0" smtClean="0"/>
                        <a:t>A</a:t>
                      </a:r>
                      <a:r>
                        <a:rPr lang="en-GB" sz="2400" b="1" dirty="0" smtClean="0"/>
                        <a:t>I</a:t>
                      </a:r>
                      <a:r>
                        <a:rPr lang="en-GB" sz="2400" b="1" baseline="30000" dirty="0" smtClean="0"/>
                        <a:t>B</a:t>
                      </a:r>
                      <a:endParaRPr lang="en-GB" sz="2400" b="1" dirty="0"/>
                    </a:p>
                  </a:txBody>
                  <a:tcPr/>
                </a:tc>
                <a:tc>
                  <a:txBody>
                    <a:bodyPr/>
                    <a:lstStyle/>
                    <a:p>
                      <a:pPr algn="ctr"/>
                      <a:r>
                        <a:rPr lang="en-GB" sz="2400" b="1" dirty="0" smtClean="0"/>
                        <a:t>AB</a:t>
                      </a:r>
                      <a:endParaRPr lang="en-GB" sz="2400" b="1" dirty="0"/>
                    </a:p>
                  </a:txBody>
                  <a:tcPr/>
                </a:tc>
              </a:tr>
              <a:tr h="453865">
                <a:tc>
                  <a:txBody>
                    <a:bodyPr/>
                    <a:lstStyle/>
                    <a:p>
                      <a:pPr algn="ctr"/>
                      <a:r>
                        <a:rPr lang="en-GB" sz="2400" b="1" dirty="0" smtClean="0"/>
                        <a:t>I</a:t>
                      </a:r>
                      <a:r>
                        <a:rPr lang="en-GB" sz="2400" b="1" baseline="30000" dirty="0" smtClean="0"/>
                        <a:t>A</a:t>
                      </a:r>
                      <a:endParaRPr lang="en-GB" sz="2400" b="1" dirty="0"/>
                    </a:p>
                  </a:txBody>
                  <a:tcPr/>
                </a:tc>
                <a:tc>
                  <a:txBody>
                    <a:bodyPr/>
                    <a:lstStyle/>
                    <a:p>
                      <a:pPr algn="ctr"/>
                      <a:r>
                        <a:rPr lang="en-GB" sz="2400" b="1" dirty="0" err="1" smtClean="0"/>
                        <a:t>i</a:t>
                      </a:r>
                      <a:endParaRPr lang="en-GB"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err="1" smtClean="0"/>
                        <a:t>I</a:t>
                      </a:r>
                      <a:r>
                        <a:rPr lang="en-GB" sz="2400" b="1" baseline="30000" dirty="0" err="1" smtClean="0"/>
                        <a:t>A</a:t>
                      </a:r>
                      <a:r>
                        <a:rPr lang="en-GB" sz="2400" b="1" dirty="0" err="1" smtClean="0"/>
                        <a:t>i</a:t>
                      </a:r>
                      <a:endParaRPr lang="en-GB" sz="2400" b="1" dirty="0"/>
                    </a:p>
                  </a:txBody>
                  <a:tcPr/>
                </a:tc>
                <a:tc>
                  <a:txBody>
                    <a:bodyPr/>
                    <a:lstStyle/>
                    <a:p>
                      <a:pPr algn="ctr"/>
                      <a:r>
                        <a:rPr lang="en-GB" sz="2400" b="1" dirty="0" smtClean="0"/>
                        <a:t>A</a:t>
                      </a:r>
                      <a:endParaRPr lang="en-GB" sz="2400" b="1" dirty="0"/>
                    </a:p>
                  </a:txBody>
                  <a:tcPr/>
                </a:tc>
              </a:tr>
              <a:tr h="453865">
                <a:tc>
                  <a:txBody>
                    <a:bodyPr/>
                    <a:lstStyle/>
                    <a:p>
                      <a:pPr algn="ctr"/>
                      <a:r>
                        <a:rPr lang="en-GB" sz="2400" b="1" dirty="0" smtClean="0"/>
                        <a:t>I</a:t>
                      </a:r>
                      <a:r>
                        <a:rPr lang="en-GB" sz="2400" b="1" baseline="30000" dirty="0" smtClean="0"/>
                        <a:t>B</a:t>
                      </a:r>
                      <a:endParaRPr lang="en-GB" sz="2400" b="1" dirty="0"/>
                    </a:p>
                  </a:txBody>
                  <a:tcPr/>
                </a:tc>
                <a:tc>
                  <a:txBody>
                    <a:bodyPr/>
                    <a:lstStyle/>
                    <a:p>
                      <a:pPr algn="ctr"/>
                      <a:r>
                        <a:rPr lang="en-GB" sz="2400" b="1" dirty="0" smtClean="0"/>
                        <a:t>I</a:t>
                      </a:r>
                      <a:r>
                        <a:rPr lang="en-GB" sz="2400" b="1" baseline="30000" dirty="0" smtClean="0"/>
                        <a:t>A</a:t>
                      </a:r>
                      <a:endParaRPr lang="en-GB"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smtClean="0"/>
                        <a:t>I</a:t>
                      </a:r>
                      <a:r>
                        <a:rPr lang="en-GB" sz="2400" b="1" baseline="30000" dirty="0" smtClean="0"/>
                        <a:t>A</a:t>
                      </a:r>
                      <a:r>
                        <a:rPr lang="en-GB" sz="2400" b="1" dirty="0" smtClean="0"/>
                        <a:t>I</a:t>
                      </a:r>
                      <a:r>
                        <a:rPr lang="en-GB" sz="2400" b="1" baseline="30000" dirty="0" smtClean="0"/>
                        <a:t>B</a:t>
                      </a:r>
                      <a:endParaRPr lang="en-GB" sz="2400" b="1" dirty="0"/>
                    </a:p>
                  </a:txBody>
                  <a:tcPr/>
                </a:tc>
                <a:tc>
                  <a:txBody>
                    <a:bodyPr/>
                    <a:lstStyle/>
                    <a:p>
                      <a:pPr algn="ctr"/>
                      <a:r>
                        <a:rPr lang="en-GB" sz="2400" b="1" dirty="0" smtClean="0"/>
                        <a:t>AB</a:t>
                      </a:r>
                      <a:endParaRPr lang="en-GB" sz="2400" b="1" dirty="0"/>
                    </a:p>
                  </a:txBody>
                  <a:tcPr/>
                </a:tc>
              </a:tr>
              <a:tr h="453865">
                <a:tc>
                  <a:txBody>
                    <a:bodyPr/>
                    <a:lstStyle/>
                    <a:p>
                      <a:pPr algn="ctr"/>
                      <a:r>
                        <a:rPr lang="en-GB" sz="2400" b="1" dirty="0" smtClean="0"/>
                        <a:t>I</a:t>
                      </a:r>
                      <a:r>
                        <a:rPr lang="en-GB" sz="2400" b="1" baseline="30000" dirty="0" smtClean="0"/>
                        <a:t>B</a:t>
                      </a:r>
                      <a:endParaRPr lang="en-GB" sz="2400" b="1" dirty="0"/>
                    </a:p>
                  </a:txBody>
                  <a:tcPr/>
                </a:tc>
                <a:tc>
                  <a:txBody>
                    <a:bodyPr/>
                    <a:lstStyle/>
                    <a:p>
                      <a:pPr algn="ctr"/>
                      <a:r>
                        <a:rPr lang="en-GB" sz="2400" b="1" dirty="0" smtClean="0"/>
                        <a:t>I</a:t>
                      </a:r>
                      <a:r>
                        <a:rPr lang="en-GB" sz="2400" b="1" baseline="30000" dirty="0" smtClean="0"/>
                        <a:t>B</a:t>
                      </a:r>
                      <a:endParaRPr lang="en-GB" sz="2400" b="1" dirty="0"/>
                    </a:p>
                  </a:txBody>
                  <a:tcPr/>
                </a:tc>
                <a:tc>
                  <a:txBody>
                    <a:bodyPr/>
                    <a:lstStyle/>
                    <a:p>
                      <a:pPr algn="ctr"/>
                      <a:r>
                        <a:rPr lang="en-GB" sz="2400" b="1" dirty="0" smtClean="0"/>
                        <a:t>I</a:t>
                      </a:r>
                      <a:r>
                        <a:rPr lang="en-GB" sz="2400" b="1" baseline="30000" dirty="0" smtClean="0"/>
                        <a:t>B</a:t>
                      </a:r>
                      <a:r>
                        <a:rPr lang="en-GB" sz="2400" b="1" dirty="0" smtClean="0"/>
                        <a:t>I</a:t>
                      </a:r>
                      <a:r>
                        <a:rPr lang="en-GB" sz="2400" b="1" baseline="30000" dirty="0" smtClean="0"/>
                        <a:t>B</a:t>
                      </a:r>
                      <a:endParaRPr lang="en-GB" sz="2400" b="1" dirty="0"/>
                    </a:p>
                  </a:txBody>
                  <a:tcPr/>
                </a:tc>
                <a:tc>
                  <a:txBody>
                    <a:bodyPr/>
                    <a:lstStyle/>
                    <a:p>
                      <a:pPr algn="ctr"/>
                      <a:r>
                        <a:rPr lang="en-GB" sz="2400" b="1" dirty="0" smtClean="0"/>
                        <a:t>B</a:t>
                      </a:r>
                      <a:endParaRPr lang="en-GB" sz="2400" b="1" dirty="0"/>
                    </a:p>
                  </a:txBody>
                  <a:tcPr/>
                </a:tc>
              </a:tr>
              <a:tr h="453865">
                <a:tc>
                  <a:txBody>
                    <a:bodyPr/>
                    <a:lstStyle/>
                    <a:p>
                      <a:pPr algn="ctr"/>
                      <a:r>
                        <a:rPr lang="en-GB" sz="2400" b="1" dirty="0" smtClean="0"/>
                        <a:t>I</a:t>
                      </a:r>
                      <a:r>
                        <a:rPr lang="en-GB" sz="2400" b="1" baseline="30000" dirty="0" smtClean="0"/>
                        <a:t>B</a:t>
                      </a:r>
                      <a:endParaRPr lang="en-GB" sz="2400" b="1" dirty="0"/>
                    </a:p>
                  </a:txBody>
                  <a:tcPr/>
                </a:tc>
                <a:tc>
                  <a:txBody>
                    <a:bodyPr/>
                    <a:lstStyle/>
                    <a:p>
                      <a:pPr algn="ctr"/>
                      <a:r>
                        <a:rPr lang="en-GB" sz="2400" b="1" dirty="0" err="1" smtClean="0"/>
                        <a:t>i</a:t>
                      </a:r>
                      <a:endParaRPr lang="en-GB"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err="1" smtClean="0"/>
                        <a:t>I</a:t>
                      </a:r>
                      <a:r>
                        <a:rPr lang="en-GB" sz="2400" b="1" baseline="30000" dirty="0" err="1" smtClean="0"/>
                        <a:t>B</a:t>
                      </a:r>
                      <a:r>
                        <a:rPr lang="en-GB" sz="2400" b="1" dirty="0" err="1" smtClean="0"/>
                        <a:t>i</a:t>
                      </a:r>
                      <a:endParaRPr lang="en-GB" sz="2400" b="1" dirty="0" smtClean="0"/>
                    </a:p>
                  </a:txBody>
                  <a:tcPr/>
                </a:tc>
                <a:tc>
                  <a:txBody>
                    <a:bodyPr/>
                    <a:lstStyle/>
                    <a:p>
                      <a:pPr algn="ctr"/>
                      <a:r>
                        <a:rPr lang="en-GB" sz="2400" b="1" dirty="0" smtClean="0"/>
                        <a:t>B</a:t>
                      </a:r>
                      <a:endParaRPr lang="en-GB" sz="2400" b="1" dirty="0"/>
                    </a:p>
                  </a:txBody>
                  <a:tcPr/>
                </a:tc>
              </a:tr>
              <a:tr h="453865">
                <a:tc>
                  <a:txBody>
                    <a:bodyPr/>
                    <a:lstStyle/>
                    <a:p>
                      <a:pPr algn="ctr"/>
                      <a:r>
                        <a:rPr lang="en-GB" sz="2400" b="1" dirty="0" err="1" smtClean="0"/>
                        <a:t>i</a:t>
                      </a:r>
                      <a:endParaRPr lang="en-GB" sz="2400" b="1" dirty="0"/>
                    </a:p>
                  </a:txBody>
                  <a:tcPr/>
                </a:tc>
                <a:tc>
                  <a:txBody>
                    <a:bodyPr/>
                    <a:lstStyle/>
                    <a:p>
                      <a:pPr algn="ctr"/>
                      <a:r>
                        <a:rPr lang="en-GB" sz="2400" b="1" dirty="0" err="1" smtClean="0"/>
                        <a:t>i</a:t>
                      </a:r>
                      <a:endParaRPr lang="en-GB" sz="2400" b="1" dirty="0"/>
                    </a:p>
                  </a:txBody>
                  <a:tcPr/>
                </a:tc>
                <a:tc>
                  <a:txBody>
                    <a:bodyPr/>
                    <a:lstStyle/>
                    <a:p>
                      <a:pPr algn="ctr"/>
                      <a:r>
                        <a:rPr lang="en-GB" sz="2400" b="1" dirty="0" smtClean="0"/>
                        <a:t>ii</a:t>
                      </a:r>
                      <a:endParaRPr lang="en-GB" sz="2400" b="1" dirty="0"/>
                    </a:p>
                  </a:txBody>
                  <a:tcPr/>
                </a:tc>
                <a:tc>
                  <a:txBody>
                    <a:bodyPr/>
                    <a:lstStyle/>
                    <a:p>
                      <a:pPr algn="ctr"/>
                      <a:r>
                        <a:rPr lang="en-GB" sz="2400" b="1" dirty="0" smtClean="0"/>
                        <a:t>0</a:t>
                      </a:r>
                      <a:endParaRPr lang="en-GB" sz="2400" b="1" dirty="0"/>
                    </a:p>
                  </a:txBody>
                  <a:tcPr/>
                </a:tc>
              </a:tr>
            </a:tbl>
          </a:graphicData>
        </a:graphic>
      </p:graphicFrame>
      <p:grpSp>
        <p:nvGrpSpPr>
          <p:cNvPr id="17" name="SMARTInkShape-Group1"/>
          <p:cNvGrpSpPr/>
          <p:nvPr/>
        </p:nvGrpSpPr>
        <p:grpSpPr>
          <a:xfrm>
            <a:off x="2921408" y="535981"/>
            <a:ext cx="470902" cy="71239"/>
            <a:chOff x="2921408" y="535981"/>
            <a:chExt cx="470902" cy="71239"/>
          </a:xfrm>
        </p:grpSpPr>
        <p:sp>
          <p:nvSpPr>
            <p:cNvPr id="14" name="SMARTInkShape-1"/>
            <p:cNvSpPr/>
            <p:nvPr/>
          </p:nvSpPr>
          <p:spPr>
            <a:xfrm>
              <a:off x="3217410" y="560491"/>
              <a:ext cx="50856" cy="46729"/>
            </a:xfrm>
            <a:custGeom>
              <a:avLst/>
              <a:gdLst/>
              <a:ahLst/>
              <a:cxnLst/>
              <a:rect l="0" t="0" r="0" b="0"/>
              <a:pathLst>
                <a:path w="50856" h="46729">
                  <a:moveTo>
                    <a:pt x="0" y="0"/>
                  </a:moveTo>
                  <a:lnTo>
                    <a:pt x="43772" y="39654"/>
                  </a:lnTo>
                  <a:lnTo>
                    <a:pt x="50855" y="467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SMARTInkShape-2"/>
            <p:cNvSpPr/>
            <p:nvPr/>
          </p:nvSpPr>
          <p:spPr>
            <a:xfrm>
              <a:off x="2921408" y="535981"/>
              <a:ext cx="33520" cy="53091"/>
            </a:xfrm>
            <a:custGeom>
              <a:avLst/>
              <a:gdLst/>
              <a:ahLst/>
              <a:cxnLst/>
              <a:rect l="0" t="0" r="0" b="0"/>
              <a:pathLst>
                <a:path w="33520" h="53091">
                  <a:moveTo>
                    <a:pt x="26394" y="0"/>
                  </a:moveTo>
                  <a:lnTo>
                    <a:pt x="13636" y="26406"/>
                  </a:lnTo>
                  <a:lnTo>
                    <a:pt x="7743" y="45993"/>
                  </a:lnTo>
                  <a:lnTo>
                    <a:pt x="5688" y="48454"/>
                  </a:lnTo>
                  <a:lnTo>
                    <a:pt x="0" y="52406"/>
                  </a:lnTo>
                  <a:lnTo>
                    <a:pt x="525" y="52730"/>
                  </a:lnTo>
                  <a:lnTo>
                    <a:pt x="3755" y="53090"/>
                  </a:lnTo>
                  <a:lnTo>
                    <a:pt x="5013" y="52194"/>
                  </a:lnTo>
                  <a:lnTo>
                    <a:pt x="28491" y="11136"/>
                  </a:lnTo>
                  <a:lnTo>
                    <a:pt x="33519" y="6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SMARTInkShape-3"/>
            <p:cNvSpPr/>
            <p:nvPr/>
          </p:nvSpPr>
          <p:spPr>
            <a:xfrm>
              <a:off x="3375421" y="593578"/>
              <a:ext cx="16889" cy="4712"/>
            </a:xfrm>
            <a:custGeom>
              <a:avLst/>
              <a:gdLst/>
              <a:ahLst/>
              <a:cxnLst/>
              <a:rect l="0" t="0" r="0" b="0"/>
              <a:pathLst>
                <a:path w="16889" h="4712">
                  <a:moveTo>
                    <a:pt x="16888" y="0"/>
                  </a:moveTo>
                  <a:lnTo>
                    <a:pt x="0" y="47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0" name="SMARTInkShape-Group2"/>
          <p:cNvGrpSpPr/>
          <p:nvPr/>
        </p:nvGrpSpPr>
        <p:grpSpPr>
          <a:xfrm>
            <a:off x="850082" y="35719"/>
            <a:ext cx="1096591" cy="72330"/>
            <a:chOff x="850082" y="35719"/>
            <a:chExt cx="1096591" cy="72330"/>
          </a:xfrm>
        </p:grpSpPr>
        <p:sp>
          <p:nvSpPr>
            <p:cNvPr id="18" name="SMARTInkShape-4"/>
            <p:cNvSpPr/>
            <p:nvPr/>
          </p:nvSpPr>
          <p:spPr>
            <a:xfrm>
              <a:off x="1937742" y="35719"/>
              <a:ext cx="8931" cy="8930"/>
            </a:xfrm>
            <a:custGeom>
              <a:avLst/>
              <a:gdLst/>
              <a:ahLst/>
              <a:cxnLst/>
              <a:rect l="0" t="0" r="0" b="0"/>
              <a:pathLst>
                <a:path w="8931" h="8930">
                  <a:moveTo>
                    <a:pt x="8930" y="0"/>
                  </a:moveTo>
                  <a:lnTo>
                    <a:pt x="4189" y="0"/>
                  </a:lnTo>
                  <a:lnTo>
                    <a:pt x="2793" y="992"/>
                  </a:lnTo>
                  <a:lnTo>
                    <a:pt x="1862" y="2646"/>
                  </a:lnTo>
                  <a:lnTo>
                    <a:pt x="0" y="89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SMARTInkShape-5"/>
            <p:cNvSpPr/>
            <p:nvPr/>
          </p:nvSpPr>
          <p:spPr>
            <a:xfrm>
              <a:off x="850082" y="62754"/>
              <a:ext cx="286065" cy="45295"/>
            </a:xfrm>
            <a:custGeom>
              <a:avLst/>
              <a:gdLst/>
              <a:ahLst/>
              <a:cxnLst/>
              <a:rect l="0" t="0" r="0" b="0"/>
              <a:pathLst>
                <a:path w="286065" h="45295">
                  <a:moveTo>
                    <a:pt x="0" y="26550"/>
                  </a:moveTo>
                  <a:lnTo>
                    <a:pt x="3486" y="23279"/>
                  </a:lnTo>
                  <a:lnTo>
                    <a:pt x="43578" y="6061"/>
                  </a:lnTo>
                  <a:lnTo>
                    <a:pt x="79734" y="1000"/>
                  </a:lnTo>
                  <a:lnTo>
                    <a:pt x="124065" y="0"/>
                  </a:lnTo>
                  <a:lnTo>
                    <a:pt x="159213" y="2473"/>
                  </a:lnTo>
                  <a:lnTo>
                    <a:pt x="201905" y="12197"/>
                  </a:lnTo>
                  <a:lnTo>
                    <a:pt x="245138" y="24665"/>
                  </a:lnTo>
                  <a:lnTo>
                    <a:pt x="286064" y="452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17957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grupos de sanguineos tab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75384"/>
            <a:ext cx="5334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3208241" y="135932"/>
            <a:ext cx="2730236" cy="707886"/>
          </a:xfrm>
          <a:prstGeom prst="rect">
            <a:avLst/>
          </a:prstGeom>
          <a:noFill/>
        </p:spPr>
        <p:txBody>
          <a:bodyPr wrap="none" lIns="91440" tIns="45720" rIns="91440" bIns="45720" anchor="ctr">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Grupos Rh</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714610" y="863920"/>
            <a:ext cx="5085046" cy="2308324"/>
          </a:xfrm>
          <a:prstGeom prst="rect">
            <a:avLst/>
          </a:prstGeom>
          <a:noFill/>
        </p:spPr>
        <p:txBody>
          <a:bodyPr wrap="none" rtlCol="0">
            <a:spAutoFit/>
          </a:bodyPr>
          <a:lstStyle/>
          <a:p>
            <a:r>
              <a:rPr lang="en-GB" sz="2400" dirty="0" smtClean="0"/>
              <a:t>- </a:t>
            </a:r>
            <a:r>
              <a:rPr lang="en-GB" sz="2400" dirty="0" err="1" smtClean="0"/>
              <a:t>Existen</a:t>
            </a:r>
            <a:r>
              <a:rPr lang="en-GB" sz="2400" dirty="0" smtClean="0"/>
              <a:t> dos </a:t>
            </a:r>
            <a:r>
              <a:rPr lang="en-GB" sz="2400" dirty="0" err="1" smtClean="0"/>
              <a:t>grupos</a:t>
            </a:r>
            <a:r>
              <a:rPr lang="en-GB" sz="2400" dirty="0" smtClean="0"/>
              <a:t> Rh; Rh+ y Rh-</a:t>
            </a:r>
          </a:p>
          <a:p>
            <a:r>
              <a:rPr lang="en-GB" sz="2400" dirty="0" smtClean="0"/>
              <a:t>- Rh+ </a:t>
            </a:r>
            <a:r>
              <a:rPr lang="en-GB" sz="2400" dirty="0" err="1" smtClean="0"/>
              <a:t>es</a:t>
            </a:r>
            <a:r>
              <a:rPr lang="en-GB" sz="2400" dirty="0" smtClean="0"/>
              <a:t> </a:t>
            </a:r>
            <a:r>
              <a:rPr lang="en-GB" sz="2400" dirty="0" err="1" smtClean="0"/>
              <a:t>dominante</a:t>
            </a:r>
            <a:r>
              <a:rPr lang="en-GB" sz="2400" dirty="0" smtClean="0"/>
              <a:t> </a:t>
            </a:r>
            <a:r>
              <a:rPr lang="en-GB" sz="2400" dirty="0" err="1" smtClean="0"/>
              <a:t>sobre</a:t>
            </a:r>
            <a:r>
              <a:rPr lang="en-GB" sz="2400" dirty="0" smtClean="0"/>
              <a:t> Rh-</a:t>
            </a:r>
          </a:p>
          <a:p>
            <a:r>
              <a:rPr lang="en-GB" sz="2400" dirty="0" smtClean="0"/>
              <a:t>- </a:t>
            </a:r>
            <a:r>
              <a:rPr lang="en-GB" sz="2400" dirty="0" err="1" smtClean="0"/>
              <a:t>Existen</a:t>
            </a:r>
            <a:r>
              <a:rPr lang="en-GB" sz="2400" dirty="0" smtClean="0"/>
              <a:t> dos </a:t>
            </a:r>
            <a:r>
              <a:rPr lang="en-GB" sz="2400" dirty="0" err="1" smtClean="0"/>
              <a:t>alelos</a:t>
            </a:r>
            <a:r>
              <a:rPr lang="en-GB" sz="2400" dirty="0" smtClean="0"/>
              <a:t>; </a:t>
            </a:r>
          </a:p>
          <a:p>
            <a:r>
              <a:rPr lang="en-GB" sz="2400" dirty="0" smtClean="0"/>
              <a:t>Rh+ = R</a:t>
            </a:r>
          </a:p>
          <a:p>
            <a:r>
              <a:rPr lang="en-GB" sz="2400" dirty="0" smtClean="0"/>
              <a:t>Rh- = r</a:t>
            </a:r>
          </a:p>
          <a:p>
            <a:pPr marL="285750" indent="-285750">
              <a:buFontTx/>
              <a:buChar char="-"/>
            </a:pPr>
            <a:endParaRPr lang="en-GB" sz="2400" dirty="0"/>
          </a:p>
        </p:txBody>
      </p:sp>
      <p:pic>
        <p:nvPicPr>
          <p:cNvPr id="2052" name="Picture 4" descr="Image result for rhesus mon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82115"/>
            <a:ext cx="2195736" cy="209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79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80">
                                          <p:stCondLst>
                                            <p:cond delay="0"/>
                                          </p:stCondLst>
                                        </p:cTn>
                                        <p:tgtEl>
                                          <p:spTgt spid="2052"/>
                                        </p:tgtEl>
                                      </p:cBhvr>
                                    </p:animEffect>
                                    <p:anim calcmode="lin" valueType="num">
                                      <p:cBhvr>
                                        <p:cTn id="13"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8" dur="26">
                                          <p:stCondLst>
                                            <p:cond delay="650"/>
                                          </p:stCondLst>
                                        </p:cTn>
                                        <p:tgtEl>
                                          <p:spTgt spid="2052"/>
                                        </p:tgtEl>
                                      </p:cBhvr>
                                      <p:to x="100000" y="60000"/>
                                    </p:animScale>
                                    <p:animScale>
                                      <p:cBhvr>
                                        <p:cTn id="19" dur="166" decel="50000">
                                          <p:stCondLst>
                                            <p:cond delay="676"/>
                                          </p:stCondLst>
                                        </p:cTn>
                                        <p:tgtEl>
                                          <p:spTgt spid="2052"/>
                                        </p:tgtEl>
                                      </p:cBhvr>
                                      <p:to x="100000" y="100000"/>
                                    </p:animScale>
                                    <p:animScale>
                                      <p:cBhvr>
                                        <p:cTn id="20" dur="26">
                                          <p:stCondLst>
                                            <p:cond delay="1312"/>
                                          </p:stCondLst>
                                        </p:cTn>
                                        <p:tgtEl>
                                          <p:spTgt spid="2052"/>
                                        </p:tgtEl>
                                      </p:cBhvr>
                                      <p:to x="100000" y="80000"/>
                                    </p:animScale>
                                    <p:animScale>
                                      <p:cBhvr>
                                        <p:cTn id="21" dur="166" decel="50000">
                                          <p:stCondLst>
                                            <p:cond delay="1338"/>
                                          </p:stCondLst>
                                        </p:cTn>
                                        <p:tgtEl>
                                          <p:spTgt spid="2052"/>
                                        </p:tgtEl>
                                      </p:cBhvr>
                                      <p:to x="100000" y="100000"/>
                                    </p:animScale>
                                    <p:animScale>
                                      <p:cBhvr>
                                        <p:cTn id="22" dur="26">
                                          <p:stCondLst>
                                            <p:cond delay="1642"/>
                                          </p:stCondLst>
                                        </p:cTn>
                                        <p:tgtEl>
                                          <p:spTgt spid="2052"/>
                                        </p:tgtEl>
                                      </p:cBhvr>
                                      <p:to x="100000" y="90000"/>
                                    </p:animScale>
                                    <p:animScale>
                                      <p:cBhvr>
                                        <p:cTn id="23" dur="166" decel="50000">
                                          <p:stCondLst>
                                            <p:cond delay="1668"/>
                                          </p:stCondLst>
                                        </p:cTn>
                                        <p:tgtEl>
                                          <p:spTgt spid="2052"/>
                                        </p:tgtEl>
                                      </p:cBhvr>
                                      <p:to x="100000" y="100000"/>
                                    </p:animScale>
                                    <p:animScale>
                                      <p:cBhvr>
                                        <p:cTn id="24" dur="26">
                                          <p:stCondLst>
                                            <p:cond delay="1808"/>
                                          </p:stCondLst>
                                        </p:cTn>
                                        <p:tgtEl>
                                          <p:spTgt spid="2052"/>
                                        </p:tgtEl>
                                      </p:cBhvr>
                                      <p:to x="100000" y="95000"/>
                                    </p:animScale>
                                    <p:animScale>
                                      <p:cBhvr>
                                        <p:cTn id="25" dur="166" decel="50000">
                                          <p:stCondLst>
                                            <p:cond delay="1834"/>
                                          </p:stCondLst>
                                        </p:cTn>
                                        <p:tgtEl>
                                          <p:spTgt spid="205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500"/>
                                        <p:tgtEl>
                                          <p:spTgt spid="4">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Effect transition="in" filter="fade">
                                      <p:cBhvr>
                                        <p:cTn id="50" dur="500"/>
                                        <p:tgtEl>
                                          <p:spTgt spid="4">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2050"/>
                                        </p:tgtEl>
                                        <p:attrNameLst>
                                          <p:attrName>style.visibility</p:attrName>
                                        </p:attrNameLst>
                                      </p:cBhvr>
                                      <p:to>
                                        <p:strVal val="visible"/>
                                      </p:to>
                                    </p:set>
                                    <p:animEffect transition="in" filter="wipe(down)">
                                      <p:cBhvr>
                                        <p:cTn id="55" dur="580">
                                          <p:stCondLst>
                                            <p:cond delay="0"/>
                                          </p:stCondLst>
                                        </p:cTn>
                                        <p:tgtEl>
                                          <p:spTgt spid="2050"/>
                                        </p:tgtEl>
                                      </p:cBhvr>
                                    </p:animEffect>
                                    <p:anim calcmode="lin" valueType="num">
                                      <p:cBhvr>
                                        <p:cTn id="56"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61" dur="26">
                                          <p:stCondLst>
                                            <p:cond delay="650"/>
                                          </p:stCondLst>
                                        </p:cTn>
                                        <p:tgtEl>
                                          <p:spTgt spid="2050"/>
                                        </p:tgtEl>
                                      </p:cBhvr>
                                      <p:to x="100000" y="60000"/>
                                    </p:animScale>
                                    <p:animScale>
                                      <p:cBhvr>
                                        <p:cTn id="62" dur="166" decel="50000">
                                          <p:stCondLst>
                                            <p:cond delay="676"/>
                                          </p:stCondLst>
                                        </p:cTn>
                                        <p:tgtEl>
                                          <p:spTgt spid="2050"/>
                                        </p:tgtEl>
                                      </p:cBhvr>
                                      <p:to x="100000" y="100000"/>
                                    </p:animScale>
                                    <p:animScale>
                                      <p:cBhvr>
                                        <p:cTn id="63" dur="26">
                                          <p:stCondLst>
                                            <p:cond delay="1312"/>
                                          </p:stCondLst>
                                        </p:cTn>
                                        <p:tgtEl>
                                          <p:spTgt spid="2050"/>
                                        </p:tgtEl>
                                      </p:cBhvr>
                                      <p:to x="100000" y="80000"/>
                                    </p:animScale>
                                    <p:animScale>
                                      <p:cBhvr>
                                        <p:cTn id="64" dur="166" decel="50000">
                                          <p:stCondLst>
                                            <p:cond delay="1338"/>
                                          </p:stCondLst>
                                        </p:cTn>
                                        <p:tgtEl>
                                          <p:spTgt spid="2050"/>
                                        </p:tgtEl>
                                      </p:cBhvr>
                                      <p:to x="100000" y="100000"/>
                                    </p:animScale>
                                    <p:animScale>
                                      <p:cBhvr>
                                        <p:cTn id="65" dur="26">
                                          <p:stCondLst>
                                            <p:cond delay="1642"/>
                                          </p:stCondLst>
                                        </p:cTn>
                                        <p:tgtEl>
                                          <p:spTgt spid="2050"/>
                                        </p:tgtEl>
                                      </p:cBhvr>
                                      <p:to x="100000" y="90000"/>
                                    </p:animScale>
                                    <p:animScale>
                                      <p:cBhvr>
                                        <p:cTn id="66" dur="166" decel="50000">
                                          <p:stCondLst>
                                            <p:cond delay="1668"/>
                                          </p:stCondLst>
                                        </p:cTn>
                                        <p:tgtEl>
                                          <p:spTgt spid="2050"/>
                                        </p:tgtEl>
                                      </p:cBhvr>
                                      <p:to x="100000" y="100000"/>
                                    </p:animScale>
                                    <p:animScale>
                                      <p:cBhvr>
                                        <p:cTn id="67" dur="26">
                                          <p:stCondLst>
                                            <p:cond delay="1808"/>
                                          </p:stCondLst>
                                        </p:cTn>
                                        <p:tgtEl>
                                          <p:spTgt spid="2050"/>
                                        </p:tgtEl>
                                      </p:cBhvr>
                                      <p:to x="100000" y="95000"/>
                                    </p:animScale>
                                    <p:animScale>
                                      <p:cBhvr>
                                        <p:cTn id="68"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1478604" y="135932"/>
            <a:ext cx="6189516" cy="707886"/>
          </a:xfrm>
          <a:prstGeom prst="rect">
            <a:avLst/>
          </a:prstGeom>
          <a:noFill/>
        </p:spPr>
        <p:txBody>
          <a:bodyPr wrap="none" lIns="91440" tIns="45720" rIns="91440" bIns="45720" anchor="ctr">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Grupos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Sanguineos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y Rh</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179512" y="863920"/>
            <a:ext cx="8964489" cy="1938992"/>
          </a:xfrm>
          <a:prstGeom prst="rect">
            <a:avLst/>
          </a:prstGeom>
          <a:noFill/>
        </p:spPr>
        <p:txBody>
          <a:bodyPr wrap="square" rtlCol="0">
            <a:spAutoFit/>
          </a:bodyPr>
          <a:lstStyle/>
          <a:p>
            <a:r>
              <a:rPr lang="es-ES" sz="2400" dirty="0"/>
              <a:t>En un hospital cuatro parejas han tenido un hijo cada una. Se han perdido las </a:t>
            </a:r>
            <a:r>
              <a:rPr lang="es-ES" sz="2400" dirty="0" smtClean="0"/>
              <a:t>etiquetas y </a:t>
            </a:r>
            <a:r>
              <a:rPr lang="es-ES" sz="2400" dirty="0"/>
              <a:t>debes solucionar el problema otorgando a cada pareja su hijo. Los </a:t>
            </a:r>
            <a:r>
              <a:rPr lang="es-ES" sz="2400" dirty="0" smtClean="0"/>
              <a:t>grupos sanguíneos </a:t>
            </a:r>
            <a:r>
              <a:rPr lang="es-ES" sz="2400" dirty="0"/>
              <a:t>de los niños son: 0, B, A y AB. Las </a:t>
            </a:r>
            <a:r>
              <a:rPr lang="es-ES" sz="2400" dirty="0" smtClean="0"/>
              <a:t>parejas son</a:t>
            </a:r>
            <a:r>
              <a:rPr lang="es-ES" sz="2400" dirty="0"/>
              <a:t>: AB x 0, A x 0, A x AB </a:t>
            </a:r>
            <a:r>
              <a:rPr lang="es-ES" sz="2400" dirty="0" smtClean="0"/>
              <a:t>y </a:t>
            </a:r>
            <a:r>
              <a:rPr lang="en-GB" sz="2400" dirty="0" smtClean="0"/>
              <a:t>0 </a:t>
            </a:r>
            <a:r>
              <a:rPr lang="en-GB" sz="2400" dirty="0"/>
              <a:t>x 0.</a:t>
            </a:r>
          </a:p>
        </p:txBody>
      </p:sp>
      <p:sp>
        <p:nvSpPr>
          <p:cNvPr id="15" name="SMARTInkShape-6"/>
          <p:cNvSpPr/>
          <p:nvPr/>
        </p:nvSpPr>
        <p:spPr>
          <a:xfrm>
            <a:off x="3732729" y="2875468"/>
            <a:ext cx="223123" cy="196345"/>
          </a:xfrm>
          <a:custGeom>
            <a:avLst/>
            <a:gdLst/>
            <a:ahLst/>
            <a:cxnLst/>
            <a:rect l="0" t="0" r="0" b="0"/>
            <a:pathLst>
              <a:path w="223123" h="196345">
                <a:moveTo>
                  <a:pt x="35599" y="8821"/>
                </a:moveTo>
                <a:lnTo>
                  <a:pt x="26778" y="0"/>
                </a:lnTo>
                <a:lnTo>
                  <a:pt x="26702" y="4664"/>
                </a:lnTo>
                <a:lnTo>
                  <a:pt x="25699" y="6050"/>
                </a:lnTo>
                <a:lnTo>
                  <a:pt x="21938" y="7589"/>
                </a:lnTo>
                <a:lnTo>
                  <a:pt x="20539" y="8992"/>
                </a:lnTo>
                <a:lnTo>
                  <a:pt x="18983" y="13197"/>
                </a:lnTo>
                <a:lnTo>
                  <a:pt x="17577" y="14715"/>
                </a:lnTo>
                <a:lnTo>
                  <a:pt x="13368" y="16401"/>
                </a:lnTo>
                <a:lnTo>
                  <a:pt x="11848" y="18835"/>
                </a:lnTo>
                <a:lnTo>
                  <a:pt x="6764" y="34354"/>
                </a:lnTo>
                <a:lnTo>
                  <a:pt x="2940" y="41005"/>
                </a:lnTo>
                <a:lnTo>
                  <a:pt x="485" y="53359"/>
                </a:lnTo>
                <a:lnTo>
                  <a:pt x="0" y="65353"/>
                </a:lnTo>
                <a:lnTo>
                  <a:pt x="2579" y="71319"/>
                </a:lnTo>
                <a:lnTo>
                  <a:pt x="38589" y="110024"/>
                </a:lnTo>
                <a:lnTo>
                  <a:pt x="52250" y="118954"/>
                </a:lnTo>
                <a:lnTo>
                  <a:pt x="96418" y="132441"/>
                </a:lnTo>
                <a:lnTo>
                  <a:pt x="140160" y="133782"/>
                </a:lnTo>
                <a:lnTo>
                  <a:pt x="148547" y="132820"/>
                </a:lnTo>
                <a:lnTo>
                  <a:pt x="174569" y="125732"/>
                </a:lnTo>
                <a:lnTo>
                  <a:pt x="181038" y="125274"/>
                </a:lnTo>
                <a:lnTo>
                  <a:pt x="187220" y="122424"/>
                </a:lnTo>
                <a:lnTo>
                  <a:pt x="190258" y="120275"/>
                </a:lnTo>
                <a:lnTo>
                  <a:pt x="193633" y="115242"/>
                </a:lnTo>
                <a:lnTo>
                  <a:pt x="194533" y="112510"/>
                </a:lnTo>
                <a:lnTo>
                  <a:pt x="196125" y="110689"/>
                </a:lnTo>
                <a:lnTo>
                  <a:pt x="203864" y="107527"/>
                </a:lnTo>
                <a:lnTo>
                  <a:pt x="204641" y="104615"/>
                </a:lnTo>
                <a:lnTo>
                  <a:pt x="205252" y="98231"/>
                </a:lnTo>
                <a:lnTo>
                  <a:pt x="205263" y="142806"/>
                </a:lnTo>
                <a:lnTo>
                  <a:pt x="205263" y="172455"/>
                </a:lnTo>
                <a:lnTo>
                  <a:pt x="206255" y="174465"/>
                </a:lnTo>
                <a:lnTo>
                  <a:pt x="207909" y="175805"/>
                </a:lnTo>
                <a:lnTo>
                  <a:pt x="212951" y="177956"/>
                </a:lnTo>
                <a:lnTo>
                  <a:pt x="213641" y="180895"/>
                </a:lnTo>
                <a:lnTo>
                  <a:pt x="213825" y="183069"/>
                </a:lnTo>
                <a:lnTo>
                  <a:pt x="214939" y="184517"/>
                </a:lnTo>
                <a:lnTo>
                  <a:pt x="218824" y="186127"/>
                </a:lnTo>
                <a:lnTo>
                  <a:pt x="220257" y="187549"/>
                </a:lnTo>
                <a:lnTo>
                  <a:pt x="223122" y="1963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SMARTInkShape-7"/>
          <p:cNvSpPr/>
          <p:nvPr/>
        </p:nvSpPr>
        <p:spPr>
          <a:xfrm>
            <a:off x="2580680" y="2893229"/>
            <a:ext cx="115563" cy="214303"/>
          </a:xfrm>
          <a:custGeom>
            <a:avLst/>
            <a:gdLst/>
            <a:ahLst/>
            <a:cxnLst/>
            <a:rect l="0" t="0" r="0" b="0"/>
            <a:pathLst>
              <a:path w="115563" h="214303">
                <a:moveTo>
                  <a:pt x="0" y="17849"/>
                </a:moveTo>
                <a:lnTo>
                  <a:pt x="0" y="10161"/>
                </a:lnTo>
                <a:lnTo>
                  <a:pt x="7688" y="1339"/>
                </a:lnTo>
                <a:lnTo>
                  <a:pt x="13302" y="390"/>
                </a:lnTo>
                <a:lnTo>
                  <a:pt x="38731" y="0"/>
                </a:lnTo>
                <a:lnTo>
                  <a:pt x="77146" y="9666"/>
                </a:lnTo>
                <a:lnTo>
                  <a:pt x="89248" y="15939"/>
                </a:lnTo>
                <a:lnTo>
                  <a:pt x="92241" y="16576"/>
                </a:lnTo>
                <a:lnTo>
                  <a:pt x="110130" y="25425"/>
                </a:lnTo>
                <a:lnTo>
                  <a:pt x="112115" y="27861"/>
                </a:lnTo>
                <a:lnTo>
                  <a:pt x="115562" y="42037"/>
                </a:lnTo>
                <a:lnTo>
                  <a:pt x="113207" y="46128"/>
                </a:lnTo>
                <a:lnTo>
                  <a:pt x="111190" y="48608"/>
                </a:lnTo>
                <a:lnTo>
                  <a:pt x="106303" y="51363"/>
                </a:lnTo>
                <a:lnTo>
                  <a:pt x="92161" y="54270"/>
                </a:lnTo>
                <a:lnTo>
                  <a:pt x="83310" y="59619"/>
                </a:lnTo>
                <a:lnTo>
                  <a:pt x="71430" y="61929"/>
                </a:lnTo>
                <a:lnTo>
                  <a:pt x="68456" y="62118"/>
                </a:lnTo>
                <a:lnTo>
                  <a:pt x="62505" y="64975"/>
                </a:lnTo>
                <a:lnTo>
                  <a:pt x="56554" y="68559"/>
                </a:lnTo>
                <a:lnTo>
                  <a:pt x="46412" y="71050"/>
                </a:lnTo>
                <a:lnTo>
                  <a:pt x="37114" y="79082"/>
                </a:lnTo>
                <a:lnTo>
                  <a:pt x="36339" y="82436"/>
                </a:lnTo>
                <a:lnTo>
                  <a:pt x="35841" y="87933"/>
                </a:lnTo>
                <a:lnTo>
                  <a:pt x="68492" y="130737"/>
                </a:lnTo>
                <a:lnTo>
                  <a:pt x="105392" y="167889"/>
                </a:lnTo>
                <a:lnTo>
                  <a:pt x="106372" y="171515"/>
                </a:lnTo>
                <a:lnTo>
                  <a:pt x="107110" y="185858"/>
                </a:lnTo>
                <a:lnTo>
                  <a:pt x="93852" y="200773"/>
                </a:lnTo>
                <a:lnTo>
                  <a:pt x="88675" y="203328"/>
                </a:lnTo>
                <a:lnTo>
                  <a:pt x="64315" y="205193"/>
                </a:lnTo>
                <a:lnTo>
                  <a:pt x="60736" y="205253"/>
                </a:lnTo>
                <a:lnTo>
                  <a:pt x="54113" y="207965"/>
                </a:lnTo>
                <a:lnTo>
                  <a:pt x="46518" y="213050"/>
                </a:lnTo>
                <a:lnTo>
                  <a:pt x="35181" y="214137"/>
                </a:lnTo>
                <a:lnTo>
                  <a:pt x="17859" y="2143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SMARTInkShape-8"/>
          <p:cNvSpPr/>
          <p:nvPr/>
        </p:nvSpPr>
        <p:spPr>
          <a:xfrm>
            <a:off x="1705570" y="2866431"/>
            <a:ext cx="196407" cy="178593"/>
          </a:xfrm>
          <a:custGeom>
            <a:avLst/>
            <a:gdLst/>
            <a:ahLst/>
            <a:cxnLst/>
            <a:rect l="0" t="0" r="0" b="0"/>
            <a:pathLst>
              <a:path w="196407" h="178593">
                <a:moveTo>
                  <a:pt x="0" y="26788"/>
                </a:moveTo>
                <a:lnTo>
                  <a:pt x="0" y="13485"/>
                </a:lnTo>
                <a:lnTo>
                  <a:pt x="992" y="11966"/>
                </a:lnTo>
                <a:lnTo>
                  <a:pt x="2646" y="10954"/>
                </a:lnTo>
                <a:lnTo>
                  <a:pt x="4741" y="10278"/>
                </a:lnTo>
                <a:lnTo>
                  <a:pt x="18092" y="2038"/>
                </a:lnTo>
                <a:lnTo>
                  <a:pt x="51723" y="52"/>
                </a:lnTo>
                <a:lnTo>
                  <a:pt x="91343" y="0"/>
                </a:lnTo>
                <a:lnTo>
                  <a:pt x="101120" y="991"/>
                </a:lnTo>
                <a:lnTo>
                  <a:pt x="124752" y="9675"/>
                </a:lnTo>
                <a:lnTo>
                  <a:pt x="132539" y="16584"/>
                </a:lnTo>
                <a:lnTo>
                  <a:pt x="133320" y="19938"/>
                </a:lnTo>
                <a:lnTo>
                  <a:pt x="133529" y="22221"/>
                </a:lnTo>
                <a:lnTo>
                  <a:pt x="132676" y="23743"/>
                </a:lnTo>
                <a:lnTo>
                  <a:pt x="131115" y="24758"/>
                </a:lnTo>
                <a:lnTo>
                  <a:pt x="129082" y="25434"/>
                </a:lnTo>
                <a:lnTo>
                  <a:pt x="115837" y="33677"/>
                </a:lnTo>
                <a:lnTo>
                  <a:pt x="112944" y="34357"/>
                </a:lnTo>
                <a:lnTo>
                  <a:pt x="85135" y="49877"/>
                </a:lnTo>
                <a:lnTo>
                  <a:pt x="69102" y="53472"/>
                </a:lnTo>
                <a:lnTo>
                  <a:pt x="37793" y="68958"/>
                </a:lnTo>
                <a:lnTo>
                  <a:pt x="30687" y="71327"/>
                </a:lnTo>
                <a:lnTo>
                  <a:pt x="15004" y="83720"/>
                </a:lnTo>
                <a:lnTo>
                  <a:pt x="11630" y="89463"/>
                </a:lnTo>
                <a:lnTo>
                  <a:pt x="9285" y="98063"/>
                </a:lnTo>
                <a:lnTo>
                  <a:pt x="9088" y="102453"/>
                </a:lnTo>
                <a:lnTo>
                  <a:pt x="11646" y="107711"/>
                </a:lnTo>
                <a:lnTo>
                  <a:pt x="21373" y="119171"/>
                </a:lnTo>
                <a:lnTo>
                  <a:pt x="27028" y="122417"/>
                </a:lnTo>
                <a:lnTo>
                  <a:pt x="32848" y="124852"/>
                </a:lnTo>
                <a:lnTo>
                  <a:pt x="68988" y="145960"/>
                </a:lnTo>
                <a:lnTo>
                  <a:pt x="110164" y="157598"/>
                </a:lnTo>
                <a:lnTo>
                  <a:pt x="151807" y="167617"/>
                </a:lnTo>
                <a:lnTo>
                  <a:pt x="174442" y="170385"/>
                </a:lnTo>
                <a:lnTo>
                  <a:pt x="187291" y="176677"/>
                </a:lnTo>
                <a:lnTo>
                  <a:pt x="196406" y="178582"/>
                </a:lnTo>
                <a:lnTo>
                  <a:pt x="187524" y="1785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SMARTInkShape-9"/>
          <p:cNvSpPr/>
          <p:nvPr/>
        </p:nvSpPr>
        <p:spPr>
          <a:xfrm>
            <a:off x="839391" y="2857500"/>
            <a:ext cx="44649" cy="169618"/>
          </a:xfrm>
          <a:custGeom>
            <a:avLst/>
            <a:gdLst/>
            <a:ahLst/>
            <a:cxnLst/>
            <a:rect l="0" t="0" r="0" b="0"/>
            <a:pathLst>
              <a:path w="44649" h="169618">
                <a:moveTo>
                  <a:pt x="0" y="0"/>
                </a:moveTo>
                <a:lnTo>
                  <a:pt x="0" y="21349"/>
                </a:lnTo>
                <a:lnTo>
                  <a:pt x="2645" y="27017"/>
                </a:lnTo>
                <a:lnTo>
                  <a:pt x="4740" y="29917"/>
                </a:lnTo>
                <a:lnTo>
                  <a:pt x="17951" y="74355"/>
                </a:lnTo>
                <a:lnTo>
                  <a:pt x="23729" y="87406"/>
                </a:lnTo>
                <a:lnTo>
                  <a:pt x="26874" y="107257"/>
                </a:lnTo>
                <a:lnTo>
                  <a:pt x="33677" y="126506"/>
                </a:lnTo>
                <a:lnTo>
                  <a:pt x="36442" y="147848"/>
                </a:lnTo>
                <a:lnTo>
                  <a:pt x="42733" y="160541"/>
                </a:lnTo>
                <a:lnTo>
                  <a:pt x="44638" y="169617"/>
                </a:lnTo>
                <a:lnTo>
                  <a:pt x="44648" y="1607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3" name="SMARTInkShape-Group7"/>
          <p:cNvGrpSpPr/>
          <p:nvPr/>
        </p:nvGrpSpPr>
        <p:grpSpPr>
          <a:xfrm>
            <a:off x="4554139" y="2455773"/>
            <a:ext cx="1428751" cy="205275"/>
            <a:chOff x="4554139" y="2455773"/>
            <a:chExt cx="1428751" cy="205275"/>
          </a:xfrm>
        </p:grpSpPr>
        <p:sp>
          <p:nvSpPr>
            <p:cNvPr id="19" name="SMARTInkShape-10"/>
            <p:cNvSpPr/>
            <p:nvPr/>
          </p:nvSpPr>
          <p:spPr>
            <a:xfrm>
              <a:off x="4554139" y="2455773"/>
              <a:ext cx="8932" cy="107048"/>
            </a:xfrm>
            <a:custGeom>
              <a:avLst/>
              <a:gdLst/>
              <a:ahLst/>
              <a:cxnLst/>
              <a:rect l="0" t="0" r="0" b="0"/>
              <a:pathLst>
                <a:path w="8932" h="107048">
                  <a:moveTo>
                    <a:pt x="0" y="8821"/>
                  </a:moveTo>
                  <a:lnTo>
                    <a:pt x="0" y="0"/>
                  </a:lnTo>
                  <a:lnTo>
                    <a:pt x="994" y="40427"/>
                  </a:lnTo>
                  <a:lnTo>
                    <a:pt x="7069" y="68054"/>
                  </a:lnTo>
                  <a:lnTo>
                    <a:pt x="8931" y="1070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SMARTInkShape-11"/>
            <p:cNvSpPr/>
            <p:nvPr/>
          </p:nvSpPr>
          <p:spPr>
            <a:xfrm>
              <a:off x="4813101" y="2456041"/>
              <a:ext cx="160311" cy="142499"/>
            </a:xfrm>
            <a:custGeom>
              <a:avLst/>
              <a:gdLst/>
              <a:ahLst/>
              <a:cxnLst/>
              <a:rect l="0" t="0" r="0" b="0"/>
              <a:pathLst>
                <a:path w="160311" h="142499">
                  <a:moveTo>
                    <a:pt x="0" y="26412"/>
                  </a:moveTo>
                  <a:lnTo>
                    <a:pt x="0" y="18724"/>
                  </a:lnTo>
                  <a:lnTo>
                    <a:pt x="992" y="18310"/>
                  </a:lnTo>
                  <a:lnTo>
                    <a:pt x="4740" y="17850"/>
                  </a:lnTo>
                  <a:lnTo>
                    <a:pt x="6137" y="16735"/>
                  </a:lnTo>
                  <a:lnTo>
                    <a:pt x="7688" y="12851"/>
                  </a:lnTo>
                  <a:lnTo>
                    <a:pt x="9095" y="11418"/>
                  </a:lnTo>
                  <a:lnTo>
                    <a:pt x="13302" y="9826"/>
                  </a:lnTo>
                  <a:lnTo>
                    <a:pt x="24089" y="7812"/>
                  </a:lnTo>
                  <a:lnTo>
                    <a:pt x="32825" y="2490"/>
                  </a:lnTo>
                  <a:lnTo>
                    <a:pt x="44665" y="190"/>
                  </a:lnTo>
                  <a:lnTo>
                    <a:pt x="47636" y="0"/>
                  </a:lnTo>
                  <a:lnTo>
                    <a:pt x="53583" y="2436"/>
                  </a:lnTo>
                  <a:lnTo>
                    <a:pt x="59533" y="5834"/>
                  </a:lnTo>
                  <a:lnTo>
                    <a:pt x="71438" y="8016"/>
                  </a:lnTo>
                  <a:lnTo>
                    <a:pt x="83344" y="8447"/>
                  </a:lnTo>
                  <a:lnTo>
                    <a:pt x="89297" y="11152"/>
                  </a:lnTo>
                  <a:lnTo>
                    <a:pt x="95251" y="14669"/>
                  </a:lnTo>
                  <a:lnTo>
                    <a:pt x="104180" y="17641"/>
                  </a:lnTo>
                  <a:lnTo>
                    <a:pt x="110133" y="21852"/>
                  </a:lnTo>
                  <a:lnTo>
                    <a:pt x="113441" y="27031"/>
                  </a:lnTo>
                  <a:lnTo>
                    <a:pt x="114323" y="29801"/>
                  </a:lnTo>
                  <a:lnTo>
                    <a:pt x="115902" y="31648"/>
                  </a:lnTo>
                  <a:lnTo>
                    <a:pt x="123621" y="34855"/>
                  </a:lnTo>
                  <a:lnTo>
                    <a:pt x="124396" y="37771"/>
                  </a:lnTo>
                  <a:lnTo>
                    <a:pt x="124602" y="39938"/>
                  </a:lnTo>
                  <a:lnTo>
                    <a:pt x="122187" y="44991"/>
                  </a:lnTo>
                  <a:lnTo>
                    <a:pt x="111702" y="57461"/>
                  </a:lnTo>
                  <a:lnTo>
                    <a:pt x="84089" y="76097"/>
                  </a:lnTo>
                  <a:lnTo>
                    <a:pt x="55484" y="89476"/>
                  </a:lnTo>
                  <a:lnTo>
                    <a:pt x="51872" y="92267"/>
                  </a:lnTo>
                  <a:lnTo>
                    <a:pt x="42567" y="95369"/>
                  </a:lnTo>
                  <a:lnTo>
                    <a:pt x="32809" y="97739"/>
                  </a:lnTo>
                  <a:lnTo>
                    <a:pt x="18461" y="104700"/>
                  </a:lnTo>
                  <a:lnTo>
                    <a:pt x="15285" y="105393"/>
                  </a:lnTo>
                  <a:lnTo>
                    <a:pt x="13166" y="106847"/>
                  </a:lnTo>
                  <a:lnTo>
                    <a:pt x="11754" y="108809"/>
                  </a:lnTo>
                  <a:lnTo>
                    <a:pt x="10812" y="111109"/>
                  </a:lnTo>
                  <a:lnTo>
                    <a:pt x="9193" y="112642"/>
                  </a:lnTo>
                  <a:lnTo>
                    <a:pt x="1407" y="115305"/>
                  </a:lnTo>
                  <a:lnTo>
                    <a:pt x="3271" y="118176"/>
                  </a:lnTo>
                  <a:lnTo>
                    <a:pt x="5157" y="120330"/>
                  </a:lnTo>
                  <a:lnTo>
                    <a:pt x="7254" y="125369"/>
                  </a:lnTo>
                  <a:lnTo>
                    <a:pt x="7812" y="128103"/>
                  </a:lnTo>
                  <a:lnTo>
                    <a:pt x="9177" y="129924"/>
                  </a:lnTo>
                  <a:lnTo>
                    <a:pt x="11079" y="131139"/>
                  </a:lnTo>
                  <a:lnTo>
                    <a:pt x="18496" y="132848"/>
                  </a:lnTo>
                  <a:lnTo>
                    <a:pt x="25089" y="134240"/>
                  </a:lnTo>
                  <a:lnTo>
                    <a:pt x="45488" y="140573"/>
                  </a:lnTo>
                  <a:lnTo>
                    <a:pt x="86369" y="142385"/>
                  </a:lnTo>
                  <a:lnTo>
                    <a:pt x="126880" y="142493"/>
                  </a:lnTo>
                  <a:lnTo>
                    <a:pt x="160310" y="142498"/>
                  </a:lnTo>
                  <a:lnTo>
                    <a:pt x="151805" y="1424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SMARTInkShape-12"/>
            <p:cNvSpPr/>
            <p:nvPr/>
          </p:nvSpPr>
          <p:spPr>
            <a:xfrm>
              <a:off x="5232797" y="2464594"/>
              <a:ext cx="178581" cy="169665"/>
            </a:xfrm>
            <a:custGeom>
              <a:avLst/>
              <a:gdLst/>
              <a:ahLst/>
              <a:cxnLst/>
              <a:rect l="0" t="0" r="0" b="0"/>
              <a:pathLst>
                <a:path w="178581" h="169665">
                  <a:moveTo>
                    <a:pt x="0" y="0"/>
                  </a:moveTo>
                  <a:lnTo>
                    <a:pt x="41700" y="0"/>
                  </a:lnTo>
                  <a:lnTo>
                    <a:pt x="74414" y="0"/>
                  </a:lnTo>
                  <a:lnTo>
                    <a:pt x="112863" y="9676"/>
                  </a:lnTo>
                  <a:lnTo>
                    <a:pt x="124969" y="17826"/>
                  </a:lnTo>
                  <a:lnTo>
                    <a:pt x="117323" y="25545"/>
                  </a:lnTo>
                  <a:lnTo>
                    <a:pt x="111712" y="26420"/>
                  </a:lnTo>
                  <a:lnTo>
                    <a:pt x="103765" y="26680"/>
                  </a:lnTo>
                  <a:lnTo>
                    <a:pt x="98042" y="29386"/>
                  </a:lnTo>
                  <a:lnTo>
                    <a:pt x="92191" y="32904"/>
                  </a:lnTo>
                  <a:lnTo>
                    <a:pt x="80350" y="35163"/>
                  </a:lnTo>
                  <a:lnTo>
                    <a:pt x="68457" y="35609"/>
                  </a:lnTo>
                  <a:lnTo>
                    <a:pt x="66475" y="36637"/>
                  </a:lnTo>
                  <a:lnTo>
                    <a:pt x="65151" y="38315"/>
                  </a:lnTo>
                  <a:lnTo>
                    <a:pt x="63030" y="43397"/>
                  </a:lnTo>
                  <a:lnTo>
                    <a:pt x="62553" y="52227"/>
                  </a:lnTo>
                  <a:lnTo>
                    <a:pt x="74941" y="65888"/>
                  </a:lnTo>
                  <a:lnTo>
                    <a:pt x="80601" y="68971"/>
                  </a:lnTo>
                  <a:lnTo>
                    <a:pt x="86424" y="71333"/>
                  </a:lnTo>
                  <a:lnTo>
                    <a:pt x="127110" y="98276"/>
                  </a:lnTo>
                  <a:lnTo>
                    <a:pt x="147927" y="113116"/>
                  </a:lnTo>
                  <a:lnTo>
                    <a:pt x="176819" y="141111"/>
                  </a:lnTo>
                  <a:lnTo>
                    <a:pt x="177805" y="144737"/>
                  </a:lnTo>
                  <a:lnTo>
                    <a:pt x="178580" y="159370"/>
                  </a:lnTo>
                  <a:lnTo>
                    <a:pt x="177591" y="159825"/>
                  </a:lnTo>
                  <a:lnTo>
                    <a:pt x="163362" y="161646"/>
                  </a:lnTo>
                  <a:lnTo>
                    <a:pt x="151735" y="167786"/>
                  </a:lnTo>
                  <a:lnTo>
                    <a:pt x="107707" y="169650"/>
                  </a:lnTo>
                  <a:lnTo>
                    <a:pt x="80748" y="169664"/>
                  </a:lnTo>
                  <a:lnTo>
                    <a:pt x="89297" y="1696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SMARTInkShape-13"/>
            <p:cNvSpPr/>
            <p:nvPr/>
          </p:nvSpPr>
          <p:spPr>
            <a:xfrm>
              <a:off x="5759658" y="2482453"/>
              <a:ext cx="223232" cy="178595"/>
            </a:xfrm>
            <a:custGeom>
              <a:avLst/>
              <a:gdLst/>
              <a:ahLst/>
              <a:cxnLst/>
              <a:rect l="0" t="0" r="0" b="0"/>
              <a:pathLst>
                <a:path w="223232" h="178595">
                  <a:moveTo>
                    <a:pt x="8920" y="0"/>
                  </a:moveTo>
                  <a:lnTo>
                    <a:pt x="8920" y="7688"/>
                  </a:lnTo>
                  <a:lnTo>
                    <a:pt x="9912" y="8102"/>
                  </a:lnTo>
                  <a:lnTo>
                    <a:pt x="16608" y="8821"/>
                  </a:lnTo>
                  <a:lnTo>
                    <a:pt x="10053" y="8920"/>
                  </a:lnTo>
                  <a:lnTo>
                    <a:pt x="9423" y="11571"/>
                  </a:lnTo>
                  <a:lnTo>
                    <a:pt x="9019" y="16617"/>
                  </a:lnTo>
                  <a:lnTo>
                    <a:pt x="2803" y="24743"/>
                  </a:lnTo>
                  <a:lnTo>
                    <a:pt x="824" y="33018"/>
                  </a:lnTo>
                  <a:lnTo>
                    <a:pt x="0" y="65487"/>
                  </a:lnTo>
                  <a:lnTo>
                    <a:pt x="2641" y="71439"/>
                  </a:lnTo>
                  <a:lnTo>
                    <a:pt x="6128" y="77391"/>
                  </a:lnTo>
                  <a:lnTo>
                    <a:pt x="9086" y="86320"/>
                  </a:lnTo>
                  <a:lnTo>
                    <a:pt x="29879" y="110133"/>
                  </a:lnTo>
                  <a:lnTo>
                    <a:pt x="35763" y="113440"/>
                  </a:lnTo>
                  <a:lnTo>
                    <a:pt x="47625" y="115563"/>
                  </a:lnTo>
                  <a:lnTo>
                    <a:pt x="67791" y="118663"/>
                  </a:lnTo>
                  <a:lnTo>
                    <a:pt x="94522" y="123761"/>
                  </a:lnTo>
                  <a:lnTo>
                    <a:pt x="104181" y="121812"/>
                  </a:lnTo>
                  <a:lnTo>
                    <a:pt x="115197" y="117783"/>
                  </a:lnTo>
                  <a:lnTo>
                    <a:pt x="136505" y="113589"/>
                  </a:lnTo>
                  <a:lnTo>
                    <a:pt x="160166" y="105075"/>
                  </a:lnTo>
                  <a:lnTo>
                    <a:pt x="177178" y="90657"/>
                  </a:lnTo>
                  <a:lnTo>
                    <a:pt x="186150" y="89416"/>
                  </a:lnTo>
                  <a:lnTo>
                    <a:pt x="186604" y="88384"/>
                  </a:lnTo>
                  <a:lnTo>
                    <a:pt x="187478" y="80738"/>
                  </a:lnTo>
                  <a:lnTo>
                    <a:pt x="187513" y="122890"/>
                  </a:lnTo>
                  <a:lnTo>
                    <a:pt x="187513" y="128371"/>
                  </a:lnTo>
                  <a:lnTo>
                    <a:pt x="190159" y="134114"/>
                  </a:lnTo>
                  <a:lnTo>
                    <a:pt x="202335" y="149662"/>
                  </a:lnTo>
                  <a:lnTo>
                    <a:pt x="204023" y="155152"/>
                  </a:lnTo>
                  <a:lnTo>
                    <a:pt x="205465" y="157013"/>
                  </a:lnTo>
                  <a:lnTo>
                    <a:pt x="212943" y="160244"/>
                  </a:lnTo>
                  <a:lnTo>
                    <a:pt x="213699" y="163162"/>
                  </a:lnTo>
                  <a:lnTo>
                    <a:pt x="213899" y="165330"/>
                  </a:lnTo>
                  <a:lnTo>
                    <a:pt x="215027" y="166774"/>
                  </a:lnTo>
                  <a:lnTo>
                    <a:pt x="221956" y="169284"/>
                  </a:lnTo>
                  <a:lnTo>
                    <a:pt x="222665" y="172141"/>
                  </a:lnTo>
                  <a:lnTo>
                    <a:pt x="223231" y="1785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7339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15</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4" name="3 CuadroTexto"/>
          <p:cNvSpPr txBox="1"/>
          <p:nvPr/>
        </p:nvSpPr>
        <p:spPr>
          <a:xfrm>
            <a:off x="179512" y="863920"/>
            <a:ext cx="8964489" cy="1569660"/>
          </a:xfrm>
          <a:prstGeom prst="rect">
            <a:avLst/>
          </a:prstGeom>
          <a:noFill/>
        </p:spPr>
        <p:txBody>
          <a:bodyPr wrap="square" rtlCol="0">
            <a:spAutoFit/>
          </a:bodyPr>
          <a:lstStyle/>
          <a:p>
            <a:r>
              <a:rPr lang="es-ES" sz="2400" dirty="0" smtClean="0"/>
              <a:t>Un hombre de grupo sanguíneo AB Rh+ (su madre era de grupo B Rh -) se casa con una mujer de grupo A Rh – (su padre era de grupo 0 Rh +). Determina las proporciones fenotípicas esperadas en la F1.</a:t>
            </a:r>
            <a:endParaRPr lang="en-GB" sz="2400" dirty="0"/>
          </a:p>
        </p:txBody>
      </p:sp>
      <p:sp>
        <p:nvSpPr>
          <p:cNvPr id="6" name="5 Rectángulo"/>
          <p:cNvSpPr/>
          <p:nvPr/>
        </p:nvSpPr>
        <p:spPr>
          <a:xfrm>
            <a:off x="1514050" y="0"/>
            <a:ext cx="6189516" cy="707886"/>
          </a:xfrm>
          <a:prstGeom prst="rect">
            <a:avLst/>
          </a:prstGeom>
          <a:noFill/>
        </p:spPr>
        <p:txBody>
          <a:bodyPr wrap="none" lIns="91440" tIns="45720" rIns="91440" bIns="45720" anchor="ctr">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Grupos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Sanguineos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y Rh</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6333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8" name="Picture 4" descr="Image result for incomplete dominance examples"/>
          <p:cNvPicPr>
            <a:picLocks noChangeAspect="1" noChangeArrowheads="1"/>
          </p:cNvPicPr>
          <p:nvPr/>
        </p:nvPicPr>
        <p:blipFill rotWithShape="1">
          <a:blip r:embed="rId2">
            <a:extLst>
              <a:ext uri="{28A0092B-C50C-407E-A947-70E740481C1C}">
                <a14:useLocalDpi xmlns:a14="http://schemas.microsoft.com/office/drawing/2010/main" val="0"/>
              </a:ext>
            </a:extLst>
          </a:blip>
          <a:srcRect t="10893"/>
          <a:stretch/>
        </p:blipFill>
        <p:spPr bwMode="auto">
          <a:xfrm>
            <a:off x="4758312" y="3429000"/>
            <a:ext cx="4062159" cy="29710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16</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1463368" y="0"/>
            <a:ext cx="6219972" cy="1323439"/>
          </a:xfrm>
          <a:prstGeom prst="rect">
            <a:avLst/>
          </a:prstGeom>
          <a:noFill/>
        </p:spPr>
        <p:txBody>
          <a:bodyPr wrap="none" lIns="91440" tIns="45720" rIns="91440" bIns="45720" anchor="ctr">
            <a:spAutoFit/>
          </a:bodyPr>
          <a:lstStyle/>
          <a:p>
            <a:pPr algn="ct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Cuadro </a:t>
            </a:r>
            <a:r>
              <a:rPr lang="es-E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Punnett</a:t>
            </a: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con </a:t>
            </a:r>
            <a:r>
              <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Dominancia </a:t>
            </a: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incompleta</a:t>
            </a:r>
          </a:p>
        </p:txBody>
      </p:sp>
      <p:sp>
        <p:nvSpPr>
          <p:cNvPr id="3" name="2 CuadroTexto"/>
          <p:cNvSpPr txBox="1"/>
          <p:nvPr/>
        </p:nvSpPr>
        <p:spPr>
          <a:xfrm>
            <a:off x="179512" y="1351320"/>
            <a:ext cx="8640960" cy="2554545"/>
          </a:xfrm>
          <a:prstGeom prst="rect">
            <a:avLst/>
          </a:prstGeom>
          <a:noFill/>
        </p:spPr>
        <p:txBody>
          <a:bodyPr wrap="square" rtlCol="0">
            <a:spAutoFit/>
          </a:bodyPr>
          <a:lstStyle/>
          <a:p>
            <a:r>
              <a:rPr lang="es-ES_tradnl" sz="2000" dirty="0" smtClean="0"/>
              <a:t>El color de la flor de las plantas </a:t>
            </a:r>
            <a:r>
              <a:rPr lang="es-ES_tradnl" sz="2000" dirty="0"/>
              <a:t>de guisantes </a:t>
            </a:r>
            <a:r>
              <a:rPr lang="es-ES_tradnl" sz="2000" dirty="0" smtClean="0"/>
              <a:t>(</a:t>
            </a:r>
            <a:r>
              <a:rPr lang="es-ES_tradnl" sz="2000" i="1" dirty="0" err="1" smtClean="0"/>
              <a:t>Pisum</a:t>
            </a:r>
            <a:r>
              <a:rPr lang="es-ES_tradnl" sz="2000" i="1" dirty="0" smtClean="0"/>
              <a:t> </a:t>
            </a:r>
            <a:r>
              <a:rPr lang="es-ES_tradnl" sz="2000" i="1" dirty="0" err="1" smtClean="0"/>
              <a:t>sativum</a:t>
            </a:r>
            <a:r>
              <a:rPr lang="es-ES_tradnl" sz="2000" dirty="0" smtClean="0"/>
              <a:t>) se determina por dos genes con dominancia incompleta. El gen </a:t>
            </a:r>
            <a:r>
              <a:rPr lang="es-ES_tradnl" sz="2000" dirty="0" err="1" smtClean="0"/>
              <a:t>C</a:t>
            </a:r>
            <a:r>
              <a:rPr lang="es-ES_tradnl" sz="2000" baseline="30000" dirty="0" err="1" smtClean="0"/>
              <a:t>w</a:t>
            </a:r>
            <a:r>
              <a:rPr lang="es-ES_tradnl" sz="2000" dirty="0" smtClean="0"/>
              <a:t> codifica por una serie de proteínas que dan lugar a flores blancas y el C</a:t>
            </a:r>
            <a:r>
              <a:rPr lang="es-ES_tradnl" sz="2000" baseline="30000" dirty="0" smtClean="0"/>
              <a:t>r</a:t>
            </a:r>
            <a:r>
              <a:rPr lang="es-ES_tradnl" sz="2000" dirty="0" smtClean="0"/>
              <a:t> flores rojas. Un heterocigoto tiene flores rosas. </a:t>
            </a:r>
          </a:p>
          <a:p>
            <a:endParaRPr lang="es-ES_tradnl" sz="2000" dirty="0"/>
          </a:p>
          <a:p>
            <a:pPr marL="342900" indent="-342900">
              <a:buAutoNum type="alphaLcParenR"/>
            </a:pPr>
            <a:r>
              <a:rPr lang="es-ES_tradnl" sz="2000" dirty="0" smtClean="0"/>
              <a:t>Determina los ratios fenotípicos y genotípicos de la F1 de un cruce de una planta con flores blancas con una planta de flores rojas</a:t>
            </a:r>
            <a:endParaRPr lang="es-ES" sz="2000" dirty="0"/>
          </a:p>
        </p:txBody>
      </p:sp>
      <p:sp>
        <p:nvSpPr>
          <p:cNvPr id="4" name="3 Rectángulo"/>
          <p:cNvSpPr/>
          <p:nvPr/>
        </p:nvSpPr>
        <p:spPr>
          <a:xfrm>
            <a:off x="179512" y="3882330"/>
            <a:ext cx="5187280" cy="1754326"/>
          </a:xfrm>
          <a:prstGeom prst="rect">
            <a:avLst/>
          </a:prstGeom>
        </p:spPr>
        <p:txBody>
          <a:bodyPr wrap="square">
            <a:spAutoFit/>
          </a:bodyPr>
          <a:lstStyle/>
          <a:p>
            <a:pPr marL="342900" indent="-342900">
              <a:buAutoNum type="alphaLcParenR"/>
            </a:pPr>
            <a:endParaRPr lang="es-ES_tradnl" dirty="0"/>
          </a:p>
          <a:p>
            <a:r>
              <a:rPr lang="es-ES_tradnl" dirty="0" smtClean="0"/>
              <a:t>b) Al </a:t>
            </a:r>
            <a:r>
              <a:rPr lang="es-ES_tradnl" dirty="0"/>
              <a:t>polinizar un individuo de dicha población (F1) con los polen de otro, ¿que ratios esperas en la F2?</a:t>
            </a:r>
          </a:p>
          <a:p>
            <a:endParaRPr lang="es-ES_tradnl" dirty="0"/>
          </a:p>
          <a:p>
            <a:endParaRPr lang="es-ES" dirty="0"/>
          </a:p>
        </p:txBody>
      </p:sp>
    </p:spTree>
    <p:extLst>
      <p:ext uri="{BB962C8B-B14F-4D97-AF65-F5344CB8AC3E}">
        <p14:creationId xmlns:p14="http://schemas.microsoft.com/office/powerpoint/2010/main" val="358624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dihybrid cro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7848"/>
            <a:ext cx="9058437" cy="59046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17</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3265151" y="307776"/>
            <a:ext cx="2616422" cy="707886"/>
          </a:xfrm>
          <a:prstGeom prst="rect">
            <a:avLst/>
          </a:prstGeom>
          <a:noFill/>
        </p:spPr>
        <p:txBody>
          <a:bodyPr wrap="none" lIns="91440" tIns="45720" rIns="91440" bIns="45720" anchor="ctr">
            <a:spAutoFit/>
          </a:bodyPr>
          <a:lstStyle/>
          <a:p>
            <a:pPr algn="ctr"/>
            <a:r>
              <a:rPr lang="es-E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r>
              <a:rPr lang="es-E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ihíbridos</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7 CuadroTexto"/>
          <p:cNvSpPr txBox="1"/>
          <p:nvPr/>
        </p:nvSpPr>
        <p:spPr>
          <a:xfrm>
            <a:off x="6610165" y="2348880"/>
            <a:ext cx="2448272" cy="923330"/>
          </a:xfrm>
          <a:prstGeom prst="rect">
            <a:avLst/>
          </a:prstGeom>
          <a:noFill/>
        </p:spPr>
        <p:txBody>
          <a:bodyPr wrap="square" rtlCol="0">
            <a:spAutoFit/>
          </a:bodyPr>
          <a:lstStyle/>
          <a:p>
            <a:pPr algn="ctr"/>
            <a:r>
              <a:rPr lang="en-GB" dirty="0" smtClean="0">
                <a:hlinkClick r:id="rId3"/>
              </a:rPr>
              <a:t>Remember the video on the website</a:t>
            </a:r>
            <a:endParaRPr lang="en-GB" dirty="0"/>
          </a:p>
        </p:txBody>
      </p:sp>
    </p:spTree>
    <p:extLst>
      <p:ext uri="{BB962C8B-B14F-4D97-AF65-F5344CB8AC3E}">
        <p14:creationId xmlns:p14="http://schemas.microsoft.com/office/powerpoint/2010/main" val="34507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anim calcmode="lin" valueType="num">
                                      <p:cBhvr>
                                        <p:cTn id="11" dur="2000" fill="hold"/>
                                        <p:tgtEl>
                                          <p:spTgt spid="1026"/>
                                        </p:tgtEl>
                                        <p:attrNameLst>
                                          <p:attrName>ppt_x</p:attrName>
                                        </p:attrNameLst>
                                      </p:cBhvr>
                                      <p:tavLst>
                                        <p:tav tm="0">
                                          <p:val>
                                            <p:strVal val="#ppt_x"/>
                                          </p:val>
                                        </p:tav>
                                        <p:tav tm="100000">
                                          <p:val>
                                            <p:strVal val="#ppt_x"/>
                                          </p:val>
                                        </p:tav>
                                      </p:tavLst>
                                    </p:anim>
                                    <p:anim calcmode="lin" valueType="num">
                                      <p:cBhvr>
                                        <p:cTn id="12" dur="2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18</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3265151" y="307776"/>
            <a:ext cx="2616422" cy="707886"/>
          </a:xfrm>
          <a:prstGeom prst="rect">
            <a:avLst/>
          </a:prstGeom>
          <a:noFill/>
        </p:spPr>
        <p:txBody>
          <a:bodyPr wrap="none" lIns="91440" tIns="45720" rIns="91440" bIns="45720" anchor="ctr">
            <a:spAutoFit/>
          </a:bodyPr>
          <a:lstStyle/>
          <a:p>
            <a:pPr algn="ctr"/>
            <a:r>
              <a:rPr lang="es-E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r>
              <a:rPr lang="es-E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ihíbridos</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252882" y="1031121"/>
            <a:ext cx="8640960" cy="2246769"/>
          </a:xfrm>
          <a:prstGeom prst="rect">
            <a:avLst/>
          </a:prstGeom>
          <a:noFill/>
        </p:spPr>
        <p:txBody>
          <a:bodyPr wrap="square" rtlCol="0">
            <a:spAutoFit/>
          </a:bodyPr>
          <a:lstStyle/>
          <a:p>
            <a:r>
              <a:rPr lang="es-ES" sz="2000" dirty="0"/>
              <a:t>En Drosophila el carácter ojo sepia es recesivo respecto al carácter ojo rojo, y el </a:t>
            </a:r>
            <a:r>
              <a:rPr lang="es-ES" sz="2000" dirty="0" smtClean="0"/>
              <a:t>ala curva </a:t>
            </a:r>
            <a:r>
              <a:rPr lang="es-ES" sz="2000" dirty="0"/>
              <a:t>es recesivo respecto al ala recta. Si una mosca (raza pura para ambos </a:t>
            </a:r>
            <a:r>
              <a:rPr lang="es-ES" sz="2000" dirty="0" smtClean="0"/>
              <a:t>caracteres) de </a:t>
            </a:r>
            <a:r>
              <a:rPr lang="es-ES" sz="2000" dirty="0"/>
              <a:t>ojos sepia y alas rectas es apareada con otra mosca (raza pura para </a:t>
            </a:r>
            <a:r>
              <a:rPr lang="es-ES" sz="2000" dirty="0" smtClean="0"/>
              <a:t>ambos caracteres</a:t>
            </a:r>
            <a:r>
              <a:rPr lang="es-ES" sz="2000" dirty="0"/>
              <a:t>) de ojos sepia y alas curvas, ¿qué fenotipos aparecerán en la F1? Si </a:t>
            </a:r>
            <a:r>
              <a:rPr lang="es-ES" sz="2000" dirty="0" smtClean="0"/>
              <a:t>se permite </a:t>
            </a:r>
            <a:r>
              <a:rPr lang="es-ES" sz="2000" dirty="0"/>
              <a:t>que dos moscas de la F1 se apareen ¿qué fenotipos resultarán en la </a:t>
            </a:r>
            <a:r>
              <a:rPr lang="es-ES" sz="2000" dirty="0" smtClean="0"/>
              <a:t>generación F2 </a:t>
            </a:r>
            <a:r>
              <a:rPr lang="es-ES" sz="2000" dirty="0"/>
              <a:t>y en qué proporción?</a:t>
            </a:r>
          </a:p>
        </p:txBody>
      </p:sp>
    </p:spTree>
    <p:extLst>
      <p:ext uri="{BB962C8B-B14F-4D97-AF65-F5344CB8AC3E}">
        <p14:creationId xmlns:p14="http://schemas.microsoft.com/office/powerpoint/2010/main" val="240562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19</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3265151" y="307776"/>
            <a:ext cx="2616422" cy="707886"/>
          </a:xfrm>
          <a:prstGeom prst="rect">
            <a:avLst/>
          </a:prstGeom>
          <a:noFill/>
        </p:spPr>
        <p:txBody>
          <a:bodyPr wrap="none" lIns="91440" tIns="45720" rIns="91440" bIns="45720" anchor="ctr">
            <a:spAutoFit/>
          </a:bodyPr>
          <a:lstStyle/>
          <a:p>
            <a:pPr algn="ctr"/>
            <a:r>
              <a:rPr lang="es-E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r>
              <a:rPr lang="es-E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ihíbridos</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252882" y="1031121"/>
            <a:ext cx="8640960" cy="1323439"/>
          </a:xfrm>
          <a:prstGeom prst="rect">
            <a:avLst/>
          </a:prstGeom>
          <a:noFill/>
        </p:spPr>
        <p:txBody>
          <a:bodyPr wrap="square" rtlCol="0">
            <a:spAutoFit/>
          </a:bodyPr>
          <a:lstStyle/>
          <a:p>
            <a:r>
              <a:rPr lang="es-ES" sz="2000" dirty="0"/>
              <a:t>En los escarabajos, las patas largas las determina el alelo dominante A y las cortas </a:t>
            </a:r>
            <a:r>
              <a:rPr lang="es-ES" sz="2000" dirty="0" smtClean="0"/>
              <a:t>su alelo </a:t>
            </a:r>
            <a:r>
              <a:rPr lang="es-ES" sz="2000" dirty="0"/>
              <a:t>recesivo a. Tener pelos en las patas se debe al alelo dominante B y no tenerlos </a:t>
            </a:r>
            <a:r>
              <a:rPr lang="es-ES" sz="2000" dirty="0" smtClean="0"/>
              <a:t>al recesivo </a:t>
            </a:r>
            <a:r>
              <a:rPr lang="es-ES" sz="2000" dirty="0"/>
              <a:t>b. Indica la F1 del cruce entre un escarabajo </a:t>
            </a:r>
            <a:r>
              <a:rPr lang="es-ES" sz="2000" dirty="0" err="1"/>
              <a:t>dihíbrido</a:t>
            </a:r>
            <a:r>
              <a:rPr lang="es-ES" sz="2000" dirty="0"/>
              <a:t> con </a:t>
            </a:r>
            <a:r>
              <a:rPr lang="es-ES" sz="2000" dirty="0" smtClean="0"/>
              <a:t>otro </a:t>
            </a:r>
            <a:r>
              <a:rPr lang="es-ES" sz="2000" dirty="0"/>
              <a:t>escarabajo </a:t>
            </a:r>
            <a:r>
              <a:rPr lang="es-ES" sz="2000" dirty="0" err="1" smtClean="0"/>
              <a:t>dihíbrido</a:t>
            </a:r>
            <a:r>
              <a:rPr lang="es-ES" sz="2000" dirty="0" smtClean="0"/>
              <a:t>.</a:t>
            </a:r>
            <a:endParaRPr lang="es-ES" sz="2000" dirty="0"/>
          </a:p>
        </p:txBody>
      </p:sp>
      <p:grpSp>
        <p:nvGrpSpPr>
          <p:cNvPr id="62" name="SMARTInkShape-Group14"/>
          <p:cNvGrpSpPr/>
          <p:nvPr/>
        </p:nvGrpSpPr>
        <p:grpSpPr>
          <a:xfrm>
            <a:off x="2429257" y="3116461"/>
            <a:ext cx="1772389" cy="347596"/>
            <a:chOff x="2429257" y="3116461"/>
            <a:chExt cx="1772389" cy="347596"/>
          </a:xfrm>
        </p:grpSpPr>
        <p:sp>
          <p:nvSpPr>
            <p:cNvPr id="56" name="SMARTInkShape-58"/>
            <p:cNvSpPr/>
            <p:nvPr/>
          </p:nvSpPr>
          <p:spPr>
            <a:xfrm>
              <a:off x="3929062" y="3196828"/>
              <a:ext cx="272584" cy="187524"/>
            </a:xfrm>
            <a:custGeom>
              <a:avLst/>
              <a:gdLst/>
              <a:ahLst/>
              <a:cxnLst/>
              <a:rect l="0" t="0" r="0" b="0"/>
              <a:pathLst>
                <a:path w="272584" h="187524">
                  <a:moveTo>
                    <a:pt x="0" y="0"/>
                  </a:moveTo>
                  <a:lnTo>
                    <a:pt x="0" y="12429"/>
                  </a:lnTo>
                  <a:lnTo>
                    <a:pt x="8378" y="53830"/>
                  </a:lnTo>
                  <a:lnTo>
                    <a:pt x="11412" y="74158"/>
                  </a:lnTo>
                  <a:lnTo>
                    <a:pt x="17294" y="115540"/>
                  </a:lnTo>
                  <a:lnTo>
                    <a:pt x="18600" y="127750"/>
                  </a:lnTo>
                  <a:lnTo>
                    <a:pt x="26538" y="160196"/>
                  </a:lnTo>
                  <a:lnTo>
                    <a:pt x="26757" y="168221"/>
                  </a:lnTo>
                  <a:lnTo>
                    <a:pt x="26789" y="156324"/>
                  </a:lnTo>
                  <a:lnTo>
                    <a:pt x="29435" y="151168"/>
                  </a:lnTo>
                  <a:lnTo>
                    <a:pt x="32926" y="145568"/>
                  </a:lnTo>
                  <a:lnTo>
                    <a:pt x="34477" y="139773"/>
                  </a:lnTo>
                  <a:lnTo>
                    <a:pt x="40459" y="133889"/>
                  </a:lnTo>
                  <a:lnTo>
                    <a:pt x="81042" y="102733"/>
                  </a:lnTo>
                  <a:lnTo>
                    <a:pt x="118791" y="91555"/>
                  </a:lnTo>
                  <a:lnTo>
                    <a:pt x="134155" y="91293"/>
                  </a:lnTo>
                  <a:lnTo>
                    <a:pt x="178535" y="98479"/>
                  </a:lnTo>
                  <a:lnTo>
                    <a:pt x="223065" y="113629"/>
                  </a:lnTo>
                  <a:lnTo>
                    <a:pt x="241049" y="118004"/>
                  </a:lnTo>
                  <a:lnTo>
                    <a:pt x="256300" y="125584"/>
                  </a:lnTo>
                  <a:lnTo>
                    <a:pt x="260163" y="128371"/>
                  </a:lnTo>
                  <a:lnTo>
                    <a:pt x="262740" y="132213"/>
                  </a:lnTo>
                  <a:lnTo>
                    <a:pt x="269519" y="149993"/>
                  </a:lnTo>
                  <a:lnTo>
                    <a:pt x="271953" y="153573"/>
                  </a:lnTo>
                  <a:lnTo>
                    <a:pt x="272583" y="155960"/>
                  </a:lnTo>
                  <a:lnTo>
                    <a:pt x="272011" y="157551"/>
                  </a:lnTo>
                  <a:lnTo>
                    <a:pt x="270638" y="158612"/>
                  </a:lnTo>
                  <a:lnTo>
                    <a:pt x="269112" y="162437"/>
                  </a:lnTo>
                  <a:lnTo>
                    <a:pt x="268705" y="164845"/>
                  </a:lnTo>
                  <a:lnTo>
                    <a:pt x="263391" y="172977"/>
                  </a:lnTo>
                  <a:lnTo>
                    <a:pt x="255638" y="176097"/>
                  </a:lnTo>
                  <a:lnTo>
                    <a:pt x="211207" y="178497"/>
                  </a:lnTo>
                  <a:lnTo>
                    <a:pt x="167011" y="181234"/>
                  </a:lnTo>
                  <a:lnTo>
                    <a:pt x="122921" y="186971"/>
                  </a:lnTo>
                  <a:lnTo>
                    <a:pt x="80968" y="187475"/>
                  </a:lnTo>
                  <a:lnTo>
                    <a:pt x="44649" y="18752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SMARTInkShape-59"/>
            <p:cNvSpPr/>
            <p:nvPr/>
          </p:nvSpPr>
          <p:spPr>
            <a:xfrm>
              <a:off x="3554015" y="3330773"/>
              <a:ext cx="232173" cy="17860"/>
            </a:xfrm>
            <a:custGeom>
              <a:avLst/>
              <a:gdLst/>
              <a:ahLst/>
              <a:cxnLst/>
              <a:rect l="0" t="0" r="0" b="0"/>
              <a:pathLst>
                <a:path w="232173" h="17860">
                  <a:moveTo>
                    <a:pt x="0" y="0"/>
                  </a:moveTo>
                  <a:lnTo>
                    <a:pt x="4741" y="0"/>
                  </a:lnTo>
                  <a:lnTo>
                    <a:pt x="9714" y="2646"/>
                  </a:lnTo>
                  <a:lnTo>
                    <a:pt x="15232" y="6137"/>
                  </a:lnTo>
                  <a:lnTo>
                    <a:pt x="24908" y="8103"/>
                  </a:lnTo>
                  <a:lnTo>
                    <a:pt x="63049" y="8857"/>
                  </a:lnTo>
                  <a:lnTo>
                    <a:pt x="99670" y="8920"/>
                  </a:lnTo>
                  <a:lnTo>
                    <a:pt x="140420" y="8929"/>
                  </a:lnTo>
                  <a:lnTo>
                    <a:pt x="184404" y="8930"/>
                  </a:lnTo>
                  <a:lnTo>
                    <a:pt x="208331" y="9922"/>
                  </a:lnTo>
                  <a:lnTo>
                    <a:pt x="232172" y="178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SMARTInkShape-60"/>
            <p:cNvSpPr/>
            <p:nvPr/>
          </p:nvSpPr>
          <p:spPr>
            <a:xfrm>
              <a:off x="3518300" y="3170039"/>
              <a:ext cx="267842" cy="241055"/>
            </a:xfrm>
            <a:custGeom>
              <a:avLst/>
              <a:gdLst/>
              <a:ahLst/>
              <a:cxnLst/>
              <a:rect l="0" t="0" r="0" b="0"/>
              <a:pathLst>
                <a:path w="267842" h="241055">
                  <a:moveTo>
                    <a:pt x="26786" y="0"/>
                  </a:moveTo>
                  <a:lnTo>
                    <a:pt x="26786" y="12429"/>
                  </a:lnTo>
                  <a:lnTo>
                    <a:pt x="19098" y="51721"/>
                  </a:lnTo>
                  <a:lnTo>
                    <a:pt x="10973" y="88930"/>
                  </a:lnTo>
                  <a:lnTo>
                    <a:pt x="2459" y="124943"/>
                  </a:lnTo>
                  <a:lnTo>
                    <a:pt x="321" y="168662"/>
                  </a:lnTo>
                  <a:lnTo>
                    <a:pt x="15" y="211434"/>
                  </a:lnTo>
                  <a:lnTo>
                    <a:pt x="0" y="225650"/>
                  </a:lnTo>
                  <a:lnTo>
                    <a:pt x="991" y="226832"/>
                  </a:lnTo>
                  <a:lnTo>
                    <a:pt x="2644" y="226628"/>
                  </a:lnTo>
                  <a:lnTo>
                    <a:pt x="7686" y="223910"/>
                  </a:lnTo>
                  <a:lnTo>
                    <a:pt x="13635" y="181278"/>
                  </a:lnTo>
                  <a:lnTo>
                    <a:pt x="17300" y="142052"/>
                  </a:lnTo>
                  <a:lnTo>
                    <a:pt x="23920" y="98118"/>
                  </a:lnTo>
                  <a:lnTo>
                    <a:pt x="31148" y="58304"/>
                  </a:lnTo>
                  <a:lnTo>
                    <a:pt x="41942" y="40217"/>
                  </a:lnTo>
                  <a:lnTo>
                    <a:pt x="47743" y="33418"/>
                  </a:lnTo>
                  <a:lnTo>
                    <a:pt x="56274" y="29735"/>
                  </a:lnTo>
                  <a:lnTo>
                    <a:pt x="61328" y="28753"/>
                  </a:lnTo>
                  <a:lnTo>
                    <a:pt x="65689" y="29091"/>
                  </a:lnTo>
                  <a:lnTo>
                    <a:pt x="73180" y="32112"/>
                  </a:lnTo>
                  <a:lnTo>
                    <a:pt x="96903" y="52571"/>
                  </a:lnTo>
                  <a:lnTo>
                    <a:pt x="131111" y="94182"/>
                  </a:lnTo>
                  <a:lnTo>
                    <a:pt x="160750" y="134588"/>
                  </a:lnTo>
                  <a:lnTo>
                    <a:pt x="196452" y="177866"/>
                  </a:lnTo>
                  <a:lnTo>
                    <a:pt x="240314" y="222440"/>
                  </a:lnTo>
                  <a:lnTo>
                    <a:pt x="255878" y="237027"/>
                  </a:lnTo>
                  <a:lnTo>
                    <a:pt x="267731" y="241054"/>
                  </a:lnTo>
                  <a:lnTo>
                    <a:pt x="267841" y="236347"/>
                  </a:lnTo>
                  <a:lnTo>
                    <a:pt x="266864" y="234955"/>
                  </a:lnTo>
                  <a:lnTo>
                    <a:pt x="265221" y="234028"/>
                  </a:lnTo>
                  <a:lnTo>
                    <a:pt x="258957" y="23217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SMARTInkShape-61"/>
            <p:cNvSpPr/>
            <p:nvPr/>
          </p:nvSpPr>
          <p:spPr>
            <a:xfrm>
              <a:off x="2933652" y="3152751"/>
              <a:ext cx="334046" cy="283365"/>
            </a:xfrm>
            <a:custGeom>
              <a:avLst/>
              <a:gdLst/>
              <a:ahLst/>
              <a:cxnLst/>
              <a:rect l="0" t="0" r="0" b="0"/>
              <a:pathLst>
                <a:path w="334046" h="283365">
                  <a:moveTo>
                    <a:pt x="39934" y="53007"/>
                  </a:moveTo>
                  <a:lnTo>
                    <a:pt x="39934" y="57747"/>
                  </a:lnTo>
                  <a:lnTo>
                    <a:pt x="32245" y="91167"/>
                  </a:lnTo>
                  <a:lnTo>
                    <a:pt x="32242" y="125919"/>
                  </a:lnTo>
                  <a:lnTo>
                    <a:pt x="38120" y="167326"/>
                  </a:lnTo>
                  <a:lnTo>
                    <a:pt x="44316" y="204462"/>
                  </a:lnTo>
                  <a:lnTo>
                    <a:pt x="53205" y="245930"/>
                  </a:lnTo>
                  <a:lnTo>
                    <a:pt x="61174" y="259438"/>
                  </a:lnTo>
                  <a:lnTo>
                    <a:pt x="80128" y="275995"/>
                  </a:lnTo>
                  <a:lnTo>
                    <a:pt x="83703" y="283364"/>
                  </a:lnTo>
                  <a:lnTo>
                    <a:pt x="83996" y="282977"/>
                  </a:lnTo>
                  <a:lnTo>
                    <a:pt x="84322" y="279900"/>
                  </a:lnTo>
                  <a:lnTo>
                    <a:pt x="81821" y="275226"/>
                  </a:lnTo>
                  <a:lnTo>
                    <a:pt x="50028" y="234036"/>
                  </a:lnTo>
                  <a:lnTo>
                    <a:pt x="34799" y="209665"/>
                  </a:lnTo>
                  <a:lnTo>
                    <a:pt x="19206" y="168556"/>
                  </a:lnTo>
                  <a:lnTo>
                    <a:pt x="6875" y="124373"/>
                  </a:lnTo>
                  <a:lnTo>
                    <a:pt x="2357" y="100280"/>
                  </a:lnTo>
                  <a:lnTo>
                    <a:pt x="0" y="93452"/>
                  </a:lnTo>
                  <a:lnTo>
                    <a:pt x="26" y="77928"/>
                  </a:lnTo>
                  <a:lnTo>
                    <a:pt x="6493" y="35768"/>
                  </a:lnTo>
                  <a:lnTo>
                    <a:pt x="13819" y="20117"/>
                  </a:lnTo>
                  <a:lnTo>
                    <a:pt x="20390" y="12592"/>
                  </a:lnTo>
                  <a:lnTo>
                    <a:pt x="29925" y="5940"/>
                  </a:lnTo>
                  <a:lnTo>
                    <a:pt x="46449" y="1358"/>
                  </a:lnTo>
                  <a:lnTo>
                    <a:pt x="63913" y="0"/>
                  </a:lnTo>
                  <a:lnTo>
                    <a:pt x="104220" y="11908"/>
                  </a:lnTo>
                  <a:lnTo>
                    <a:pt x="131382" y="24347"/>
                  </a:lnTo>
                  <a:lnTo>
                    <a:pt x="166861" y="56341"/>
                  </a:lnTo>
                  <a:lnTo>
                    <a:pt x="185253" y="85796"/>
                  </a:lnTo>
                  <a:lnTo>
                    <a:pt x="190457" y="108579"/>
                  </a:lnTo>
                  <a:lnTo>
                    <a:pt x="191570" y="126900"/>
                  </a:lnTo>
                  <a:lnTo>
                    <a:pt x="189018" y="133142"/>
                  </a:lnTo>
                  <a:lnTo>
                    <a:pt x="182917" y="142145"/>
                  </a:lnTo>
                  <a:lnTo>
                    <a:pt x="187581" y="146997"/>
                  </a:lnTo>
                  <a:lnTo>
                    <a:pt x="192536" y="149351"/>
                  </a:lnTo>
                  <a:lnTo>
                    <a:pt x="233947" y="158889"/>
                  </a:lnTo>
                  <a:lnTo>
                    <a:pt x="275114" y="169183"/>
                  </a:lnTo>
                  <a:lnTo>
                    <a:pt x="309811" y="184245"/>
                  </a:lnTo>
                  <a:lnTo>
                    <a:pt x="324900" y="193289"/>
                  </a:lnTo>
                  <a:lnTo>
                    <a:pt x="328138" y="194153"/>
                  </a:lnTo>
                  <a:lnTo>
                    <a:pt x="330296" y="195721"/>
                  </a:lnTo>
                  <a:lnTo>
                    <a:pt x="331736" y="197759"/>
                  </a:lnTo>
                  <a:lnTo>
                    <a:pt x="334045" y="203418"/>
                  </a:lnTo>
                  <a:lnTo>
                    <a:pt x="324964" y="209139"/>
                  </a:lnTo>
                  <a:lnTo>
                    <a:pt x="320243" y="209681"/>
                  </a:lnTo>
                  <a:lnTo>
                    <a:pt x="279643" y="205369"/>
                  </a:lnTo>
                  <a:lnTo>
                    <a:pt x="240944" y="204885"/>
                  </a:lnTo>
                  <a:lnTo>
                    <a:pt x="200092" y="207467"/>
                  </a:lnTo>
                  <a:lnTo>
                    <a:pt x="156753" y="220258"/>
                  </a:lnTo>
                  <a:lnTo>
                    <a:pt x="145432" y="222591"/>
                  </a:lnTo>
                  <a:lnTo>
                    <a:pt x="133480" y="229482"/>
                  </a:lnTo>
                  <a:lnTo>
                    <a:pt x="126820" y="234958"/>
                  </a:lnTo>
                  <a:lnTo>
                    <a:pt x="123198" y="240700"/>
                  </a:lnTo>
                  <a:lnTo>
                    <a:pt x="120301" y="2494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SMARTInkShape-62"/>
            <p:cNvSpPr/>
            <p:nvPr/>
          </p:nvSpPr>
          <p:spPr>
            <a:xfrm>
              <a:off x="2473891" y="3312914"/>
              <a:ext cx="222876" cy="35719"/>
            </a:xfrm>
            <a:custGeom>
              <a:avLst/>
              <a:gdLst/>
              <a:ahLst/>
              <a:cxnLst/>
              <a:rect l="0" t="0" r="0" b="0"/>
              <a:pathLst>
                <a:path w="222876" h="35719">
                  <a:moveTo>
                    <a:pt x="8562" y="0"/>
                  </a:moveTo>
                  <a:lnTo>
                    <a:pt x="3821" y="0"/>
                  </a:lnTo>
                  <a:lnTo>
                    <a:pt x="2425" y="992"/>
                  </a:lnTo>
                  <a:lnTo>
                    <a:pt x="1494" y="2646"/>
                  </a:lnTo>
                  <a:lnTo>
                    <a:pt x="0" y="7688"/>
                  </a:lnTo>
                  <a:lnTo>
                    <a:pt x="870" y="8102"/>
                  </a:lnTo>
                  <a:lnTo>
                    <a:pt x="4482" y="8562"/>
                  </a:lnTo>
                  <a:lnTo>
                    <a:pt x="9395" y="11411"/>
                  </a:lnTo>
                  <a:lnTo>
                    <a:pt x="12094" y="13561"/>
                  </a:lnTo>
                  <a:lnTo>
                    <a:pt x="20384" y="15949"/>
                  </a:lnTo>
                  <a:lnTo>
                    <a:pt x="64073" y="22488"/>
                  </a:lnTo>
                  <a:lnTo>
                    <a:pt x="99233" y="25939"/>
                  </a:lnTo>
                  <a:lnTo>
                    <a:pt x="143366" y="26621"/>
                  </a:lnTo>
                  <a:lnTo>
                    <a:pt x="185562" y="26756"/>
                  </a:lnTo>
                  <a:lnTo>
                    <a:pt x="222875" y="3571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SMARTInkShape-63"/>
            <p:cNvSpPr/>
            <p:nvPr/>
          </p:nvSpPr>
          <p:spPr>
            <a:xfrm>
              <a:off x="2429257" y="3116461"/>
              <a:ext cx="347685" cy="347596"/>
            </a:xfrm>
            <a:custGeom>
              <a:avLst/>
              <a:gdLst/>
              <a:ahLst/>
              <a:cxnLst/>
              <a:rect l="0" t="0" r="0" b="0"/>
              <a:pathLst>
                <a:path w="347685" h="347596">
                  <a:moveTo>
                    <a:pt x="133563" y="0"/>
                  </a:moveTo>
                  <a:lnTo>
                    <a:pt x="128823" y="0"/>
                  </a:lnTo>
                  <a:lnTo>
                    <a:pt x="127426" y="992"/>
                  </a:lnTo>
                  <a:lnTo>
                    <a:pt x="126496" y="2646"/>
                  </a:lnTo>
                  <a:lnTo>
                    <a:pt x="112314" y="33420"/>
                  </a:lnTo>
                  <a:lnTo>
                    <a:pt x="90722" y="74956"/>
                  </a:lnTo>
                  <a:lnTo>
                    <a:pt x="77875" y="108199"/>
                  </a:lnTo>
                  <a:lnTo>
                    <a:pt x="61500" y="143184"/>
                  </a:lnTo>
                  <a:lnTo>
                    <a:pt x="44081" y="178685"/>
                  </a:lnTo>
                  <a:lnTo>
                    <a:pt x="28998" y="214339"/>
                  </a:lnTo>
                  <a:lnTo>
                    <a:pt x="18245" y="250039"/>
                  </a:lnTo>
                  <a:lnTo>
                    <a:pt x="10463" y="292917"/>
                  </a:lnTo>
                  <a:lnTo>
                    <a:pt x="7934" y="316784"/>
                  </a:lnTo>
                  <a:lnTo>
                    <a:pt x="0" y="346020"/>
                  </a:lnTo>
                  <a:lnTo>
                    <a:pt x="865" y="346766"/>
                  </a:lnTo>
                  <a:lnTo>
                    <a:pt x="4472" y="347595"/>
                  </a:lnTo>
                  <a:lnTo>
                    <a:pt x="9382" y="345317"/>
                  </a:lnTo>
                  <a:lnTo>
                    <a:pt x="12080" y="343320"/>
                  </a:lnTo>
                  <a:lnTo>
                    <a:pt x="20618" y="331030"/>
                  </a:lnTo>
                  <a:lnTo>
                    <a:pt x="28291" y="293587"/>
                  </a:lnTo>
                  <a:lnTo>
                    <a:pt x="38685" y="254004"/>
                  </a:lnTo>
                  <a:lnTo>
                    <a:pt x="57422" y="214105"/>
                  </a:lnTo>
                  <a:lnTo>
                    <a:pt x="73410" y="180627"/>
                  </a:lnTo>
                  <a:lnTo>
                    <a:pt x="88204" y="136404"/>
                  </a:lnTo>
                  <a:lnTo>
                    <a:pt x="100681" y="98712"/>
                  </a:lnTo>
                  <a:lnTo>
                    <a:pt x="118668" y="57120"/>
                  </a:lnTo>
                  <a:lnTo>
                    <a:pt x="124447" y="46120"/>
                  </a:lnTo>
                  <a:lnTo>
                    <a:pt x="132167" y="37284"/>
                  </a:lnTo>
                  <a:lnTo>
                    <a:pt x="132632" y="37754"/>
                  </a:lnTo>
                  <a:lnTo>
                    <a:pt x="133149" y="40923"/>
                  </a:lnTo>
                  <a:lnTo>
                    <a:pt x="157472" y="84723"/>
                  </a:lnTo>
                  <a:lnTo>
                    <a:pt x="177012" y="125589"/>
                  </a:lnTo>
                  <a:lnTo>
                    <a:pt x="198167" y="162671"/>
                  </a:lnTo>
                  <a:lnTo>
                    <a:pt x="232250" y="205638"/>
                  </a:lnTo>
                  <a:lnTo>
                    <a:pt x="264200" y="245324"/>
                  </a:lnTo>
                  <a:lnTo>
                    <a:pt x="305192" y="287633"/>
                  </a:lnTo>
                  <a:lnTo>
                    <a:pt x="322945" y="302805"/>
                  </a:lnTo>
                  <a:lnTo>
                    <a:pt x="336851" y="309655"/>
                  </a:lnTo>
                  <a:lnTo>
                    <a:pt x="340526" y="310616"/>
                  </a:lnTo>
                  <a:lnTo>
                    <a:pt x="342976" y="312249"/>
                  </a:lnTo>
                  <a:lnTo>
                    <a:pt x="344609" y="314330"/>
                  </a:lnTo>
                  <a:lnTo>
                    <a:pt x="347230" y="320058"/>
                  </a:lnTo>
                  <a:lnTo>
                    <a:pt x="347445" y="319536"/>
                  </a:lnTo>
                  <a:lnTo>
                    <a:pt x="347684" y="316310"/>
                  </a:lnTo>
                  <a:lnTo>
                    <a:pt x="346756" y="315053"/>
                  </a:lnTo>
                  <a:lnTo>
                    <a:pt x="338946" y="3125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74" name="SMARTInkShape-Group15"/>
          <p:cNvGrpSpPr/>
          <p:nvPr/>
        </p:nvGrpSpPr>
        <p:grpSpPr>
          <a:xfrm>
            <a:off x="4742686" y="3348786"/>
            <a:ext cx="2454188" cy="1401755"/>
            <a:chOff x="4742686" y="3348786"/>
            <a:chExt cx="2454188" cy="1401755"/>
          </a:xfrm>
        </p:grpSpPr>
        <p:sp>
          <p:nvSpPr>
            <p:cNvPr id="63" name="SMARTInkShape-64"/>
            <p:cNvSpPr/>
            <p:nvPr/>
          </p:nvSpPr>
          <p:spPr>
            <a:xfrm>
              <a:off x="4742686" y="3348786"/>
              <a:ext cx="2454188" cy="1401755"/>
            </a:xfrm>
            <a:custGeom>
              <a:avLst/>
              <a:gdLst/>
              <a:ahLst/>
              <a:cxnLst/>
              <a:rect l="0" t="0" r="0" b="0"/>
              <a:pathLst>
                <a:path w="2454188" h="1401755">
                  <a:moveTo>
                    <a:pt x="936595" y="44495"/>
                  </a:moveTo>
                  <a:lnTo>
                    <a:pt x="898434" y="44495"/>
                  </a:lnTo>
                  <a:lnTo>
                    <a:pt x="863882" y="44495"/>
                  </a:lnTo>
                  <a:lnTo>
                    <a:pt x="826966" y="49236"/>
                  </a:lnTo>
                  <a:lnTo>
                    <a:pt x="786152" y="52184"/>
                  </a:lnTo>
                  <a:lnTo>
                    <a:pt x="747380" y="57797"/>
                  </a:lnTo>
                  <a:lnTo>
                    <a:pt x="706017" y="65745"/>
                  </a:lnTo>
                  <a:lnTo>
                    <a:pt x="674374" y="68822"/>
                  </a:lnTo>
                  <a:lnTo>
                    <a:pt x="640466" y="71182"/>
                  </a:lnTo>
                  <a:lnTo>
                    <a:pt x="605553" y="75538"/>
                  </a:lnTo>
                  <a:lnTo>
                    <a:pt x="572839" y="83427"/>
                  </a:lnTo>
                  <a:lnTo>
                    <a:pt x="540769" y="92556"/>
                  </a:lnTo>
                  <a:lnTo>
                    <a:pt x="506672" y="99921"/>
                  </a:lnTo>
                  <a:lnTo>
                    <a:pt x="471675" y="109147"/>
                  </a:lnTo>
                  <a:lnTo>
                    <a:pt x="436277" y="119862"/>
                  </a:lnTo>
                  <a:lnTo>
                    <a:pt x="400700" y="131239"/>
                  </a:lnTo>
                  <a:lnTo>
                    <a:pt x="367690" y="145556"/>
                  </a:lnTo>
                  <a:lnTo>
                    <a:pt x="336483" y="160848"/>
                  </a:lnTo>
                  <a:lnTo>
                    <a:pt x="306076" y="174260"/>
                  </a:lnTo>
                  <a:lnTo>
                    <a:pt x="276026" y="192126"/>
                  </a:lnTo>
                  <a:lnTo>
                    <a:pt x="246134" y="212304"/>
                  </a:lnTo>
                  <a:lnTo>
                    <a:pt x="202406" y="241391"/>
                  </a:lnTo>
                  <a:lnTo>
                    <a:pt x="163874" y="275695"/>
                  </a:lnTo>
                  <a:lnTo>
                    <a:pt x="128314" y="316839"/>
                  </a:lnTo>
                  <a:lnTo>
                    <a:pt x="98484" y="360448"/>
                  </a:lnTo>
                  <a:lnTo>
                    <a:pt x="71786" y="404789"/>
                  </a:lnTo>
                  <a:lnTo>
                    <a:pt x="57466" y="434482"/>
                  </a:lnTo>
                  <a:lnTo>
                    <a:pt x="44485" y="466862"/>
                  </a:lnTo>
                  <a:lnTo>
                    <a:pt x="32102" y="500104"/>
                  </a:lnTo>
                  <a:lnTo>
                    <a:pt x="19983" y="531415"/>
                  </a:lnTo>
                  <a:lnTo>
                    <a:pt x="10629" y="564513"/>
                  </a:lnTo>
                  <a:lnTo>
                    <a:pt x="4156" y="599068"/>
                  </a:lnTo>
                  <a:lnTo>
                    <a:pt x="1279" y="634268"/>
                  </a:lnTo>
                  <a:lnTo>
                    <a:pt x="0" y="669757"/>
                  </a:lnTo>
                  <a:lnTo>
                    <a:pt x="425" y="705374"/>
                  </a:lnTo>
                  <a:lnTo>
                    <a:pt x="3920" y="741047"/>
                  </a:lnTo>
                  <a:lnTo>
                    <a:pt x="8782" y="776746"/>
                  </a:lnTo>
                  <a:lnTo>
                    <a:pt x="14249" y="811463"/>
                  </a:lnTo>
                  <a:lnTo>
                    <a:pt x="19986" y="843430"/>
                  </a:lnTo>
                  <a:lnTo>
                    <a:pt x="28490" y="874174"/>
                  </a:lnTo>
                  <a:lnTo>
                    <a:pt x="39875" y="905366"/>
                  </a:lnTo>
                  <a:lnTo>
                    <a:pt x="54857" y="939073"/>
                  </a:lnTo>
                  <a:lnTo>
                    <a:pt x="71438" y="971252"/>
                  </a:lnTo>
                  <a:lnTo>
                    <a:pt x="88729" y="1003083"/>
                  </a:lnTo>
                  <a:lnTo>
                    <a:pt x="106336" y="1037073"/>
                  </a:lnTo>
                  <a:lnTo>
                    <a:pt x="137723" y="1080198"/>
                  </a:lnTo>
                  <a:lnTo>
                    <a:pt x="172159" y="1122850"/>
                  </a:lnTo>
                  <a:lnTo>
                    <a:pt x="212238" y="1157427"/>
                  </a:lnTo>
                  <a:lnTo>
                    <a:pt x="255532" y="1191264"/>
                  </a:lnTo>
                  <a:lnTo>
                    <a:pt x="299779" y="1221684"/>
                  </a:lnTo>
                  <a:lnTo>
                    <a:pt x="344309" y="1249550"/>
                  </a:lnTo>
                  <a:lnTo>
                    <a:pt x="388922" y="1276657"/>
                  </a:lnTo>
                  <a:lnTo>
                    <a:pt x="421326" y="1294591"/>
                  </a:lnTo>
                  <a:lnTo>
                    <a:pt x="455570" y="1311492"/>
                  </a:lnTo>
                  <a:lnTo>
                    <a:pt x="490635" y="1325618"/>
                  </a:lnTo>
                  <a:lnTo>
                    <a:pt x="526063" y="1338510"/>
                  </a:lnTo>
                  <a:lnTo>
                    <a:pt x="562644" y="1349862"/>
                  </a:lnTo>
                  <a:lnTo>
                    <a:pt x="602053" y="1358215"/>
                  </a:lnTo>
                  <a:lnTo>
                    <a:pt x="640074" y="1365236"/>
                  </a:lnTo>
                  <a:lnTo>
                    <a:pt x="677808" y="1371663"/>
                  </a:lnTo>
                  <a:lnTo>
                    <a:pt x="717730" y="1377827"/>
                  </a:lnTo>
                  <a:lnTo>
                    <a:pt x="758624" y="1381228"/>
                  </a:lnTo>
                  <a:lnTo>
                    <a:pt x="799949" y="1383731"/>
                  </a:lnTo>
                  <a:lnTo>
                    <a:pt x="841468" y="1388151"/>
                  </a:lnTo>
                  <a:lnTo>
                    <a:pt x="883071" y="1390777"/>
                  </a:lnTo>
                  <a:lnTo>
                    <a:pt x="924713" y="1392936"/>
                  </a:lnTo>
                  <a:lnTo>
                    <a:pt x="966371" y="1397205"/>
                  </a:lnTo>
                  <a:lnTo>
                    <a:pt x="1010683" y="1399761"/>
                  </a:lnTo>
                  <a:lnTo>
                    <a:pt x="1033611" y="1400443"/>
                  </a:lnTo>
                  <a:lnTo>
                    <a:pt x="1077610" y="1401201"/>
                  </a:lnTo>
                  <a:lnTo>
                    <a:pt x="1121308" y="1401538"/>
                  </a:lnTo>
                  <a:lnTo>
                    <a:pt x="1144073" y="1401628"/>
                  </a:lnTo>
                  <a:lnTo>
                    <a:pt x="1167187" y="1401688"/>
                  </a:lnTo>
                  <a:lnTo>
                    <a:pt x="1211390" y="1401754"/>
                  </a:lnTo>
                  <a:lnTo>
                    <a:pt x="1254187" y="1400792"/>
                  </a:lnTo>
                  <a:lnTo>
                    <a:pt x="1296359" y="1397056"/>
                  </a:lnTo>
                  <a:lnTo>
                    <a:pt x="1340898" y="1394735"/>
                  </a:lnTo>
                  <a:lnTo>
                    <a:pt x="1363889" y="1394116"/>
                  </a:lnTo>
                  <a:lnTo>
                    <a:pt x="1407954" y="1390782"/>
                  </a:lnTo>
                  <a:lnTo>
                    <a:pt x="1450689" y="1385993"/>
                  </a:lnTo>
                  <a:lnTo>
                    <a:pt x="1492834" y="1380557"/>
                  </a:lnTo>
                  <a:lnTo>
                    <a:pt x="1534716" y="1372189"/>
                  </a:lnTo>
                  <a:lnTo>
                    <a:pt x="1576481" y="1361855"/>
                  </a:lnTo>
                  <a:lnTo>
                    <a:pt x="1618194" y="1350647"/>
                  </a:lnTo>
                  <a:lnTo>
                    <a:pt x="1659883" y="1339051"/>
                  </a:lnTo>
                  <a:lnTo>
                    <a:pt x="1701564" y="1327283"/>
                  </a:lnTo>
                  <a:lnTo>
                    <a:pt x="1743242" y="1315438"/>
                  </a:lnTo>
                  <a:lnTo>
                    <a:pt x="1784915" y="1300914"/>
                  </a:lnTo>
                  <a:lnTo>
                    <a:pt x="1825594" y="1284536"/>
                  </a:lnTo>
                  <a:lnTo>
                    <a:pt x="1863519" y="1267335"/>
                  </a:lnTo>
                  <a:lnTo>
                    <a:pt x="1900217" y="1249769"/>
                  </a:lnTo>
                  <a:lnTo>
                    <a:pt x="1937364" y="1232039"/>
                  </a:lnTo>
                  <a:lnTo>
                    <a:pt x="1977025" y="1214238"/>
                  </a:lnTo>
                  <a:lnTo>
                    <a:pt x="2012511" y="1193758"/>
                  </a:lnTo>
                  <a:lnTo>
                    <a:pt x="2045811" y="1170435"/>
                  </a:lnTo>
                  <a:lnTo>
                    <a:pt x="2080455" y="1143532"/>
                  </a:lnTo>
                  <a:lnTo>
                    <a:pt x="2115696" y="1117685"/>
                  </a:lnTo>
                  <a:lnTo>
                    <a:pt x="2150210" y="1092969"/>
                  </a:lnTo>
                  <a:lnTo>
                    <a:pt x="2182086" y="1068754"/>
                  </a:lnTo>
                  <a:lnTo>
                    <a:pt x="2212789" y="1042117"/>
                  </a:lnTo>
                  <a:lnTo>
                    <a:pt x="2255320" y="1001876"/>
                  </a:lnTo>
                  <a:lnTo>
                    <a:pt x="2293057" y="964817"/>
                  </a:lnTo>
                  <a:lnTo>
                    <a:pt x="2329375" y="926056"/>
                  </a:lnTo>
                  <a:lnTo>
                    <a:pt x="2362624" y="885797"/>
                  </a:lnTo>
                  <a:lnTo>
                    <a:pt x="2388683" y="848733"/>
                  </a:lnTo>
                  <a:lnTo>
                    <a:pt x="2408971" y="812616"/>
                  </a:lnTo>
                  <a:lnTo>
                    <a:pt x="2433604" y="769597"/>
                  </a:lnTo>
                  <a:lnTo>
                    <a:pt x="2449457" y="725307"/>
                  </a:lnTo>
                  <a:lnTo>
                    <a:pt x="2453106" y="690166"/>
                  </a:lnTo>
                  <a:lnTo>
                    <a:pt x="2454187" y="654618"/>
                  </a:lnTo>
                  <a:lnTo>
                    <a:pt x="2453515" y="618950"/>
                  </a:lnTo>
                  <a:lnTo>
                    <a:pt x="2446481" y="583246"/>
                  </a:lnTo>
                  <a:lnTo>
                    <a:pt x="2433261" y="548525"/>
                  </a:lnTo>
                  <a:lnTo>
                    <a:pt x="2414111" y="506977"/>
                  </a:lnTo>
                  <a:lnTo>
                    <a:pt x="2386995" y="465586"/>
                  </a:lnTo>
                  <a:lnTo>
                    <a:pt x="2355400" y="422611"/>
                  </a:lnTo>
                  <a:lnTo>
                    <a:pt x="2317850" y="381784"/>
                  </a:lnTo>
                  <a:lnTo>
                    <a:pt x="2284134" y="350146"/>
                  </a:lnTo>
                  <a:lnTo>
                    <a:pt x="2249009" y="321921"/>
                  </a:lnTo>
                  <a:lnTo>
                    <a:pt x="2213466" y="297351"/>
                  </a:lnTo>
                  <a:lnTo>
                    <a:pt x="2175154" y="272212"/>
                  </a:lnTo>
                  <a:lnTo>
                    <a:pt x="2132383" y="244920"/>
                  </a:lnTo>
                  <a:lnTo>
                    <a:pt x="2088290" y="221620"/>
                  </a:lnTo>
                  <a:lnTo>
                    <a:pt x="2043807" y="198510"/>
                  </a:lnTo>
                  <a:lnTo>
                    <a:pt x="1999207" y="176450"/>
                  </a:lnTo>
                  <a:lnTo>
                    <a:pt x="1954573" y="153708"/>
                  </a:lnTo>
                  <a:lnTo>
                    <a:pt x="1923819" y="140659"/>
                  </a:lnTo>
                  <a:lnTo>
                    <a:pt x="1890307" y="128246"/>
                  </a:lnTo>
                  <a:lnTo>
                    <a:pt x="1858214" y="116113"/>
                  </a:lnTo>
                  <a:lnTo>
                    <a:pt x="1826422" y="104106"/>
                  </a:lnTo>
                  <a:lnTo>
                    <a:pt x="1792449" y="92156"/>
                  </a:lnTo>
                  <a:lnTo>
                    <a:pt x="1760151" y="82875"/>
                  </a:lnTo>
                  <a:lnTo>
                    <a:pt x="1728268" y="75444"/>
                  </a:lnTo>
                  <a:lnTo>
                    <a:pt x="1694253" y="68833"/>
                  </a:lnTo>
                  <a:lnTo>
                    <a:pt x="1659293" y="62588"/>
                  </a:lnTo>
                  <a:lnTo>
                    <a:pt x="1623911" y="56505"/>
                  </a:lnTo>
                  <a:lnTo>
                    <a:pt x="1588342" y="50494"/>
                  </a:lnTo>
                  <a:lnTo>
                    <a:pt x="1555335" y="41870"/>
                  </a:lnTo>
                  <a:lnTo>
                    <a:pt x="1523138" y="33407"/>
                  </a:lnTo>
                  <a:lnTo>
                    <a:pt x="1488984" y="29645"/>
                  </a:lnTo>
                  <a:lnTo>
                    <a:pt x="1451314" y="25327"/>
                  </a:lnTo>
                  <a:lnTo>
                    <a:pt x="1412414" y="20101"/>
                  </a:lnTo>
                  <a:lnTo>
                    <a:pt x="1375280" y="14471"/>
                  </a:lnTo>
                  <a:lnTo>
                    <a:pt x="1338934" y="8662"/>
                  </a:lnTo>
                  <a:lnTo>
                    <a:pt x="1301944" y="3764"/>
                  </a:lnTo>
                  <a:lnTo>
                    <a:pt x="1262353" y="1588"/>
                  </a:lnTo>
                  <a:lnTo>
                    <a:pt x="1224252" y="621"/>
                  </a:lnTo>
                  <a:lnTo>
                    <a:pt x="1187473" y="191"/>
                  </a:lnTo>
                  <a:lnTo>
                    <a:pt x="1151284" y="0"/>
                  </a:lnTo>
                  <a:lnTo>
                    <a:pt x="1112710" y="2561"/>
                  </a:lnTo>
                  <a:lnTo>
                    <a:pt x="1072415" y="7006"/>
                  </a:lnTo>
                  <a:lnTo>
                    <a:pt x="1031354" y="12289"/>
                  </a:lnTo>
                  <a:lnTo>
                    <a:pt x="995247" y="17945"/>
                  </a:lnTo>
                  <a:lnTo>
                    <a:pt x="963654" y="22773"/>
                  </a:lnTo>
                  <a:lnTo>
                    <a:pt x="909806" y="266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SMARTInkShape-65"/>
            <p:cNvSpPr/>
            <p:nvPr/>
          </p:nvSpPr>
          <p:spPr>
            <a:xfrm>
              <a:off x="6581179" y="3679031"/>
              <a:ext cx="44649" cy="241102"/>
            </a:xfrm>
            <a:custGeom>
              <a:avLst/>
              <a:gdLst/>
              <a:ahLst/>
              <a:cxnLst/>
              <a:rect l="0" t="0" r="0" b="0"/>
              <a:pathLst>
                <a:path w="44649" h="241102">
                  <a:moveTo>
                    <a:pt x="44648" y="0"/>
                  </a:moveTo>
                  <a:lnTo>
                    <a:pt x="43657" y="14258"/>
                  </a:lnTo>
                  <a:lnTo>
                    <a:pt x="33626" y="56362"/>
                  </a:lnTo>
                  <a:lnTo>
                    <a:pt x="20561" y="99585"/>
                  </a:lnTo>
                  <a:lnTo>
                    <a:pt x="11522" y="141086"/>
                  </a:lnTo>
                  <a:lnTo>
                    <a:pt x="4702" y="182981"/>
                  </a:lnTo>
                  <a:lnTo>
                    <a:pt x="0" y="2411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SMARTInkShape-66"/>
            <p:cNvSpPr/>
            <p:nvPr/>
          </p:nvSpPr>
          <p:spPr>
            <a:xfrm>
              <a:off x="6491882" y="3875484"/>
              <a:ext cx="1" cy="17860"/>
            </a:xfrm>
            <a:custGeom>
              <a:avLst/>
              <a:gdLst/>
              <a:ahLst/>
              <a:cxnLst/>
              <a:rect l="0" t="0" r="0" b="0"/>
              <a:pathLst>
                <a:path w="1" h="17860">
                  <a:moveTo>
                    <a:pt x="0" y="0"/>
                  </a:moveTo>
                  <a:lnTo>
                    <a:pt x="0" y="17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SMARTInkShape-67"/>
            <p:cNvSpPr/>
            <p:nvPr/>
          </p:nvSpPr>
          <p:spPr>
            <a:xfrm>
              <a:off x="6438304" y="3670101"/>
              <a:ext cx="1" cy="26790"/>
            </a:xfrm>
            <a:custGeom>
              <a:avLst/>
              <a:gdLst/>
              <a:ahLst/>
              <a:cxnLst/>
              <a:rect l="0" t="0" r="0" b="0"/>
              <a:pathLst>
                <a:path w="1" h="26790">
                  <a:moveTo>
                    <a:pt x="0" y="0"/>
                  </a:moveTo>
                  <a:lnTo>
                    <a:pt x="0" y="267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SMARTInkShape-68"/>
            <p:cNvSpPr/>
            <p:nvPr/>
          </p:nvSpPr>
          <p:spPr>
            <a:xfrm>
              <a:off x="6143625" y="3680394"/>
              <a:ext cx="222708" cy="221880"/>
            </a:xfrm>
            <a:custGeom>
              <a:avLst/>
              <a:gdLst/>
              <a:ahLst/>
              <a:cxnLst/>
              <a:rect l="0" t="0" r="0" b="0"/>
              <a:pathLst>
                <a:path w="222708" h="221880">
                  <a:moveTo>
                    <a:pt x="0" y="43285"/>
                  </a:moveTo>
                  <a:lnTo>
                    <a:pt x="0" y="38545"/>
                  </a:lnTo>
                  <a:lnTo>
                    <a:pt x="992" y="37148"/>
                  </a:lnTo>
                  <a:lnTo>
                    <a:pt x="2645" y="36218"/>
                  </a:lnTo>
                  <a:lnTo>
                    <a:pt x="4740" y="35597"/>
                  </a:lnTo>
                  <a:lnTo>
                    <a:pt x="18092" y="24806"/>
                  </a:lnTo>
                  <a:lnTo>
                    <a:pt x="20991" y="22036"/>
                  </a:lnTo>
                  <a:lnTo>
                    <a:pt x="29504" y="18959"/>
                  </a:lnTo>
                  <a:lnTo>
                    <a:pt x="38910" y="16599"/>
                  </a:lnTo>
                  <a:lnTo>
                    <a:pt x="50775" y="10683"/>
                  </a:lnTo>
                  <a:lnTo>
                    <a:pt x="90632" y="0"/>
                  </a:lnTo>
                  <a:lnTo>
                    <a:pt x="94156" y="538"/>
                  </a:lnTo>
                  <a:lnTo>
                    <a:pt x="116021" y="9714"/>
                  </a:lnTo>
                  <a:lnTo>
                    <a:pt x="119019" y="11974"/>
                  </a:lnTo>
                  <a:lnTo>
                    <a:pt x="122351" y="17132"/>
                  </a:lnTo>
                  <a:lnTo>
                    <a:pt x="123239" y="19897"/>
                  </a:lnTo>
                  <a:lnTo>
                    <a:pt x="122839" y="22732"/>
                  </a:lnTo>
                  <a:lnTo>
                    <a:pt x="117714" y="34411"/>
                  </a:lnTo>
                  <a:lnTo>
                    <a:pt x="117171" y="37369"/>
                  </a:lnTo>
                  <a:lnTo>
                    <a:pt x="111277" y="43302"/>
                  </a:lnTo>
                  <a:lnTo>
                    <a:pt x="80474" y="67429"/>
                  </a:lnTo>
                  <a:lnTo>
                    <a:pt x="73223" y="69552"/>
                  </a:lnTo>
                  <a:lnTo>
                    <a:pt x="72628" y="70719"/>
                  </a:lnTo>
                  <a:lnTo>
                    <a:pt x="71594" y="77717"/>
                  </a:lnTo>
                  <a:lnTo>
                    <a:pt x="72534" y="78146"/>
                  </a:lnTo>
                  <a:lnTo>
                    <a:pt x="76224" y="78623"/>
                  </a:lnTo>
                  <a:lnTo>
                    <a:pt x="81172" y="81481"/>
                  </a:lnTo>
                  <a:lnTo>
                    <a:pt x="86678" y="85066"/>
                  </a:lnTo>
                  <a:lnTo>
                    <a:pt x="96348" y="87084"/>
                  </a:lnTo>
                  <a:lnTo>
                    <a:pt x="134184" y="90530"/>
                  </a:lnTo>
                  <a:lnTo>
                    <a:pt x="173477" y="103746"/>
                  </a:lnTo>
                  <a:lnTo>
                    <a:pt x="197776" y="117822"/>
                  </a:lnTo>
                  <a:lnTo>
                    <a:pt x="211009" y="130622"/>
                  </a:lnTo>
                  <a:lnTo>
                    <a:pt x="219177" y="144679"/>
                  </a:lnTo>
                  <a:lnTo>
                    <a:pt x="222038" y="156562"/>
                  </a:lnTo>
                  <a:lnTo>
                    <a:pt x="222707" y="166722"/>
                  </a:lnTo>
                  <a:lnTo>
                    <a:pt x="220357" y="175206"/>
                  </a:lnTo>
                  <a:lnTo>
                    <a:pt x="210765" y="188737"/>
                  </a:lnTo>
                  <a:lnTo>
                    <a:pt x="198324" y="200964"/>
                  </a:lnTo>
                  <a:lnTo>
                    <a:pt x="184329" y="208957"/>
                  </a:lnTo>
                  <a:lnTo>
                    <a:pt x="146750" y="220948"/>
                  </a:lnTo>
                  <a:lnTo>
                    <a:pt x="125014" y="2218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SMARTInkShape-69"/>
            <p:cNvSpPr/>
            <p:nvPr/>
          </p:nvSpPr>
          <p:spPr>
            <a:xfrm>
              <a:off x="6054328" y="3893343"/>
              <a:ext cx="1" cy="26790"/>
            </a:xfrm>
            <a:custGeom>
              <a:avLst/>
              <a:gdLst/>
              <a:ahLst/>
              <a:cxnLst/>
              <a:rect l="0" t="0" r="0" b="0"/>
              <a:pathLst>
                <a:path w="1" h="26790">
                  <a:moveTo>
                    <a:pt x="0" y="0"/>
                  </a:moveTo>
                  <a:lnTo>
                    <a:pt x="0" y="267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SMARTInkShape-70"/>
            <p:cNvSpPr/>
            <p:nvPr/>
          </p:nvSpPr>
          <p:spPr>
            <a:xfrm>
              <a:off x="6027539" y="3661171"/>
              <a:ext cx="1" cy="17861"/>
            </a:xfrm>
            <a:custGeom>
              <a:avLst/>
              <a:gdLst/>
              <a:ahLst/>
              <a:cxnLst/>
              <a:rect l="0" t="0" r="0" b="0"/>
              <a:pathLst>
                <a:path w="1" h="17861">
                  <a:moveTo>
                    <a:pt x="0" y="0"/>
                  </a:moveTo>
                  <a:lnTo>
                    <a:pt x="0" y="178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SMARTInkShape-71"/>
            <p:cNvSpPr/>
            <p:nvPr/>
          </p:nvSpPr>
          <p:spPr>
            <a:xfrm>
              <a:off x="5697139" y="3679031"/>
              <a:ext cx="212396" cy="285751"/>
            </a:xfrm>
            <a:custGeom>
              <a:avLst/>
              <a:gdLst/>
              <a:ahLst/>
              <a:cxnLst/>
              <a:rect l="0" t="0" r="0" b="0"/>
              <a:pathLst>
                <a:path w="212396" h="285751">
                  <a:moveTo>
                    <a:pt x="0" y="0"/>
                  </a:moveTo>
                  <a:lnTo>
                    <a:pt x="18044" y="0"/>
                  </a:lnTo>
                  <a:lnTo>
                    <a:pt x="25549" y="2646"/>
                  </a:lnTo>
                  <a:lnTo>
                    <a:pt x="38451" y="12429"/>
                  </a:lnTo>
                  <a:lnTo>
                    <a:pt x="41895" y="18092"/>
                  </a:lnTo>
                  <a:lnTo>
                    <a:pt x="44417" y="23916"/>
                  </a:lnTo>
                  <a:lnTo>
                    <a:pt x="56918" y="43450"/>
                  </a:lnTo>
                  <a:lnTo>
                    <a:pt x="61404" y="64844"/>
                  </a:lnTo>
                  <a:lnTo>
                    <a:pt x="62364" y="82868"/>
                  </a:lnTo>
                  <a:lnTo>
                    <a:pt x="59799" y="89085"/>
                  </a:lnTo>
                  <a:lnTo>
                    <a:pt x="56344" y="95156"/>
                  </a:lnTo>
                  <a:lnTo>
                    <a:pt x="54808" y="101161"/>
                  </a:lnTo>
                  <a:lnTo>
                    <a:pt x="53406" y="103159"/>
                  </a:lnTo>
                  <a:lnTo>
                    <a:pt x="51479" y="104492"/>
                  </a:lnTo>
                  <a:lnTo>
                    <a:pt x="45999" y="106630"/>
                  </a:lnTo>
                  <a:lnTo>
                    <a:pt x="35840" y="107152"/>
                  </a:lnTo>
                  <a:lnTo>
                    <a:pt x="40496" y="107155"/>
                  </a:lnTo>
                  <a:lnTo>
                    <a:pt x="45450" y="104510"/>
                  </a:lnTo>
                  <a:lnTo>
                    <a:pt x="50958" y="101019"/>
                  </a:lnTo>
                  <a:lnTo>
                    <a:pt x="62579" y="98778"/>
                  </a:lnTo>
                  <a:lnTo>
                    <a:pt x="95778" y="98259"/>
                  </a:lnTo>
                  <a:lnTo>
                    <a:pt x="136955" y="107323"/>
                  </a:lnTo>
                  <a:lnTo>
                    <a:pt x="166693" y="119477"/>
                  </a:lnTo>
                  <a:lnTo>
                    <a:pt x="197667" y="144647"/>
                  </a:lnTo>
                  <a:lnTo>
                    <a:pt x="207839" y="159165"/>
                  </a:lnTo>
                  <a:lnTo>
                    <a:pt x="212395" y="176034"/>
                  </a:lnTo>
                  <a:lnTo>
                    <a:pt x="210816" y="185063"/>
                  </a:lnTo>
                  <a:lnTo>
                    <a:pt x="193273" y="220644"/>
                  </a:lnTo>
                  <a:lnTo>
                    <a:pt x="184788" y="229694"/>
                  </a:lnTo>
                  <a:lnTo>
                    <a:pt x="142253" y="258896"/>
                  </a:lnTo>
                  <a:lnTo>
                    <a:pt x="113028" y="272843"/>
                  </a:lnTo>
                  <a:lnTo>
                    <a:pt x="96219" y="276634"/>
                  </a:lnTo>
                  <a:lnTo>
                    <a:pt x="81147" y="283655"/>
                  </a:lnTo>
                  <a:lnTo>
                    <a:pt x="62509"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SMARTInkShape-72"/>
            <p:cNvSpPr/>
            <p:nvPr/>
          </p:nvSpPr>
          <p:spPr>
            <a:xfrm>
              <a:off x="5500688" y="3955851"/>
              <a:ext cx="1" cy="8931"/>
            </a:xfrm>
            <a:custGeom>
              <a:avLst/>
              <a:gdLst/>
              <a:ahLst/>
              <a:cxnLst/>
              <a:rect l="0" t="0" r="0" b="0"/>
              <a:pathLst>
                <a:path w="1" h="8931">
                  <a:moveTo>
                    <a:pt x="0" y="0"/>
                  </a:moveTo>
                  <a:lnTo>
                    <a:pt x="0" y="89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SMARTInkShape-73"/>
            <p:cNvSpPr/>
            <p:nvPr/>
          </p:nvSpPr>
          <p:spPr>
            <a:xfrm>
              <a:off x="5473898" y="3652242"/>
              <a:ext cx="1" cy="26790"/>
            </a:xfrm>
            <a:custGeom>
              <a:avLst/>
              <a:gdLst/>
              <a:ahLst/>
              <a:cxnLst/>
              <a:rect l="0" t="0" r="0" b="0"/>
              <a:pathLst>
                <a:path w="1" h="26790">
                  <a:moveTo>
                    <a:pt x="0" y="0"/>
                  </a:moveTo>
                  <a:lnTo>
                    <a:pt x="0" y="267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SMARTInkShape-74"/>
            <p:cNvSpPr/>
            <p:nvPr/>
          </p:nvSpPr>
          <p:spPr>
            <a:xfrm>
              <a:off x="5019576" y="3661754"/>
              <a:ext cx="319805" cy="767372"/>
            </a:xfrm>
            <a:custGeom>
              <a:avLst/>
              <a:gdLst/>
              <a:ahLst/>
              <a:cxnLst/>
              <a:rect l="0" t="0" r="0" b="0"/>
              <a:pathLst>
                <a:path w="319805" h="767372">
                  <a:moveTo>
                    <a:pt x="284658" y="26207"/>
                  </a:moveTo>
                  <a:lnTo>
                    <a:pt x="276970" y="18519"/>
                  </a:lnTo>
                  <a:lnTo>
                    <a:pt x="266615" y="17645"/>
                  </a:lnTo>
                  <a:lnTo>
                    <a:pt x="229039" y="29738"/>
                  </a:lnTo>
                  <a:lnTo>
                    <a:pt x="193966" y="42191"/>
                  </a:lnTo>
                  <a:lnTo>
                    <a:pt x="149849" y="62731"/>
                  </a:lnTo>
                  <a:lnTo>
                    <a:pt x="117384" y="82670"/>
                  </a:lnTo>
                  <a:lnTo>
                    <a:pt x="79747" y="116074"/>
                  </a:lnTo>
                  <a:lnTo>
                    <a:pt x="37334" y="160227"/>
                  </a:lnTo>
                  <a:lnTo>
                    <a:pt x="7202" y="204810"/>
                  </a:lnTo>
                  <a:lnTo>
                    <a:pt x="0" y="239969"/>
                  </a:lnTo>
                  <a:lnTo>
                    <a:pt x="4685" y="250528"/>
                  </a:lnTo>
                  <a:lnTo>
                    <a:pt x="8712" y="256121"/>
                  </a:lnTo>
                  <a:lnTo>
                    <a:pt x="18479" y="262336"/>
                  </a:lnTo>
                  <a:lnTo>
                    <a:pt x="37780" y="265835"/>
                  </a:lnTo>
                  <a:lnTo>
                    <a:pt x="45659" y="266326"/>
                  </a:lnTo>
                  <a:lnTo>
                    <a:pt x="62350" y="261580"/>
                  </a:lnTo>
                  <a:lnTo>
                    <a:pt x="102060" y="247105"/>
                  </a:lnTo>
                  <a:lnTo>
                    <a:pt x="136407" y="232990"/>
                  </a:lnTo>
                  <a:lnTo>
                    <a:pt x="176440" y="209450"/>
                  </a:lnTo>
                  <a:lnTo>
                    <a:pt x="213011" y="177166"/>
                  </a:lnTo>
                  <a:lnTo>
                    <a:pt x="248898" y="137385"/>
                  </a:lnTo>
                  <a:lnTo>
                    <a:pt x="277520" y="98439"/>
                  </a:lnTo>
                  <a:lnTo>
                    <a:pt x="299638" y="62082"/>
                  </a:lnTo>
                  <a:lnTo>
                    <a:pt x="317478" y="20721"/>
                  </a:lnTo>
                  <a:lnTo>
                    <a:pt x="319804" y="6051"/>
                  </a:lnTo>
                  <a:lnTo>
                    <a:pt x="319004" y="3840"/>
                  </a:lnTo>
                  <a:lnTo>
                    <a:pt x="317477" y="2366"/>
                  </a:lnTo>
                  <a:lnTo>
                    <a:pt x="313135" y="728"/>
                  </a:lnTo>
                  <a:lnTo>
                    <a:pt x="307898" y="0"/>
                  </a:lnTo>
                  <a:lnTo>
                    <a:pt x="306105" y="798"/>
                  </a:lnTo>
                  <a:lnTo>
                    <a:pt x="304909" y="2323"/>
                  </a:lnTo>
                  <a:lnTo>
                    <a:pt x="290229" y="42334"/>
                  </a:lnTo>
                  <a:lnTo>
                    <a:pt x="278629" y="82419"/>
                  </a:lnTo>
                  <a:lnTo>
                    <a:pt x="269753" y="126867"/>
                  </a:lnTo>
                  <a:lnTo>
                    <a:pt x="263812" y="156934"/>
                  </a:lnTo>
                  <a:lnTo>
                    <a:pt x="260511" y="192125"/>
                  </a:lnTo>
                  <a:lnTo>
                    <a:pt x="258051" y="230917"/>
                  </a:lnTo>
                  <a:lnTo>
                    <a:pt x="253651" y="271309"/>
                  </a:lnTo>
                  <a:lnTo>
                    <a:pt x="248387" y="315058"/>
                  </a:lnTo>
                  <a:lnTo>
                    <a:pt x="245594" y="337837"/>
                  </a:lnTo>
                  <a:lnTo>
                    <a:pt x="243733" y="360960"/>
                  </a:lnTo>
                  <a:lnTo>
                    <a:pt x="242492" y="384313"/>
                  </a:lnTo>
                  <a:lnTo>
                    <a:pt x="241664" y="407819"/>
                  </a:lnTo>
                  <a:lnTo>
                    <a:pt x="240121" y="431428"/>
                  </a:lnTo>
                  <a:lnTo>
                    <a:pt x="238100" y="455104"/>
                  </a:lnTo>
                  <a:lnTo>
                    <a:pt x="235759" y="478825"/>
                  </a:lnTo>
                  <a:lnTo>
                    <a:pt x="234200" y="501585"/>
                  </a:lnTo>
                  <a:lnTo>
                    <a:pt x="232467" y="545395"/>
                  </a:lnTo>
                  <a:lnTo>
                    <a:pt x="231696" y="588017"/>
                  </a:lnTo>
                  <a:lnTo>
                    <a:pt x="231354" y="628127"/>
                  </a:lnTo>
                  <a:lnTo>
                    <a:pt x="231202" y="662490"/>
                  </a:lnTo>
                  <a:lnTo>
                    <a:pt x="231116" y="704986"/>
                  </a:lnTo>
                  <a:lnTo>
                    <a:pt x="238153" y="749344"/>
                  </a:lnTo>
                  <a:lnTo>
                    <a:pt x="238772" y="752376"/>
                  </a:lnTo>
                  <a:lnTo>
                    <a:pt x="248940" y="7673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83" name="SMARTInkShape-Group16"/>
          <p:cNvGrpSpPr/>
          <p:nvPr/>
        </p:nvGrpSpPr>
        <p:grpSpPr>
          <a:xfrm>
            <a:off x="3125390" y="2635397"/>
            <a:ext cx="2597812" cy="703735"/>
            <a:chOff x="3125390" y="2635397"/>
            <a:chExt cx="2597812" cy="703735"/>
          </a:xfrm>
        </p:grpSpPr>
        <p:sp>
          <p:nvSpPr>
            <p:cNvPr id="75" name="SMARTInkShape-75"/>
            <p:cNvSpPr/>
            <p:nvPr/>
          </p:nvSpPr>
          <p:spPr>
            <a:xfrm>
              <a:off x="5322217" y="2875359"/>
              <a:ext cx="400985" cy="463773"/>
            </a:xfrm>
            <a:custGeom>
              <a:avLst/>
              <a:gdLst/>
              <a:ahLst/>
              <a:cxnLst/>
              <a:rect l="0" t="0" r="0" b="0"/>
              <a:pathLst>
                <a:path w="400985" h="463773">
                  <a:moveTo>
                    <a:pt x="107033" y="0"/>
                  </a:moveTo>
                  <a:lnTo>
                    <a:pt x="107033" y="12429"/>
                  </a:lnTo>
                  <a:lnTo>
                    <a:pt x="102293" y="25731"/>
                  </a:lnTo>
                  <a:lnTo>
                    <a:pt x="81873" y="66191"/>
                  </a:lnTo>
                  <a:lnTo>
                    <a:pt x="63919" y="106120"/>
                  </a:lnTo>
                  <a:lnTo>
                    <a:pt x="47401" y="148807"/>
                  </a:lnTo>
                  <a:lnTo>
                    <a:pt x="28703" y="186932"/>
                  </a:lnTo>
                  <a:lnTo>
                    <a:pt x="13044" y="231102"/>
                  </a:lnTo>
                  <a:lnTo>
                    <a:pt x="9070" y="250817"/>
                  </a:lnTo>
                  <a:lnTo>
                    <a:pt x="1987" y="269516"/>
                  </a:lnTo>
                  <a:lnTo>
                    <a:pt x="0" y="284800"/>
                  </a:lnTo>
                  <a:lnTo>
                    <a:pt x="2579" y="285328"/>
                  </a:lnTo>
                  <a:lnTo>
                    <a:pt x="4654" y="285469"/>
                  </a:lnTo>
                  <a:lnTo>
                    <a:pt x="9606" y="282979"/>
                  </a:lnTo>
                  <a:lnTo>
                    <a:pt x="32027" y="267647"/>
                  </a:lnTo>
                  <a:lnTo>
                    <a:pt x="46908" y="262822"/>
                  </a:lnTo>
                  <a:lnTo>
                    <a:pt x="89488" y="254729"/>
                  </a:lnTo>
                  <a:lnTo>
                    <a:pt x="116056" y="251423"/>
                  </a:lnTo>
                  <a:lnTo>
                    <a:pt x="158829" y="257435"/>
                  </a:lnTo>
                  <a:lnTo>
                    <a:pt x="193707" y="266336"/>
                  </a:lnTo>
                  <a:lnTo>
                    <a:pt x="230169" y="282092"/>
                  </a:lnTo>
                  <a:lnTo>
                    <a:pt x="270958" y="304179"/>
                  </a:lnTo>
                  <a:lnTo>
                    <a:pt x="307629" y="324725"/>
                  </a:lnTo>
                  <a:lnTo>
                    <a:pt x="347189" y="357831"/>
                  </a:lnTo>
                  <a:lnTo>
                    <a:pt x="384537" y="400929"/>
                  </a:lnTo>
                  <a:lnTo>
                    <a:pt x="396182" y="421522"/>
                  </a:lnTo>
                  <a:lnTo>
                    <a:pt x="400984" y="447546"/>
                  </a:lnTo>
                  <a:lnTo>
                    <a:pt x="399243" y="451161"/>
                  </a:lnTo>
                  <a:lnTo>
                    <a:pt x="392015" y="457823"/>
                  </a:lnTo>
                  <a:lnTo>
                    <a:pt x="382189" y="461446"/>
                  </a:lnTo>
                  <a:lnTo>
                    <a:pt x="354971" y="463772"/>
                  </a:lnTo>
                  <a:lnTo>
                    <a:pt x="318947" y="457102"/>
                  </a:lnTo>
                  <a:lnTo>
                    <a:pt x="281168" y="448087"/>
                  </a:lnTo>
                  <a:lnTo>
                    <a:pt x="244397" y="434281"/>
                  </a:lnTo>
                  <a:lnTo>
                    <a:pt x="207375" y="423466"/>
                  </a:lnTo>
                  <a:lnTo>
                    <a:pt x="167412" y="412985"/>
                  </a:lnTo>
                  <a:lnTo>
                    <a:pt x="126235" y="397461"/>
                  </a:lnTo>
                  <a:lnTo>
                    <a:pt x="80244" y="3839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SMARTInkShape-76"/>
            <p:cNvSpPr/>
            <p:nvPr/>
          </p:nvSpPr>
          <p:spPr>
            <a:xfrm>
              <a:off x="4768453" y="2661988"/>
              <a:ext cx="489875" cy="633067"/>
            </a:xfrm>
            <a:custGeom>
              <a:avLst/>
              <a:gdLst/>
              <a:ahLst/>
              <a:cxnLst/>
              <a:rect l="0" t="0" r="0" b="0"/>
              <a:pathLst>
                <a:path w="489875" h="633067">
                  <a:moveTo>
                    <a:pt x="0" y="43707"/>
                  </a:moveTo>
                  <a:lnTo>
                    <a:pt x="32037" y="13655"/>
                  </a:lnTo>
                  <a:lnTo>
                    <a:pt x="55133" y="3824"/>
                  </a:lnTo>
                  <a:lnTo>
                    <a:pt x="94895" y="0"/>
                  </a:lnTo>
                  <a:lnTo>
                    <a:pt x="132958" y="1984"/>
                  </a:lnTo>
                  <a:lnTo>
                    <a:pt x="172018" y="8855"/>
                  </a:lnTo>
                  <a:lnTo>
                    <a:pt x="215010" y="19821"/>
                  </a:lnTo>
                  <a:lnTo>
                    <a:pt x="256521" y="35637"/>
                  </a:lnTo>
                  <a:lnTo>
                    <a:pt x="293956" y="52892"/>
                  </a:lnTo>
                  <a:lnTo>
                    <a:pt x="337421" y="76500"/>
                  </a:lnTo>
                  <a:lnTo>
                    <a:pt x="360811" y="94324"/>
                  </a:lnTo>
                  <a:lnTo>
                    <a:pt x="368720" y="106222"/>
                  </a:lnTo>
                  <a:lnTo>
                    <a:pt x="370829" y="112173"/>
                  </a:lnTo>
                  <a:lnTo>
                    <a:pt x="371243" y="117132"/>
                  </a:lnTo>
                  <a:lnTo>
                    <a:pt x="369056" y="125288"/>
                  </a:lnTo>
                  <a:lnTo>
                    <a:pt x="357507" y="140199"/>
                  </a:lnTo>
                  <a:lnTo>
                    <a:pt x="319472" y="167096"/>
                  </a:lnTo>
                  <a:lnTo>
                    <a:pt x="279219" y="183689"/>
                  </a:lnTo>
                  <a:lnTo>
                    <a:pt x="237228" y="210798"/>
                  </a:lnTo>
                  <a:lnTo>
                    <a:pt x="222645" y="233114"/>
                  </a:lnTo>
                  <a:lnTo>
                    <a:pt x="216781" y="253837"/>
                  </a:lnTo>
                  <a:lnTo>
                    <a:pt x="219784" y="282026"/>
                  </a:lnTo>
                  <a:lnTo>
                    <a:pt x="229643" y="301431"/>
                  </a:lnTo>
                  <a:lnTo>
                    <a:pt x="264965" y="342883"/>
                  </a:lnTo>
                  <a:lnTo>
                    <a:pt x="298554" y="382273"/>
                  </a:lnTo>
                  <a:lnTo>
                    <a:pt x="338381" y="420623"/>
                  </a:lnTo>
                  <a:lnTo>
                    <a:pt x="381600" y="461861"/>
                  </a:lnTo>
                  <a:lnTo>
                    <a:pt x="421086" y="500759"/>
                  </a:lnTo>
                  <a:lnTo>
                    <a:pt x="461862" y="542330"/>
                  </a:lnTo>
                  <a:lnTo>
                    <a:pt x="481578" y="569140"/>
                  </a:lnTo>
                  <a:lnTo>
                    <a:pt x="488302" y="590092"/>
                  </a:lnTo>
                  <a:lnTo>
                    <a:pt x="489874" y="602722"/>
                  </a:lnTo>
                  <a:lnTo>
                    <a:pt x="488309" y="607876"/>
                  </a:lnTo>
                  <a:lnTo>
                    <a:pt x="481279" y="616249"/>
                  </a:lnTo>
                  <a:lnTo>
                    <a:pt x="461424" y="626540"/>
                  </a:lnTo>
                  <a:lnTo>
                    <a:pt x="419311" y="632207"/>
                  </a:lnTo>
                  <a:lnTo>
                    <a:pt x="375988" y="632953"/>
                  </a:lnTo>
                  <a:lnTo>
                    <a:pt x="330399" y="6330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SMARTInkShape-77"/>
            <p:cNvSpPr/>
            <p:nvPr/>
          </p:nvSpPr>
          <p:spPr>
            <a:xfrm>
              <a:off x="4832823" y="2768203"/>
              <a:ext cx="69576" cy="446485"/>
            </a:xfrm>
            <a:custGeom>
              <a:avLst/>
              <a:gdLst/>
              <a:ahLst/>
              <a:cxnLst/>
              <a:rect l="0" t="0" r="0" b="0"/>
              <a:pathLst>
                <a:path w="69576" h="446485">
                  <a:moveTo>
                    <a:pt x="7066" y="0"/>
                  </a:moveTo>
                  <a:lnTo>
                    <a:pt x="6075" y="32037"/>
                  </a:lnTo>
                  <a:lnTo>
                    <a:pt x="0" y="66190"/>
                  </a:lnTo>
                  <a:lnTo>
                    <a:pt x="1336" y="101963"/>
                  </a:lnTo>
                  <a:lnTo>
                    <a:pt x="5369" y="143982"/>
                  </a:lnTo>
                  <a:lnTo>
                    <a:pt x="9211" y="187851"/>
                  </a:lnTo>
                  <a:lnTo>
                    <a:pt x="13973" y="218427"/>
                  </a:lnTo>
                  <a:lnTo>
                    <a:pt x="19397" y="251860"/>
                  </a:lnTo>
                  <a:lnTo>
                    <a:pt x="25115" y="283917"/>
                  </a:lnTo>
                  <a:lnTo>
                    <a:pt x="33912" y="327210"/>
                  </a:lnTo>
                  <a:lnTo>
                    <a:pt x="42802" y="365172"/>
                  </a:lnTo>
                  <a:lnTo>
                    <a:pt x="54696" y="408815"/>
                  </a:lnTo>
                  <a:lnTo>
                    <a:pt x="69575" y="4464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SMARTInkShape-78"/>
            <p:cNvSpPr/>
            <p:nvPr/>
          </p:nvSpPr>
          <p:spPr>
            <a:xfrm>
              <a:off x="4278962" y="3010132"/>
              <a:ext cx="373406" cy="249205"/>
            </a:xfrm>
            <a:custGeom>
              <a:avLst/>
              <a:gdLst/>
              <a:ahLst/>
              <a:cxnLst/>
              <a:rect l="0" t="0" r="0" b="0"/>
              <a:pathLst>
                <a:path w="373406" h="249205">
                  <a:moveTo>
                    <a:pt x="257319" y="52751"/>
                  </a:moveTo>
                  <a:lnTo>
                    <a:pt x="257319" y="45062"/>
                  </a:lnTo>
                  <a:lnTo>
                    <a:pt x="240150" y="26761"/>
                  </a:lnTo>
                  <a:lnTo>
                    <a:pt x="217180" y="11825"/>
                  </a:lnTo>
                  <a:lnTo>
                    <a:pt x="192509" y="3362"/>
                  </a:lnTo>
                  <a:lnTo>
                    <a:pt x="151766" y="0"/>
                  </a:lnTo>
                  <a:lnTo>
                    <a:pt x="110020" y="4077"/>
                  </a:lnTo>
                  <a:lnTo>
                    <a:pt x="70686" y="20573"/>
                  </a:lnTo>
                  <a:lnTo>
                    <a:pt x="36898" y="37060"/>
                  </a:lnTo>
                  <a:lnTo>
                    <a:pt x="10822" y="59132"/>
                  </a:lnTo>
                  <a:lnTo>
                    <a:pt x="3898" y="70801"/>
                  </a:lnTo>
                  <a:lnTo>
                    <a:pt x="0" y="91172"/>
                  </a:lnTo>
                  <a:lnTo>
                    <a:pt x="80" y="106538"/>
                  </a:lnTo>
                  <a:lnTo>
                    <a:pt x="3423" y="119982"/>
                  </a:lnTo>
                  <a:lnTo>
                    <a:pt x="10862" y="129925"/>
                  </a:lnTo>
                  <a:lnTo>
                    <a:pt x="21775" y="137652"/>
                  </a:lnTo>
                  <a:lnTo>
                    <a:pt x="66337" y="153767"/>
                  </a:lnTo>
                  <a:lnTo>
                    <a:pt x="100301" y="158088"/>
                  </a:lnTo>
                  <a:lnTo>
                    <a:pt x="135499" y="159368"/>
                  </a:lnTo>
                  <a:lnTo>
                    <a:pt x="176811" y="158808"/>
                  </a:lnTo>
                  <a:lnTo>
                    <a:pt x="209542" y="151754"/>
                  </a:lnTo>
                  <a:lnTo>
                    <a:pt x="252166" y="131223"/>
                  </a:lnTo>
                  <a:lnTo>
                    <a:pt x="285130" y="112377"/>
                  </a:lnTo>
                  <a:lnTo>
                    <a:pt x="289523" y="106371"/>
                  </a:lnTo>
                  <a:lnTo>
                    <a:pt x="292977" y="97555"/>
                  </a:lnTo>
                  <a:lnTo>
                    <a:pt x="293021" y="102186"/>
                  </a:lnTo>
                  <a:lnTo>
                    <a:pt x="304061" y="142350"/>
                  </a:lnTo>
                  <a:lnTo>
                    <a:pt x="320010" y="180439"/>
                  </a:lnTo>
                  <a:lnTo>
                    <a:pt x="336510" y="214013"/>
                  </a:lnTo>
                  <a:lnTo>
                    <a:pt x="373405" y="2492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SMARTInkShape-79"/>
            <p:cNvSpPr/>
            <p:nvPr/>
          </p:nvSpPr>
          <p:spPr>
            <a:xfrm>
              <a:off x="3804046" y="2937867"/>
              <a:ext cx="196455" cy="89298"/>
            </a:xfrm>
            <a:custGeom>
              <a:avLst/>
              <a:gdLst/>
              <a:ahLst/>
              <a:cxnLst/>
              <a:rect l="0" t="0" r="0" b="0"/>
              <a:pathLst>
                <a:path w="196455" h="89298">
                  <a:moveTo>
                    <a:pt x="0" y="0"/>
                  </a:moveTo>
                  <a:lnTo>
                    <a:pt x="30472" y="25731"/>
                  </a:lnTo>
                  <a:lnTo>
                    <a:pt x="64151" y="37500"/>
                  </a:lnTo>
                  <a:lnTo>
                    <a:pt x="105549" y="52011"/>
                  </a:lnTo>
                  <a:lnTo>
                    <a:pt x="144494" y="68879"/>
                  </a:lnTo>
                  <a:lnTo>
                    <a:pt x="196454" y="892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SMARTInkShape-80"/>
            <p:cNvSpPr/>
            <p:nvPr/>
          </p:nvSpPr>
          <p:spPr>
            <a:xfrm>
              <a:off x="3663697" y="2635397"/>
              <a:ext cx="551116" cy="516783"/>
            </a:xfrm>
            <a:custGeom>
              <a:avLst/>
              <a:gdLst/>
              <a:ahLst/>
              <a:cxnLst/>
              <a:rect l="0" t="0" r="0" b="0"/>
              <a:pathLst>
                <a:path w="551116" h="516783">
                  <a:moveTo>
                    <a:pt x="265365" y="7791"/>
                  </a:moveTo>
                  <a:lnTo>
                    <a:pt x="265365" y="102"/>
                  </a:lnTo>
                  <a:lnTo>
                    <a:pt x="265365" y="3969"/>
                  </a:lnTo>
                  <a:lnTo>
                    <a:pt x="262720" y="8738"/>
                  </a:lnTo>
                  <a:lnTo>
                    <a:pt x="231945" y="50592"/>
                  </a:lnTo>
                  <a:lnTo>
                    <a:pt x="201548" y="89777"/>
                  </a:lnTo>
                  <a:lnTo>
                    <a:pt x="175680" y="129096"/>
                  </a:lnTo>
                  <a:lnTo>
                    <a:pt x="149164" y="173158"/>
                  </a:lnTo>
                  <a:lnTo>
                    <a:pt x="131369" y="206303"/>
                  </a:lnTo>
                  <a:lnTo>
                    <a:pt x="113538" y="238232"/>
                  </a:lnTo>
                  <a:lnTo>
                    <a:pt x="95691" y="269951"/>
                  </a:lnTo>
                  <a:lnTo>
                    <a:pt x="77837" y="303892"/>
                  </a:lnTo>
                  <a:lnTo>
                    <a:pt x="62626" y="338821"/>
                  </a:lnTo>
                  <a:lnTo>
                    <a:pt x="49251" y="372204"/>
                  </a:lnTo>
                  <a:lnTo>
                    <a:pt x="30565" y="413311"/>
                  </a:lnTo>
                  <a:lnTo>
                    <a:pt x="13453" y="449634"/>
                  </a:lnTo>
                  <a:lnTo>
                    <a:pt x="925" y="486431"/>
                  </a:lnTo>
                  <a:lnTo>
                    <a:pt x="0" y="499324"/>
                  </a:lnTo>
                  <a:lnTo>
                    <a:pt x="2897" y="508362"/>
                  </a:lnTo>
                  <a:lnTo>
                    <a:pt x="4066" y="510176"/>
                  </a:lnTo>
                  <a:lnTo>
                    <a:pt x="4845" y="510394"/>
                  </a:lnTo>
                  <a:lnTo>
                    <a:pt x="5365" y="509547"/>
                  </a:lnTo>
                  <a:lnTo>
                    <a:pt x="15577" y="503614"/>
                  </a:lnTo>
                  <a:lnTo>
                    <a:pt x="23049" y="493071"/>
                  </a:lnTo>
                  <a:lnTo>
                    <a:pt x="40670" y="457308"/>
                  </a:lnTo>
                  <a:lnTo>
                    <a:pt x="62198" y="423644"/>
                  </a:lnTo>
                  <a:lnTo>
                    <a:pt x="82688" y="379053"/>
                  </a:lnTo>
                  <a:lnTo>
                    <a:pt x="97855" y="345437"/>
                  </a:lnTo>
                  <a:lnTo>
                    <a:pt x="114518" y="311644"/>
                  </a:lnTo>
                  <a:lnTo>
                    <a:pt x="131846" y="280089"/>
                  </a:lnTo>
                  <a:lnTo>
                    <a:pt x="146823" y="246882"/>
                  </a:lnTo>
                  <a:lnTo>
                    <a:pt x="160093" y="212280"/>
                  </a:lnTo>
                  <a:lnTo>
                    <a:pt x="172606" y="177057"/>
                  </a:lnTo>
                  <a:lnTo>
                    <a:pt x="190807" y="133240"/>
                  </a:lnTo>
                  <a:lnTo>
                    <a:pt x="208768" y="95121"/>
                  </a:lnTo>
                  <a:lnTo>
                    <a:pt x="226657" y="58691"/>
                  </a:lnTo>
                  <a:lnTo>
                    <a:pt x="246720" y="18328"/>
                  </a:lnTo>
                  <a:lnTo>
                    <a:pt x="253110" y="7512"/>
                  </a:lnTo>
                  <a:lnTo>
                    <a:pt x="259257" y="2706"/>
                  </a:lnTo>
                  <a:lnTo>
                    <a:pt x="268296" y="0"/>
                  </a:lnTo>
                  <a:lnTo>
                    <a:pt x="271288" y="1605"/>
                  </a:lnTo>
                  <a:lnTo>
                    <a:pt x="280239" y="13344"/>
                  </a:lnTo>
                  <a:lnTo>
                    <a:pt x="298107" y="54833"/>
                  </a:lnTo>
                  <a:lnTo>
                    <a:pt x="312660" y="98148"/>
                  </a:lnTo>
                  <a:lnTo>
                    <a:pt x="326011" y="133120"/>
                  </a:lnTo>
                  <a:lnTo>
                    <a:pt x="338897" y="171264"/>
                  </a:lnTo>
                  <a:lnTo>
                    <a:pt x="352637" y="213985"/>
                  </a:lnTo>
                  <a:lnTo>
                    <a:pt x="365638" y="258062"/>
                  </a:lnTo>
                  <a:lnTo>
                    <a:pt x="384703" y="299895"/>
                  </a:lnTo>
                  <a:lnTo>
                    <a:pt x="409204" y="340072"/>
                  </a:lnTo>
                  <a:lnTo>
                    <a:pt x="435315" y="380749"/>
                  </a:lnTo>
                  <a:lnTo>
                    <a:pt x="461903" y="417937"/>
                  </a:lnTo>
                  <a:lnTo>
                    <a:pt x="497554" y="461318"/>
                  </a:lnTo>
                  <a:lnTo>
                    <a:pt x="541636" y="504188"/>
                  </a:lnTo>
                  <a:lnTo>
                    <a:pt x="551115" y="5167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SMARTInkShape-81"/>
            <p:cNvSpPr/>
            <p:nvPr/>
          </p:nvSpPr>
          <p:spPr>
            <a:xfrm>
              <a:off x="3152179" y="2848570"/>
              <a:ext cx="196454" cy="196454"/>
            </a:xfrm>
            <a:custGeom>
              <a:avLst/>
              <a:gdLst/>
              <a:ahLst/>
              <a:cxnLst/>
              <a:rect l="0" t="0" r="0" b="0"/>
              <a:pathLst>
                <a:path w="196454" h="196454">
                  <a:moveTo>
                    <a:pt x="0" y="0"/>
                  </a:moveTo>
                  <a:lnTo>
                    <a:pt x="7130" y="8122"/>
                  </a:lnTo>
                  <a:lnTo>
                    <a:pt x="38174" y="46276"/>
                  </a:lnTo>
                  <a:lnTo>
                    <a:pt x="71923" y="83335"/>
                  </a:lnTo>
                  <a:lnTo>
                    <a:pt x="103662" y="116965"/>
                  </a:lnTo>
                  <a:lnTo>
                    <a:pt x="139195" y="149419"/>
                  </a:lnTo>
                  <a:lnTo>
                    <a:pt x="177867" y="182312"/>
                  </a:lnTo>
                  <a:lnTo>
                    <a:pt x="196453" y="1964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SMARTInkShape-82"/>
            <p:cNvSpPr/>
            <p:nvPr/>
          </p:nvSpPr>
          <p:spPr>
            <a:xfrm>
              <a:off x="3125390" y="2839640"/>
              <a:ext cx="375048" cy="276822"/>
            </a:xfrm>
            <a:custGeom>
              <a:avLst/>
              <a:gdLst/>
              <a:ahLst/>
              <a:cxnLst/>
              <a:rect l="0" t="0" r="0" b="0"/>
              <a:pathLst>
                <a:path w="375048" h="276822">
                  <a:moveTo>
                    <a:pt x="375047" y="0"/>
                  </a:moveTo>
                  <a:lnTo>
                    <a:pt x="370307" y="0"/>
                  </a:lnTo>
                  <a:lnTo>
                    <a:pt x="365334" y="2646"/>
                  </a:lnTo>
                  <a:lnTo>
                    <a:pt x="357832" y="7130"/>
                  </a:lnTo>
                  <a:lnTo>
                    <a:pt x="320378" y="25731"/>
                  </a:lnTo>
                  <a:lnTo>
                    <a:pt x="284543" y="48004"/>
                  </a:lnTo>
                  <a:lnTo>
                    <a:pt x="240275" y="74159"/>
                  </a:lnTo>
                  <a:lnTo>
                    <a:pt x="198054" y="107694"/>
                  </a:lnTo>
                  <a:lnTo>
                    <a:pt x="153922" y="136845"/>
                  </a:lnTo>
                  <a:lnTo>
                    <a:pt x="109633" y="170237"/>
                  </a:lnTo>
                  <a:lnTo>
                    <a:pt x="68971" y="208251"/>
                  </a:lnTo>
                  <a:lnTo>
                    <a:pt x="25764" y="245947"/>
                  </a:lnTo>
                  <a:lnTo>
                    <a:pt x="0" y="2768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93" name="SMARTInkShape-Group17"/>
          <p:cNvGrpSpPr/>
          <p:nvPr/>
        </p:nvGrpSpPr>
        <p:grpSpPr>
          <a:xfrm>
            <a:off x="888521" y="4144513"/>
            <a:ext cx="1057464" cy="1641925"/>
            <a:chOff x="888521" y="4144513"/>
            <a:chExt cx="1057464" cy="1641925"/>
          </a:xfrm>
        </p:grpSpPr>
        <p:sp>
          <p:nvSpPr>
            <p:cNvPr id="84" name="SMARTInkShape-83"/>
            <p:cNvSpPr/>
            <p:nvPr/>
          </p:nvSpPr>
          <p:spPr>
            <a:xfrm>
              <a:off x="1527276" y="5510171"/>
              <a:ext cx="267592" cy="276267"/>
            </a:xfrm>
            <a:custGeom>
              <a:avLst/>
              <a:gdLst/>
              <a:ahLst/>
              <a:cxnLst/>
              <a:rect l="0" t="0" r="0" b="0"/>
              <a:pathLst>
                <a:path w="267592" h="276267">
                  <a:moveTo>
                    <a:pt x="97927" y="53024"/>
                  </a:moveTo>
                  <a:lnTo>
                    <a:pt x="97927" y="61585"/>
                  </a:lnTo>
                  <a:lnTo>
                    <a:pt x="105616" y="69611"/>
                  </a:lnTo>
                  <a:lnTo>
                    <a:pt x="111230" y="70507"/>
                  </a:lnTo>
                  <a:lnTo>
                    <a:pt x="123075" y="70851"/>
                  </a:lnTo>
                  <a:lnTo>
                    <a:pt x="132260" y="63192"/>
                  </a:lnTo>
                  <a:lnTo>
                    <a:pt x="133030" y="59858"/>
                  </a:lnTo>
                  <a:lnTo>
                    <a:pt x="133524" y="49633"/>
                  </a:lnTo>
                  <a:lnTo>
                    <a:pt x="130946" y="43911"/>
                  </a:lnTo>
                  <a:lnTo>
                    <a:pt x="112652" y="15558"/>
                  </a:lnTo>
                  <a:lnTo>
                    <a:pt x="99093" y="5763"/>
                  </a:lnTo>
                  <a:lnTo>
                    <a:pt x="82508" y="1318"/>
                  </a:lnTo>
                  <a:lnTo>
                    <a:pt x="69766" y="0"/>
                  </a:lnTo>
                  <a:lnTo>
                    <a:pt x="49443" y="6684"/>
                  </a:lnTo>
                  <a:lnTo>
                    <a:pt x="20423" y="20451"/>
                  </a:lnTo>
                  <a:lnTo>
                    <a:pt x="11226" y="28956"/>
                  </a:lnTo>
                  <a:lnTo>
                    <a:pt x="7384" y="34002"/>
                  </a:lnTo>
                  <a:lnTo>
                    <a:pt x="3115" y="47546"/>
                  </a:lnTo>
                  <a:lnTo>
                    <a:pt x="0" y="90907"/>
                  </a:lnTo>
                  <a:lnTo>
                    <a:pt x="2435" y="116174"/>
                  </a:lnTo>
                  <a:lnTo>
                    <a:pt x="12147" y="146637"/>
                  </a:lnTo>
                  <a:lnTo>
                    <a:pt x="30749" y="176907"/>
                  </a:lnTo>
                  <a:lnTo>
                    <a:pt x="64145" y="204414"/>
                  </a:lnTo>
                  <a:lnTo>
                    <a:pt x="69453" y="207528"/>
                  </a:lnTo>
                  <a:lnTo>
                    <a:pt x="73983" y="208613"/>
                  </a:lnTo>
                  <a:lnTo>
                    <a:pt x="77996" y="208344"/>
                  </a:lnTo>
                  <a:lnTo>
                    <a:pt x="85100" y="205398"/>
                  </a:lnTo>
                  <a:lnTo>
                    <a:pt x="91565" y="200782"/>
                  </a:lnTo>
                  <a:lnTo>
                    <a:pt x="109797" y="171471"/>
                  </a:lnTo>
                  <a:lnTo>
                    <a:pt x="120740" y="142015"/>
                  </a:lnTo>
                  <a:lnTo>
                    <a:pt x="131551" y="97829"/>
                  </a:lnTo>
                  <a:lnTo>
                    <a:pt x="133707" y="86827"/>
                  </a:lnTo>
                  <a:lnTo>
                    <a:pt x="141211" y="73179"/>
                  </a:lnTo>
                  <a:lnTo>
                    <a:pt x="146912" y="66823"/>
                  </a:lnTo>
                  <a:lnTo>
                    <a:pt x="149435" y="66191"/>
                  </a:lnTo>
                  <a:lnTo>
                    <a:pt x="152110" y="66763"/>
                  </a:lnTo>
                  <a:lnTo>
                    <a:pt x="154885" y="68138"/>
                  </a:lnTo>
                  <a:lnTo>
                    <a:pt x="186022" y="109847"/>
                  </a:lnTo>
                  <a:lnTo>
                    <a:pt x="207179" y="154324"/>
                  </a:lnTo>
                  <a:lnTo>
                    <a:pt x="226209" y="187880"/>
                  </a:lnTo>
                  <a:lnTo>
                    <a:pt x="249826" y="230035"/>
                  </a:lnTo>
                  <a:lnTo>
                    <a:pt x="267591" y="2762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SMARTInkShape-84"/>
            <p:cNvSpPr/>
            <p:nvPr/>
          </p:nvSpPr>
          <p:spPr>
            <a:xfrm>
              <a:off x="1020004" y="5465122"/>
              <a:ext cx="274802" cy="240949"/>
            </a:xfrm>
            <a:custGeom>
              <a:avLst/>
              <a:gdLst/>
              <a:ahLst/>
              <a:cxnLst/>
              <a:rect l="0" t="0" r="0" b="0"/>
              <a:pathLst>
                <a:path w="274802" h="240949">
                  <a:moveTo>
                    <a:pt x="131926" y="35566"/>
                  </a:moveTo>
                  <a:lnTo>
                    <a:pt x="99153" y="3785"/>
                  </a:lnTo>
                  <a:lnTo>
                    <a:pt x="93217" y="1597"/>
                  </a:lnTo>
                  <a:lnTo>
                    <a:pt x="62941" y="0"/>
                  </a:lnTo>
                  <a:lnTo>
                    <a:pt x="58155" y="1932"/>
                  </a:lnTo>
                  <a:lnTo>
                    <a:pt x="24197" y="31614"/>
                  </a:lnTo>
                  <a:lnTo>
                    <a:pt x="14593" y="45715"/>
                  </a:lnTo>
                  <a:lnTo>
                    <a:pt x="1448" y="84028"/>
                  </a:lnTo>
                  <a:lnTo>
                    <a:pt x="0" y="108133"/>
                  </a:lnTo>
                  <a:lnTo>
                    <a:pt x="10545" y="147060"/>
                  </a:lnTo>
                  <a:lnTo>
                    <a:pt x="22915" y="172169"/>
                  </a:lnTo>
                  <a:lnTo>
                    <a:pt x="37890" y="189260"/>
                  </a:lnTo>
                  <a:lnTo>
                    <a:pt x="66601" y="207671"/>
                  </a:lnTo>
                  <a:lnTo>
                    <a:pt x="84348" y="212237"/>
                  </a:lnTo>
                  <a:lnTo>
                    <a:pt x="96228" y="210660"/>
                  </a:lnTo>
                  <a:lnTo>
                    <a:pt x="107130" y="206651"/>
                  </a:lnTo>
                  <a:lnTo>
                    <a:pt x="124860" y="193347"/>
                  </a:lnTo>
                  <a:lnTo>
                    <a:pt x="134738" y="182088"/>
                  </a:lnTo>
                  <a:lnTo>
                    <a:pt x="152348" y="146767"/>
                  </a:lnTo>
                  <a:lnTo>
                    <a:pt x="162896" y="102385"/>
                  </a:lnTo>
                  <a:lnTo>
                    <a:pt x="167019" y="78528"/>
                  </a:lnTo>
                  <a:lnTo>
                    <a:pt x="167608" y="58561"/>
                  </a:lnTo>
                  <a:lnTo>
                    <a:pt x="168612" y="57841"/>
                  </a:lnTo>
                  <a:lnTo>
                    <a:pt x="170274" y="58354"/>
                  </a:lnTo>
                  <a:lnTo>
                    <a:pt x="172374" y="59687"/>
                  </a:lnTo>
                  <a:lnTo>
                    <a:pt x="173774" y="61569"/>
                  </a:lnTo>
                  <a:lnTo>
                    <a:pt x="191732" y="101456"/>
                  </a:lnTo>
                  <a:lnTo>
                    <a:pt x="210333" y="142941"/>
                  </a:lnTo>
                  <a:lnTo>
                    <a:pt x="236272" y="187311"/>
                  </a:lnTo>
                  <a:lnTo>
                    <a:pt x="265271" y="229195"/>
                  </a:lnTo>
                  <a:lnTo>
                    <a:pt x="274801" y="2409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SMARTInkShape-85"/>
            <p:cNvSpPr/>
            <p:nvPr/>
          </p:nvSpPr>
          <p:spPr>
            <a:xfrm>
              <a:off x="1553766" y="4893836"/>
              <a:ext cx="364186" cy="374681"/>
            </a:xfrm>
            <a:custGeom>
              <a:avLst/>
              <a:gdLst/>
              <a:ahLst/>
              <a:cxnLst/>
              <a:rect l="0" t="0" r="0" b="0"/>
              <a:pathLst>
                <a:path w="364186" h="374681">
                  <a:moveTo>
                    <a:pt x="0" y="8562"/>
                  </a:moveTo>
                  <a:lnTo>
                    <a:pt x="0" y="3822"/>
                  </a:lnTo>
                  <a:lnTo>
                    <a:pt x="992" y="2425"/>
                  </a:lnTo>
                  <a:lnTo>
                    <a:pt x="2645" y="1495"/>
                  </a:lnTo>
                  <a:lnTo>
                    <a:pt x="12428" y="0"/>
                  </a:lnTo>
                  <a:lnTo>
                    <a:pt x="54141" y="645"/>
                  </a:lnTo>
                  <a:lnTo>
                    <a:pt x="90742" y="12064"/>
                  </a:lnTo>
                  <a:lnTo>
                    <a:pt x="131438" y="30678"/>
                  </a:lnTo>
                  <a:lnTo>
                    <a:pt x="173523" y="54592"/>
                  </a:lnTo>
                  <a:lnTo>
                    <a:pt x="212174" y="77928"/>
                  </a:lnTo>
                  <a:lnTo>
                    <a:pt x="228892" y="85670"/>
                  </a:lnTo>
                  <a:lnTo>
                    <a:pt x="232962" y="86757"/>
                  </a:lnTo>
                  <a:lnTo>
                    <a:pt x="235675" y="88473"/>
                  </a:lnTo>
                  <a:lnTo>
                    <a:pt x="237484" y="90610"/>
                  </a:lnTo>
                  <a:lnTo>
                    <a:pt x="239493" y="95629"/>
                  </a:lnTo>
                  <a:lnTo>
                    <a:pt x="240889" y="105124"/>
                  </a:lnTo>
                  <a:lnTo>
                    <a:pt x="231557" y="106296"/>
                  </a:lnTo>
                  <a:lnTo>
                    <a:pt x="189165" y="98214"/>
                  </a:lnTo>
                  <a:lnTo>
                    <a:pt x="157004" y="97867"/>
                  </a:lnTo>
                  <a:lnTo>
                    <a:pt x="155271" y="98858"/>
                  </a:lnTo>
                  <a:lnTo>
                    <a:pt x="154115" y="100509"/>
                  </a:lnTo>
                  <a:lnTo>
                    <a:pt x="153345" y="102603"/>
                  </a:lnTo>
                  <a:lnTo>
                    <a:pt x="153824" y="104989"/>
                  </a:lnTo>
                  <a:lnTo>
                    <a:pt x="164368" y="123590"/>
                  </a:lnTo>
                  <a:lnTo>
                    <a:pt x="172602" y="131784"/>
                  </a:lnTo>
                  <a:lnTo>
                    <a:pt x="216248" y="171478"/>
                  </a:lnTo>
                  <a:lnTo>
                    <a:pt x="259215" y="207164"/>
                  </a:lnTo>
                  <a:lnTo>
                    <a:pt x="302650" y="248955"/>
                  </a:lnTo>
                  <a:lnTo>
                    <a:pt x="340967" y="288035"/>
                  </a:lnTo>
                  <a:lnTo>
                    <a:pt x="361769" y="323057"/>
                  </a:lnTo>
                  <a:lnTo>
                    <a:pt x="364185" y="331231"/>
                  </a:lnTo>
                  <a:lnTo>
                    <a:pt x="363837" y="334800"/>
                  </a:lnTo>
                  <a:lnTo>
                    <a:pt x="360804" y="341412"/>
                  </a:lnTo>
                  <a:lnTo>
                    <a:pt x="353518" y="350711"/>
                  </a:lnTo>
                  <a:lnTo>
                    <a:pt x="347950" y="354105"/>
                  </a:lnTo>
                  <a:lnTo>
                    <a:pt x="336591" y="356016"/>
                  </a:lnTo>
                  <a:lnTo>
                    <a:pt x="326205" y="357455"/>
                  </a:lnTo>
                  <a:lnTo>
                    <a:pt x="297496" y="364461"/>
                  </a:lnTo>
                  <a:lnTo>
                    <a:pt x="254235" y="365637"/>
                  </a:lnTo>
                  <a:lnTo>
                    <a:pt x="209708" y="365739"/>
                  </a:lnTo>
                  <a:lnTo>
                    <a:pt x="167854" y="365750"/>
                  </a:lnTo>
                  <a:lnTo>
                    <a:pt x="157945" y="366742"/>
                  </a:lnTo>
                  <a:lnTo>
                    <a:pt x="142874" y="3746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SMARTInkShape-86"/>
            <p:cNvSpPr/>
            <p:nvPr/>
          </p:nvSpPr>
          <p:spPr>
            <a:xfrm>
              <a:off x="1562695" y="4955977"/>
              <a:ext cx="107157" cy="321469"/>
            </a:xfrm>
            <a:custGeom>
              <a:avLst/>
              <a:gdLst/>
              <a:ahLst/>
              <a:cxnLst/>
              <a:rect l="0" t="0" r="0" b="0"/>
              <a:pathLst>
                <a:path w="107157" h="321469">
                  <a:moveTo>
                    <a:pt x="0" y="0"/>
                  </a:moveTo>
                  <a:lnTo>
                    <a:pt x="0" y="4739"/>
                  </a:lnTo>
                  <a:lnTo>
                    <a:pt x="15232" y="47268"/>
                  </a:lnTo>
                  <a:lnTo>
                    <a:pt x="26858" y="90402"/>
                  </a:lnTo>
                  <a:lnTo>
                    <a:pt x="38385" y="125342"/>
                  </a:lnTo>
                  <a:lnTo>
                    <a:pt x="51723" y="163477"/>
                  </a:lnTo>
                  <a:lnTo>
                    <a:pt x="64604" y="206195"/>
                  </a:lnTo>
                  <a:lnTo>
                    <a:pt x="78343" y="247626"/>
                  </a:lnTo>
                  <a:lnTo>
                    <a:pt x="88697" y="282390"/>
                  </a:lnTo>
                  <a:lnTo>
                    <a:pt x="98049" y="306251"/>
                  </a:lnTo>
                  <a:lnTo>
                    <a:pt x="107156" y="3214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SMARTInkShape-87"/>
            <p:cNvSpPr/>
            <p:nvPr/>
          </p:nvSpPr>
          <p:spPr>
            <a:xfrm>
              <a:off x="965084" y="4939520"/>
              <a:ext cx="302933" cy="221840"/>
            </a:xfrm>
            <a:custGeom>
              <a:avLst/>
              <a:gdLst/>
              <a:ahLst/>
              <a:cxnLst/>
              <a:rect l="0" t="0" r="0" b="0"/>
              <a:pathLst>
                <a:path w="302933" h="221840">
                  <a:moveTo>
                    <a:pt x="168986" y="52175"/>
                  </a:moveTo>
                  <a:lnTo>
                    <a:pt x="161298" y="44487"/>
                  </a:lnTo>
                  <a:lnTo>
                    <a:pt x="154165" y="30225"/>
                  </a:lnTo>
                  <a:lnTo>
                    <a:pt x="152477" y="23237"/>
                  </a:lnTo>
                  <a:lnTo>
                    <a:pt x="146435" y="16824"/>
                  </a:lnTo>
                  <a:lnTo>
                    <a:pt x="124557" y="3331"/>
                  </a:lnTo>
                  <a:lnTo>
                    <a:pt x="108638" y="0"/>
                  </a:lnTo>
                  <a:lnTo>
                    <a:pt x="91354" y="3752"/>
                  </a:lnTo>
                  <a:lnTo>
                    <a:pt x="67735" y="14903"/>
                  </a:lnTo>
                  <a:lnTo>
                    <a:pt x="26109" y="52431"/>
                  </a:lnTo>
                  <a:lnTo>
                    <a:pt x="15196" y="65188"/>
                  </a:lnTo>
                  <a:lnTo>
                    <a:pt x="4467" y="88112"/>
                  </a:lnTo>
                  <a:lnTo>
                    <a:pt x="0" y="125013"/>
                  </a:lnTo>
                  <a:lnTo>
                    <a:pt x="4915" y="139449"/>
                  </a:lnTo>
                  <a:lnTo>
                    <a:pt x="23687" y="169979"/>
                  </a:lnTo>
                  <a:lnTo>
                    <a:pt x="44668" y="185283"/>
                  </a:lnTo>
                  <a:lnTo>
                    <a:pt x="67921" y="197861"/>
                  </a:lnTo>
                  <a:lnTo>
                    <a:pt x="82396" y="198614"/>
                  </a:lnTo>
                  <a:lnTo>
                    <a:pt x="111202" y="191013"/>
                  </a:lnTo>
                  <a:lnTo>
                    <a:pt x="129927" y="182830"/>
                  </a:lnTo>
                  <a:lnTo>
                    <a:pt x="139390" y="171759"/>
                  </a:lnTo>
                  <a:lnTo>
                    <a:pt x="166878" y="130203"/>
                  </a:lnTo>
                  <a:lnTo>
                    <a:pt x="174645" y="107706"/>
                  </a:lnTo>
                  <a:lnTo>
                    <a:pt x="184697" y="63138"/>
                  </a:lnTo>
                  <a:lnTo>
                    <a:pt x="186835" y="25965"/>
                  </a:lnTo>
                  <a:lnTo>
                    <a:pt x="191583" y="30298"/>
                  </a:lnTo>
                  <a:lnTo>
                    <a:pt x="193912" y="35176"/>
                  </a:lnTo>
                  <a:lnTo>
                    <a:pt x="208095" y="75319"/>
                  </a:lnTo>
                  <a:lnTo>
                    <a:pt x="225265" y="115379"/>
                  </a:lnTo>
                  <a:lnTo>
                    <a:pt x="252686" y="159423"/>
                  </a:lnTo>
                  <a:lnTo>
                    <a:pt x="282142" y="199253"/>
                  </a:lnTo>
                  <a:lnTo>
                    <a:pt x="302932" y="2218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SMARTInkShape-88"/>
            <p:cNvSpPr/>
            <p:nvPr/>
          </p:nvSpPr>
          <p:spPr>
            <a:xfrm>
              <a:off x="1660922" y="4554139"/>
              <a:ext cx="285063" cy="164918"/>
            </a:xfrm>
            <a:custGeom>
              <a:avLst/>
              <a:gdLst/>
              <a:ahLst/>
              <a:cxnLst/>
              <a:rect l="0" t="0" r="0" b="0"/>
              <a:pathLst>
                <a:path w="285063" h="164918">
                  <a:moveTo>
                    <a:pt x="0" y="0"/>
                  </a:moveTo>
                  <a:lnTo>
                    <a:pt x="39292" y="0"/>
                  </a:lnTo>
                  <a:lnTo>
                    <a:pt x="77181" y="0"/>
                  </a:lnTo>
                  <a:lnTo>
                    <a:pt x="116842" y="9715"/>
                  </a:lnTo>
                  <a:lnTo>
                    <a:pt x="160834" y="30054"/>
                  </a:lnTo>
                  <a:lnTo>
                    <a:pt x="193827" y="46765"/>
                  </a:lnTo>
                  <a:lnTo>
                    <a:pt x="232010" y="74694"/>
                  </a:lnTo>
                  <a:lnTo>
                    <a:pt x="273991" y="113457"/>
                  </a:lnTo>
                  <a:lnTo>
                    <a:pt x="277910" y="117311"/>
                  </a:lnTo>
                  <a:lnTo>
                    <a:pt x="282265" y="126884"/>
                  </a:lnTo>
                  <a:lnTo>
                    <a:pt x="285062" y="144458"/>
                  </a:lnTo>
                  <a:lnTo>
                    <a:pt x="282798" y="151186"/>
                  </a:lnTo>
                  <a:lnTo>
                    <a:pt x="280805" y="154369"/>
                  </a:lnTo>
                  <a:lnTo>
                    <a:pt x="278485" y="156492"/>
                  </a:lnTo>
                  <a:lnTo>
                    <a:pt x="260001" y="164917"/>
                  </a:lnTo>
                  <a:lnTo>
                    <a:pt x="249171" y="164909"/>
                  </a:lnTo>
                  <a:lnTo>
                    <a:pt x="204523" y="161102"/>
                  </a:lnTo>
                  <a:lnTo>
                    <a:pt x="169494" y="160808"/>
                  </a:lnTo>
                  <a:lnTo>
                    <a:pt x="126783" y="153621"/>
                  </a:lnTo>
                  <a:lnTo>
                    <a:pt x="80367"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SMARTInkShape-89"/>
            <p:cNvSpPr/>
            <p:nvPr/>
          </p:nvSpPr>
          <p:spPr>
            <a:xfrm>
              <a:off x="1625203" y="4429125"/>
              <a:ext cx="62509" cy="285751"/>
            </a:xfrm>
            <a:custGeom>
              <a:avLst/>
              <a:gdLst/>
              <a:ahLst/>
              <a:cxnLst/>
              <a:rect l="0" t="0" r="0" b="0"/>
              <a:pathLst>
                <a:path w="62509" h="285751">
                  <a:moveTo>
                    <a:pt x="0" y="0"/>
                  </a:moveTo>
                  <a:lnTo>
                    <a:pt x="992" y="30462"/>
                  </a:lnTo>
                  <a:lnTo>
                    <a:pt x="15231" y="73667"/>
                  </a:lnTo>
                  <a:lnTo>
                    <a:pt x="26858" y="114468"/>
                  </a:lnTo>
                  <a:lnTo>
                    <a:pt x="38709" y="156225"/>
                  </a:lnTo>
                  <a:lnTo>
                    <a:pt x="42889" y="190928"/>
                  </a:lnTo>
                  <a:lnTo>
                    <a:pt x="51430" y="231080"/>
                  </a:lnTo>
                  <a:lnTo>
                    <a:pt x="62508"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SMARTInkShape-90"/>
            <p:cNvSpPr/>
            <p:nvPr/>
          </p:nvSpPr>
          <p:spPr>
            <a:xfrm>
              <a:off x="955476" y="4321968"/>
              <a:ext cx="294681" cy="178595"/>
            </a:xfrm>
            <a:custGeom>
              <a:avLst/>
              <a:gdLst/>
              <a:ahLst/>
              <a:cxnLst/>
              <a:rect l="0" t="0" r="0" b="0"/>
              <a:pathLst>
                <a:path w="294681" h="178595">
                  <a:moveTo>
                    <a:pt x="0" y="0"/>
                  </a:moveTo>
                  <a:lnTo>
                    <a:pt x="4741" y="0"/>
                  </a:lnTo>
                  <a:lnTo>
                    <a:pt x="6137" y="993"/>
                  </a:lnTo>
                  <a:lnTo>
                    <a:pt x="7068" y="2646"/>
                  </a:lnTo>
                  <a:lnTo>
                    <a:pt x="7689" y="4741"/>
                  </a:lnTo>
                  <a:lnTo>
                    <a:pt x="13670" y="9714"/>
                  </a:lnTo>
                  <a:lnTo>
                    <a:pt x="55620" y="46981"/>
                  </a:lnTo>
                  <a:lnTo>
                    <a:pt x="97822" y="79836"/>
                  </a:lnTo>
                  <a:lnTo>
                    <a:pt x="137574" y="101156"/>
                  </a:lnTo>
                  <a:lnTo>
                    <a:pt x="174929" y="124892"/>
                  </a:lnTo>
                  <a:lnTo>
                    <a:pt x="211132" y="144933"/>
                  </a:lnTo>
                  <a:lnTo>
                    <a:pt x="246003" y="162447"/>
                  </a:lnTo>
                  <a:lnTo>
                    <a:pt x="294680" y="1785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SMARTInkShape-91"/>
            <p:cNvSpPr/>
            <p:nvPr/>
          </p:nvSpPr>
          <p:spPr>
            <a:xfrm>
              <a:off x="888521" y="4144513"/>
              <a:ext cx="370566" cy="579292"/>
            </a:xfrm>
            <a:custGeom>
              <a:avLst/>
              <a:gdLst/>
              <a:ahLst/>
              <a:cxnLst/>
              <a:rect l="0" t="0" r="0" b="0"/>
              <a:pathLst>
                <a:path w="370566" h="579292">
                  <a:moveTo>
                    <a:pt x="147323" y="43510"/>
                  </a:moveTo>
                  <a:lnTo>
                    <a:pt x="126585" y="61602"/>
                  </a:lnTo>
                  <a:lnTo>
                    <a:pt x="116278" y="69410"/>
                  </a:lnTo>
                  <a:lnTo>
                    <a:pt x="87623" y="107077"/>
                  </a:lnTo>
                  <a:lnTo>
                    <a:pt x="63946" y="142938"/>
                  </a:lnTo>
                  <a:lnTo>
                    <a:pt x="40160" y="187211"/>
                  </a:lnTo>
                  <a:lnTo>
                    <a:pt x="22305" y="222349"/>
                  </a:lnTo>
                  <a:lnTo>
                    <a:pt x="12384" y="246025"/>
                  </a:lnTo>
                  <a:lnTo>
                    <a:pt x="5807" y="281667"/>
                  </a:lnTo>
                  <a:lnTo>
                    <a:pt x="0" y="316371"/>
                  </a:lnTo>
                  <a:lnTo>
                    <a:pt x="3666" y="359717"/>
                  </a:lnTo>
                  <a:lnTo>
                    <a:pt x="6746" y="370247"/>
                  </a:lnTo>
                  <a:lnTo>
                    <a:pt x="8956" y="374444"/>
                  </a:lnTo>
                  <a:lnTo>
                    <a:pt x="11422" y="377242"/>
                  </a:lnTo>
                  <a:lnTo>
                    <a:pt x="16808" y="380352"/>
                  </a:lnTo>
                  <a:lnTo>
                    <a:pt x="30158" y="382102"/>
                  </a:lnTo>
                  <a:lnTo>
                    <a:pt x="34487" y="380363"/>
                  </a:lnTo>
                  <a:lnTo>
                    <a:pt x="56457" y="357916"/>
                  </a:lnTo>
                  <a:lnTo>
                    <a:pt x="78148" y="320737"/>
                  </a:lnTo>
                  <a:lnTo>
                    <a:pt x="90667" y="285834"/>
                  </a:lnTo>
                  <a:lnTo>
                    <a:pt x="106503" y="244515"/>
                  </a:lnTo>
                  <a:lnTo>
                    <a:pt x="122770" y="200853"/>
                  </a:lnTo>
                  <a:lnTo>
                    <a:pt x="135307" y="157489"/>
                  </a:lnTo>
                  <a:lnTo>
                    <a:pt x="150157" y="119064"/>
                  </a:lnTo>
                  <a:lnTo>
                    <a:pt x="161281" y="82543"/>
                  </a:lnTo>
                  <a:lnTo>
                    <a:pt x="173929" y="39939"/>
                  </a:lnTo>
                  <a:lnTo>
                    <a:pt x="190196" y="2703"/>
                  </a:lnTo>
                  <a:lnTo>
                    <a:pt x="191780" y="1422"/>
                  </a:lnTo>
                  <a:lnTo>
                    <a:pt x="196186" y="0"/>
                  </a:lnTo>
                  <a:lnTo>
                    <a:pt x="197757" y="613"/>
                  </a:lnTo>
                  <a:lnTo>
                    <a:pt x="198805" y="2013"/>
                  </a:lnTo>
                  <a:lnTo>
                    <a:pt x="216050" y="46149"/>
                  </a:lnTo>
                  <a:lnTo>
                    <a:pt x="227743" y="89268"/>
                  </a:lnTo>
                  <a:lnTo>
                    <a:pt x="236635" y="129498"/>
                  </a:lnTo>
                  <a:lnTo>
                    <a:pt x="243572" y="162094"/>
                  </a:lnTo>
                  <a:lnTo>
                    <a:pt x="253269" y="196425"/>
                  </a:lnTo>
                  <a:lnTo>
                    <a:pt x="261548" y="231527"/>
                  </a:lnTo>
                  <a:lnTo>
                    <a:pt x="268535" y="266972"/>
                  </a:lnTo>
                  <a:lnTo>
                    <a:pt x="274947" y="302569"/>
                  </a:lnTo>
                  <a:lnTo>
                    <a:pt x="283751" y="338233"/>
                  </a:lnTo>
                  <a:lnTo>
                    <a:pt x="294278" y="373928"/>
                  </a:lnTo>
                  <a:lnTo>
                    <a:pt x="305571" y="409636"/>
                  </a:lnTo>
                  <a:lnTo>
                    <a:pt x="314559" y="442704"/>
                  </a:lnTo>
                  <a:lnTo>
                    <a:pt x="327843" y="486566"/>
                  </a:lnTo>
                  <a:lnTo>
                    <a:pt x="341701" y="522052"/>
                  </a:lnTo>
                  <a:lnTo>
                    <a:pt x="361453" y="566610"/>
                  </a:lnTo>
                  <a:lnTo>
                    <a:pt x="370565" y="5792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98" name="SMARTInkShape-Group18"/>
          <p:cNvGrpSpPr/>
          <p:nvPr/>
        </p:nvGrpSpPr>
        <p:grpSpPr>
          <a:xfrm>
            <a:off x="947228" y="3451326"/>
            <a:ext cx="1016458" cy="683120"/>
            <a:chOff x="947228" y="3451326"/>
            <a:chExt cx="1016458" cy="683120"/>
          </a:xfrm>
        </p:grpSpPr>
        <p:sp>
          <p:nvSpPr>
            <p:cNvPr id="94" name="SMARTInkShape-92"/>
            <p:cNvSpPr/>
            <p:nvPr/>
          </p:nvSpPr>
          <p:spPr>
            <a:xfrm>
              <a:off x="1518047" y="3558205"/>
              <a:ext cx="445639" cy="567219"/>
            </a:xfrm>
            <a:custGeom>
              <a:avLst/>
              <a:gdLst/>
              <a:ahLst/>
              <a:cxnLst/>
              <a:rect l="0" t="0" r="0" b="0"/>
              <a:pathLst>
                <a:path w="445639" h="567219">
                  <a:moveTo>
                    <a:pt x="0" y="4740"/>
                  </a:moveTo>
                  <a:lnTo>
                    <a:pt x="7688" y="4740"/>
                  </a:lnTo>
                  <a:lnTo>
                    <a:pt x="18043" y="0"/>
                  </a:lnTo>
                  <a:lnTo>
                    <a:pt x="30839" y="318"/>
                  </a:lnTo>
                  <a:lnTo>
                    <a:pt x="73955" y="6142"/>
                  </a:lnTo>
                  <a:lnTo>
                    <a:pt x="112642" y="18826"/>
                  </a:lnTo>
                  <a:lnTo>
                    <a:pt x="155525" y="36143"/>
                  </a:lnTo>
                  <a:lnTo>
                    <a:pt x="199650" y="58693"/>
                  </a:lnTo>
                  <a:lnTo>
                    <a:pt x="244143" y="79376"/>
                  </a:lnTo>
                  <a:lnTo>
                    <a:pt x="286761" y="102922"/>
                  </a:lnTo>
                  <a:lnTo>
                    <a:pt x="328834" y="126513"/>
                  </a:lnTo>
                  <a:lnTo>
                    <a:pt x="356327" y="141021"/>
                  </a:lnTo>
                  <a:lnTo>
                    <a:pt x="367957" y="150402"/>
                  </a:lnTo>
                  <a:lnTo>
                    <a:pt x="368336" y="152450"/>
                  </a:lnTo>
                  <a:lnTo>
                    <a:pt x="366604" y="153815"/>
                  </a:lnTo>
                  <a:lnTo>
                    <a:pt x="354686" y="155736"/>
                  </a:lnTo>
                  <a:lnTo>
                    <a:pt x="344169" y="155193"/>
                  </a:lnTo>
                  <a:lnTo>
                    <a:pt x="305888" y="148809"/>
                  </a:lnTo>
                  <a:lnTo>
                    <a:pt x="268341" y="141714"/>
                  </a:lnTo>
                  <a:lnTo>
                    <a:pt x="232261" y="139284"/>
                  </a:lnTo>
                  <a:lnTo>
                    <a:pt x="216336" y="139944"/>
                  </a:lnTo>
                  <a:lnTo>
                    <a:pt x="205951" y="143544"/>
                  </a:lnTo>
                  <a:lnTo>
                    <a:pt x="198029" y="151098"/>
                  </a:lnTo>
                  <a:lnTo>
                    <a:pt x="194527" y="155890"/>
                  </a:lnTo>
                  <a:lnTo>
                    <a:pt x="193185" y="161069"/>
                  </a:lnTo>
                  <a:lnTo>
                    <a:pt x="194339" y="172116"/>
                  </a:lnTo>
                  <a:lnTo>
                    <a:pt x="225866" y="216688"/>
                  </a:lnTo>
                  <a:lnTo>
                    <a:pt x="250808" y="249882"/>
                  </a:lnTo>
                  <a:lnTo>
                    <a:pt x="286531" y="289592"/>
                  </a:lnTo>
                  <a:lnTo>
                    <a:pt x="323794" y="332778"/>
                  </a:lnTo>
                  <a:lnTo>
                    <a:pt x="359971" y="376993"/>
                  </a:lnTo>
                  <a:lnTo>
                    <a:pt x="391085" y="421513"/>
                  </a:lnTo>
                  <a:lnTo>
                    <a:pt x="419155" y="461383"/>
                  </a:lnTo>
                  <a:lnTo>
                    <a:pt x="436843" y="498332"/>
                  </a:lnTo>
                  <a:lnTo>
                    <a:pt x="445215" y="538885"/>
                  </a:lnTo>
                  <a:lnTo>
                    <a:pt x="445638" y="545384"/>
                  </a:lnTo>
                  <a:lnTo>
                    <a:pt x="443936" y="550709"/>
                  </a:lnTo>
                  <a:lnTo>
                    <a:pt x="436752" y="559270"/>
                  </a:lnTo>
                  <a:lnTo>
                    <a:pt x="424300" y="563737"/>
                  </a:lnTo>
                  <a:lnTo>
                    <a:pt x="382415" y="566840"/>
                  </a:lnTo>
                  <a:lnTo>
                    <a:pt x="338432" y="567218"/>
                  </a:lnTo>
                  <a:lnTo>
                    <a:pt x="296266" y="562552"/>
                  </a:lnTo>
                  <a:lnTo>
                    <a:pt x="259274" y="559205"/>
                  </a:lnTo>
                  <a:lnTo>
                    <a:pt x="214312" y="5583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5" name="SMARTInkShape-93"/>
            <p:cNvSpPr/>
            <p:nvPr/>
          </p:nvSpPr>
          <p:spPr>
            <a:xfrm>
              <a:off x="1589484" y="3670101"/>
              <a:ext cx="62509" cy="401837"/>
            </a:xfrm>
            <a:custGeom>
              <a:avLst/>
              <a:gdLst/>
              <a:ahLst/>
              <a:cxnLst/>
              <a:rect l="0" t="0" r="0" b="0"/>
              <a:pathLst>
                <a:path w="62509" h="401837">
                  <a:moveTo>
                    <a:pt x="0" y="0"/>
                  </a:moveTo>
                  <a:lnTo>
                    <a:pt x="7068" y="29141"/>
                  </a:lnTo>
                  <a:lnTo>
                    <a:pt x="13303" y="72454"/>
                  </a:lnTo>
                  <a:lnTo>
                    <a:pt x="16510" y="114292"/>
                  </a:lnTo>
                  <a:lnTo>
                    <a:pt x="19905" y="146047"/>
                  </a:lnTo>
                  <a:lnTo>
                    <a:pt x="24722" y="180004"/>
                  </a:lnTo>
                  <a:lnTo>
                    <a:pt x="30170" y="214939"/>
                  </a:lnTo>
                  <a:lnTo>
                    <a:pt x="35899" y="247664"/>
                  </a:lnTo>
                  <a:lnTo>
                    <a:pt x="41752" y="279737"/>
                  </a:lnTo>
                  <a:lnTo>
                    <a:pt x="47661" y="313836"/>
                  </a:lnTo>
                  <a:lnTo>
                    <a:pt x="56565" y="352281"/>
                  </a:lnTo>
                  <a:lnTo>
                    <a:pt x="62508" y="4018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SMARTInkShape-94"/>
            <p:cNvSpPr/>
            <p:nvPr/>
          </p:nvSpPr>
          <p:spPr>
            <a:xfrm>
              <a:off x="1053703" y="3759398"/>
              <a:ext cx="241103" cy="125017"/>
            </a:xfrm>
            <a:custGeom>
              <a:avLst/>
              <a:gdLst/>
              <a:ahLst/>
              <a:cxnLst/>
              <a:rect l="0" t="0" r="0" b="0"/>
              <a:pathLst>
                <a:path w="241103" h="125017">
                  <a:moveTo>
                    <a:pt x="0" y="0"/>
                  </a:moveTo>
                  <a:lnTo>
                    <a:pt x="4740" y="0"/>
                  </a:lnTo>
                  <a:lnTo>
                    <a:pt x="9714" y="2646"/>
                  </a:lnTo>
                  <a:lnTo>
                    <a:pt x="50745" y="36572"/>
                  </a:lnTo>
                  <a:lnTo>
                    <a:pt x="93478" y="59700"/>
                  </a:lnTo>
                  <a:lnTo>
                    <a:pt x="128349" y="77441"/>
                  </a:lnTo>
                  <a:lnTo>
                    <a:pt x="163817" y="90525"/>
                  </a:lnTo>
                  <a:lnTo>
                    <a:pt x="199461" y="105425"/>
                  </a:lnTo>
                  <a:lnTo>
                    <a:pt x="241102" y="1250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7" name="SMARTInkShape-95"/>
            <p:cNvSpPr/>
            <p:nvPr/>
          </p:nvSpPr>
          <p:spPr>
            <a:xfrm>
              <a:off x="947228" y="3451326"/>
              <a:ext cx="436875" cy="683120"/>
            </a:xfrm>
            <a:custGeom>
              <a:avLst/>
              <a:gdLst/>
              <a:ahLst/>
              <a:cxnLst/>
              <a:rect l="0" t="0" r="0" b="0"/>
              <a:pathLst>
                <a:path w="436875" h="683120">
                  <a:moveTo>
                    <a:pt x="222561" y="75900"/>
                  </a:moveTo>
                  <a:lnTo>
                    <a:pt x="215432" y="84022"/>
                  </a:lnTo>
                  <a:lnTo>
                    <a:pt x="197653" y="123169"/>
                  </a:lnTo>
                  <a:lnTo>
                    <a:pt x="174462" y="166303"/>
                  </a:lnTo>
                  <a:lnTo>
                    <a:pt x="152747" y="203889"/>
                  </a:lnTo>
                  <a:lnTo>
                    <a:pt x="133745" y="246446"/>
                  </a:lnTo>
                  <a:lnTo>
                    <a:pt x="112902" y="290474"/>
                  </a:lnTo>
                  <a:lnTo>
                    <a:pt x="96433" y="321087"/>
                  </a:lnTo>
                  <a:lnTo>
                    <a:pt x="79192" y="354536"/>
                  </a:lnTo>
                  <a:lnTo>
                    <a:pt x="64253" y="386601"/>
                  </a:lnTo>
                  <a:lnTo>
                    <a:pt x="50999" y="417387"/>
                  </a:lnTo>
                  <a:lnTo>
                    <a:pt x="32381" y="461619"/>
                  </a:lnTo>
                  <a:lnTo>
                    <a:pt x="15289" y="499309"/>
                  </a:lnTo>
                  <a:lnTo>
                    <a:pt x="2767" y="536568"/>
                  </a:lnTo>
                  <a:lnTo>
                    <a:pt x="0" y="558590"/>
                  </a:lnTo>
                  <a:lnTo>
                    <a:pt x="765" y="561404"/>
                  </a:lnTo>
                  <a:lnTo>
                    <a:pt x="2267" y="563281"/>
                  </a:lnTo>
                  <a:lnTo>
                    <a:pt x="4261" y="564532"/>
                  </a:lnTo>
                  <a:lnTo>
                    <a:pt x="6582" y="563381"/>
                  </a:lnTo>
                  <a:lnTo>
                    <a:pt x="14590" y="552281"/>
                  </a:lnTo>
                  <a:lnTo>
                    <a:pt x="39224" y="510045"/>
                  </a:lnTo>
                  <a:lnTo>
                    <a:pt x="56232" y="472978"/>
                  </a:lnTo>
                  <a:lnTo>
                    <a:pt x="73839" y="435426"/>
                  </a:lnTo>
                  <a:lnTo>
                    <a:pt x="91624" y="392329"/>
                  </a:lnTo>
                  <a:lnTo>
                    <a:pt x="103512" y="359411"/>
                  </a:lnTo>
                  <a:lnTo>
                    <a:pt x="115411" y="324936"/>
                  </a:lnTo>
                  <a:lnTo>
                    <a:pt x="128306" y="290762"/>
                  </a:lnTo>
                  <a:lnTo>
                    <a:pt x="143959" y="259038"/>
                  </a:lnTo>
                  <a:lnTo>
                    <a:pt x="158192" y="225756"/>
                  </a:lnTo>
                  <a:lnTo>
                    <a:pt x="171132" y="193104"/>
                  </a:lnTo>
                  <a:lnTo>
                    <a:pt x="189574" y="151417"/>
                  </a:lnTo>
                  <a:lnTo>
                    <a:pt x="206613" y="110072"/>
                  </a:lnTo>
                  <a:lnTo>
                    <a:pt x="221763" y="65783"/>
                  </a:lnTo>
                  <a:lnTo>
                    <a:pt x="231254" y="38838"/>
                  </a:lnTo>
                  <a:lnTo>
                    <a:pt x="247572" y="7912"/>
                  </a:lnTo>
                  <a:lnTo>
                    <a:pt x="248999" y="0"/>
                  </a:lnTo>
                  <a:lnTo>
                    <a:pt x="249281" y="8579"/>
                  </a:lnTo>
                  <a:lnTo>
                    <a:pt x="251990" y="45835"/>
                  </a:lnTo>
                  <a:lnTo>
                    <a:pt x="257037" y="88923"/>
                  </a:lnTo>
                  <a:lnTo>
                    <a:pt x="257912" y="123856"/>
                  </a:lnTo>
                  <a:lnTo>
                    <a:pt x="262911" y="164082"/>
                  </a:lnTo>
                  <a:lnTo>
                    <a:pt x="265299" y="195460"/>
                  </a:lnTo>
                  <a:lnTo>
                    <a:pt x="268345" y="230240"/>
                  </a:lnTo>
                  <a:lnTo>
                    <a:pt x="276313" y="268850"/>
                  </a:lnTo>
                  <a:lnTo>
                    <a:pt x="283823" y="306515"/>
                  </a:lnTo>
                  <a:lnTo>
                    <a:pt x="291461" y="344091"/>
                  </a:lnTo>
                  <a:lnTo>
                    <a:pt x="301469" y="383943"/>
                  </a:lnTo>
                  <a:lnTo>
                    <a:pt x="312532" y="424805"/>
                  </a:lnTo>
                  <a:lnTo>
                    <a:pt x="325056" y="465126"/>
                  </a:lnTo>
                  <a:lnTo>
                    <a:pt x="340544" y="502889"/>
                  </a:lnTo>
                  <a:lnTo>
                    <a:pt x="354704" y="539517"/>
                  </a:lnTo>
                  <a:lnTo>
                    <a:pt x="367611" y="573655"/>
                  </a:lnTo>
                  <a:lnTo>
                    <a:pt x="387027" y="614195"/>
                  </a:lnTo>
                  <a:lnTo>
                    <a:pt x="414460" y="652417"/>
                  </a:lnTo>
                  <a:lnTo>
                    <a:pt x="436874" y="6831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05" name="SMARTInkShape-Group19"/>
          <p:cNvGrpSpPr/>
          <p:nvPr/>
        </p:nvGrpSpPr>
        <p:grpSpPr>
          <a:xfrm>
            <a:off x="870322" y="2482983"/>
            <a:ext cx="1851156" cy="544182"/>
            <a:chOff x="870322" y="2482983"/>
            <a:chExt cx="1851156" cy="544182"/>
          </a:xfrm>
        </p:grpSpPr>
        <p:sp>
          <p:nvSpPr>
            <p:cNvPr id="99" name="SMARTInkShape-96"/>
            <p:cNvSpPr/>
            <p:nvPr/>
          </p:nvSpPr>
          <p:spPr>
            <a:xfrm>
              <a:off x="2339578" y="2687836"/>
              <a:ext cx="381900" cy="338807"/>
            </a:xfrm>
            <a:custGeom>
              <a:avLst/>
              <a:gdLst/>
              <a:ahLst/>
              <a:cxnLst/>
              <a:rect l="0" t="0" r="0" b="0"/>
              <a:pathLst>
                <a:path w="381900" h="338807">
                  <a:moveTo>
                    <a:pt x="80367" y="0"/>
                  </a:moveTo>
                  <a:lnTo>
                    <a:pt x="80367" y="4740"/>
                  </a:lnTo>
                  <a:lnTo>
                    <a:pt x="77722" y="9713"/>
                  </a:lnTo>
                  <a:lnTo>
                    <a:pt x="75627" y="12429"/>
                  </a:lnTo>
                  <a:lnTo>
                    <a:pt x="73299" y="20737"/>
                  </a:lnTo>
                  <a:lnTo>
                    <a:pt x="64533" y="63544"/>
                  </a:lnTo>
                  <a:lnTo>
                    <a:pt x="62908" y="98431"/>
                  </a:lnTo>
                  <a:lnTo>
                    <a:pt x="56450" y="140122"/>
                  </a:lnTo>
                  <a:lnTo>
                    <a:pt x="51500" y="180696"/>
                  </a:lnTo>
                  <a:lnTo>
                    <a:pt x="46002" y="221893"/>
                  </a:lnTo>
                  <a:lnTo>
                    <a:pt x="44767" y="264273"/>
                  </a:lnTo>
                  <a:lnTo>
                    <a:pt x="47347" y="273890"/>
                  </a:lnTo>
                  <a:lnTo>
                    <a:pt x="57088" y="288148"/>
                  </a:lnTo>
                  <a:lnTo>
                    <a:pt x="62745" y="291777"/>
                  </a:lnTo>
                  <a:lnTo>
                    <a:pt x="69558" y="293389"/>
                  </a:lnTo>
                  <a:lnTo>
                    <a:pt x="95787" y="294510"/>
                  </a:lnTo>
                  <a:lnTo>
                    <a:pt x="135756" y="286976"/>
                  </a:lnTo>
                  <a:lnTo>
                    <a:pt x="176159" y="285992"/>
                  </a:lnTo>
                  <a:lnTo>
                    <a:pt x="216477" y="285797"/>
                  </a:lnTo>
                  <a:lnTo>
                    <a:pt x="250673" y="288410"/>
                  </a:lnTo>
                  <a:lnTo>
                    <a:pt x="293043" y="298182"/>
                  </a:lnTo>
                  <a:lnTo>
                    <a:pt x="330075" y="309666"/>
                  </a:lnTo>
                  <a:lnTo>
                    <a:pt x="360762" y="321489"/>
                  </a:lnTo>
                  <a:lnTo>
                    <a:pt x="381899" y="337565"/>
                  </a:lnTo>
                  <a:lnTo>
                    <a:pt x="381600" y="338153"/>
                  </a:lnTo>
                  <a:lnTo>
                    <a:pt x="378621" y="338806"/>
                  </a:lnTo>
                  <a:lnTo>
                    <a:pt x="350911" y="338305"/>
                  </a:lnTo>
                  <a:lnTo>
                    <a:pt x="313358" y="329608"/>
                  </a:lnTo>
                  <a:lnTo>
                    <a:pt x="280701" y="321234"/>
                  </a:lnTo>
                  <a:lnTo>
                    <a:pt x="242251" y="312469"/>
                  </a:lnTo>
                  <a:lnTo>
                    <a:pt x="203078" y="303588"/>
                  </a:lnTo>
                  <a:lnTo>
                    <a:pt x="160051" y="292028"/>
                  </a:lnTo>
                  <a:lnTo>
                    <a:pt x="118529" y="278680"/>
                  </a:lnTo>
                  <a:lnTo>
                    <a:pt x="78446" y="268442"/>
                  </a:lnTo>
                  <a:lnTo>
                    <a:pt x="40441" y="261770"/>
                  </a:lnTo>
                  <a:lnTo>
                    <a:pt x="0" y="2589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SMARTInkShape-97"/>
            <p:cNvSpPr/>
            <p:nvPr/>
          </p:nvSpPr>
          <p:spPr>
            <a:xfrm>
              <a:off x="1821656" y="2492641"/>
              <a:ext cx="472679" cy="498805"/>
            </a:xfrm>
            <a:custGeom>
              <a:avLst/>
              <a:gdLst/>
              <a:ahLst/>
              <a:cxnLst/>
              <a:rect l="0" t="0" r="0" b="0"/>
              <a:pathLst>
                <a:path w="472679" h="498805">
                  <a:moveTo>
                    <a:pt x="0" y="16601"/>
                  </a:moveTo>
                  <a:lnTo>
                    <a:pt x="0" y="11860"/>
                  </a:lnTo>
                  <a:lnTo>
                    <a:pt x="992" y="10464"/>
                  </a:lnTo>
                  <a:lnTo>
                    <a:pt x="2646" y="9533"/>
                  </a:lnTo>
                  <a:lnTo>
                    <a:pt x="38160" y="92"/>
                  </a:lnTo>
                  <a:lnTo>
                    <a:pt x="79049" y="0"/>
                  </a:lnTo>
                  <a:lnTo>
                    <a:pt x="115585" y="5950"/>
                  </a:lnTo>
                  <a:lnTo>
                    <a:pt x="146621" y="11206"/>
                  </a:lnTo>
                  <a:lnTo>
                    <a:pt x="177613" y="19495"/>
                  </a:lnTo>
                  <a:lnTo>
                    <a:pt x="208916" y="29794"/>
                  </a:lnTo>
                  <a:lnTo>
                    <a:pt x="242672" y="40985"/>
                  </a:lnTo>
                  <a:lnTo>
                    <a:pt x="274873" y="55220"/>
                  </a:lnTo>
                  <a:lnTo>
                    <a:pt x="305721" y="70476"/>
                  </a:lnTo>
                  <a:lnTo>
                    <a:pt x="349986" y="91213"/>
                  </a:lnTo>
                  <a:lnTo>
                    <a:pt x="387686" y="115768"/>
                  </a:lnTo>
                  <a:lnTo>
                    <a:pt x="427386" y="150119"/>
                  </a:lnTo>
                  <a:lnTo>
                    <a:pt x="433035" y="160609"/>
                  </a:lnTo>
                  <a:lnTo>
                    <a:pt x="434542" y="166184"/>
                  </a:lnTo>
                  <a:lnTo>
                    <a:pt x="433562" y="171886"/>
                  </a:lnTo>
                  <a:lnTo>
                    <a:pt x="427181" y="183512"/>
                  </a:lnTo>
                  <a:lnTo>
                    <a:pt x="415085" y="192648"/>
                  </a:lnTo>
                  <a:lnTo>
                    <a:pt x="378325" y="206598"/>
                  </a:lnTo>
                  <a:lnTo>
                    <a:pt x="339748" y="211141"/>
                  </a:lnTo>
                  <a:lnTo>
                    <a:pt x="296899" y="217228"/>
                  </a:lnTo>
                  <a:lnTo>
                    <a:pt x="252783" y="220575"/>
                  </a:lnTo>
                  <a:lnTo>
                    <a:pt x="213034" y="226307"/>
                  </a:lnTo>
                  <a:lnTo>
                    <a:pt x="173160" y="230996"/>
                  </a:lnTo>
                  <a:lnTo>
                    <a:pt x="161957" y="235249"/>
                  </a:lnTo>
                  <a:lnTo>
                    <a:pt x="158573" y="237773"/>
                  </a:lnTo>
                  <a:lnTo>
                    <a:pt x="154813" y="243222"/>
                  </a:lnTo>
                  <a:lnTo>
                    <a:pt x="155787" y="251598"/>
                  </a:lnTo>
                  <a:lnTo>
                    <a:pt x="157437" y="256609"/>
                  </a:lnTo>
                  <a:lnTo>
                    <a:pt x="173979" y="273143"/>
                  </a:lnTo>
                  <a:lnTo>
                    <a:pt x="215349" y="296508"/>
                  </a:lnTo>
                  <a:lnTo>
                    <a:pt x="245531" y="308353"/>
                  </a:lnTo>
                  <a:lnTo>
                    <a:pt x="276143" y="322878"/>
                  </a:lnTo>
                  <a:lnTo>
                    <a:pt x="307277" y="339255"/>
                  </a:lnTo>
                  <a:lnTo>
                    <a:pt x="340958" y="356456"/>
                  </a:lnTo>
                  <a:lnTo>
                    <a:pt x="373126" y="374023"/>
                  </a:lnTo>
                  <a:lnTo>
                    <a:pt x="413834" y="400647"/>
                  </a:lnTo>
                  <a:lnTo>
                    <a:pt x="454256" y="431570"/>
                  </a:lnTo>
                  <a:lnTo>
                    <a:pt x="472379" y="450661"/>
                  </a:lnTo>
                  <a:lnTo>
                    <a:pt x="472678" y="456787"/>
                  </a:lnTo>
                  <a:lnTo>
                    <a:pt x="469900" y="462855"/>
                  </a:lnTo>
                  <a:lnTo>
                    <a:pt x="465071" y="468885"/>
                  </a:lnTo>
                  <a:lnTo>
                    <a:pt x="451769" y="475585"/>
                  </a:lnTo>
                  <a:lnTo>
                    <a:pt x="409494" y="484626"/>
                  </a:lnTo>
                  <a:lnTo>
                    <a:pt x="367835" y="488320"/>
                  </a:lnTo>
                  <a:lnTo>
                    <a:pt x="324073" y="489414"/>
                  </a:lnTo>
                  <a:lnTo>
                    <a:pt x="279687" y="489738"/>
                  </a:lnTo>
                  <a:lnTo>
                    <a:pt x="235494" y="490840"/>
                  </a:lnTo>
                  <a:lnTo>
                    <a:pt x="205383" y="4988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1" name="SMARTInkShape-98"/>
            <p:cNvSpPr/>
            <p:nvPr/>
          </p:nvSpPr>
          <p:spPr>
            <a:xfrm>
              <a:off x="1857375" y="2625328"/>
              <a:ext cx="133946" cy="401837"/>
            </a:xfrm>
            <a:custGeom>
              <a:avLst/>
              <a:gdLst/>
              <a:ahLst/>
              <a:cxnLst/>
              <a:rect l="0" t="0" r="0" b="0"/>
              <a:pathLst>
                <a:path w="133946" h="401837">
                  <a:moveTo>
                    <a:pt x="0" y="0"/>
                  </a:moveTo>
                  <a:lnTo>
                    <a:pt x="0" y="4740"/>
                  </a:lnTo>
                  <a:lnTo>
                    <a:pt x="2646" y="9714"/>
                  </a:lnTo>
                  <a:lnTo>
                    <a:pt x="4740" y="12429"/>
                  </a:lnTo>
                  <a:lnTo>
                    <a:pt x="7068" y="20737"/>
                  </a:lnTo>
                  <a:lnTo>
                    <a:pt x="15814" y="62262"/>
                  </a:lnTo>
                  <a:lnTo>
                    <a:pt x="24088" y="96059"/>
                  </a:lnTo>
                  <a:lnTo>
                    <a:pt x="33816" y="132201"/>
                  </a:lnTo>
                  <a:lnTo>
                    <a:pt x="47833" y="172896"/>
                  </a:lnTo>
                  <a:lnTo>
                    <a:pt x="58711" y="211522"/>
                  </a:lnTo>
                  <a:lnTo>
                    <a:pt x="69210" y="252952"/>
                  </a:lnTo>
                  <a:lnTo>
                    <a:pt x="83455" y="291797"/>
                  </a:lnTo>
                  <a:lnTo>
                    <a:pt x="95393" y="332300"/>
                  </a:lnTo>
                  <a:lnTo>
                    <a:pt x="114056" y="371013"/>
                  </a:lnTo>
                  <a:lnTo>
                    <a:pt x="133945" y="4018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SMARTInkShape-99"/>
            <p:cNvSpPr/>
            <p:nvPr/>
          </p:nvSpPr>
          <p:spPr>
            <a:xfrm>
              <a:off x="1322175" y="2857766"/>
              <a:ext cx="347677" cy="151539"/>
            </a:xfrm>
            <a:custGeom>
              <a:avLst/>
              <a:gdLst/>
              <a:ahLst/>
              <a:cxnLst/>
              <a:rect l="0" t="0" r="0" b="0"/>
              <a:pathLst>
                <a:path w="347677" h="151539">
                  <a:moveTo>
                    <a:pt x="186942" y="17593"/>
                  </a:moveTo>
                  <a:lnTo>
                    <a:pt x="182202" y="17593"/>
                  </a:lnTo>
                  <a:lnTo>
                    <a:pt x="177229" y="14947"/>
                  </a:lnTo>
                  <a:lnTo>
                    <a:pt x="171711" y="11456"/>
                  </a:lnTo>
                  <a:lnTo>
                    <a:pt x="131776" y="1759"/>
                  </a:lnTo>
                  <a:lnTo>
                    <a:pt x="94643" y="0"/>
                  </a:lnTo>
                  <a:lnTo>
                    <a:pt x="61334" y="2432"/>
                  </a:lnTo>
                  <a:lnTo>
                    <a:pt x="30831" y="12173"/>
                  </a:lnTo>
                  <a:lnTo>
                    <a:pt x="20656" y="20476"/>
                  </a:lnTo>
                  <a:lnTo>
                    <a:pt x="6039" y="41975"/>
                  </a:lnTo>
                  <a:lnTo>
                    <a:pt x="1380" y="59433"/>
                  </a:lnTo>
                  <a:lnTo>
                    <a:pt x="0" y="77174"/>
                  </a:lnTo>
                  <a:lnTo>
                    <a:pt x="4331" y="94999"/>
                  </a:lnTo>
                  <a:lnTo>
                    <a:pt x="11855" y="104251"/>
                  </a:lnTo>
                  <a:lnTo>
                    <a:pt x="22805" y="111670"/>
                  </a:lnTo>
                  <a:lnTo>
                    <a:pt x="62655" y="127572"/>
                  </a:lnTo>
                  <a:lnTo>
                    <a:pt x="88931" y="131870"/>
                  </a:lnTo>
                  <a:lnTo>
                    <a:pt x="125469" y="127185"/>
                  </a:lnTo>
                  <a:lnTo>
                    <a:pt x="157373" y="123487"/>
                  </a:lnTo>
                  <a:lnTo>
                    <a:pt x="195323" y="108111"/>
                  </a:lnTo>
                  <a:lnTo>
                    <a:pt x="219852" y="95676"/>
                  </a:lnTo>
                  <a:lnTo>
                    <a:pt x="232327" y="85039"/>
                  </a:lnTo>
                  <a:lnTo>
                    <a:pt x="253953" y="57375"/>
                  </a:lnTo>
                  <a:lnTo>
                    <a:pt x="257068" y="47681"/>
                  </a:lnTo>
                  <a:lnTo>
                    <a:pt x="258328" y="28300"/>
                  </a:lnTo>
                  <a:lnTo>
                    <a:pt x="257353" y="27707"/>
                  </a:lnTo>
                  <a:lnTo>
                    <a:pt x="253624" y="27049"/>
                  </a:lnTo>
                  <a:lnTo>
                    <a:pt x="253225" y="29851"/>
                  </a:lnTo>
                  <a:lnTo>
                    <a:pt x="255427" y="40900"/>
                  </a:lnTo>
                  <a:lnTo>
                    <a:pt x="272054" y="71255"/>
                  </a:lnTo>
                  <a:lnTo>
                    <a:pt x="304994" y="115650"/>
                  </a:lnTo>
                  <a:lnTo>
                    <a:pt x="321470" y="130983"/>
                  </a:lnTo>
                  <a:lnTo>
                    <a:pt x="347676" y="1515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3" name="SMARTInkShape-100"/>
            <p:cNvSpPr/>
            <p:nvPr/>
          </p:nvSpPr>
          <p:spPr>
            <a:xfrm>
              <a:off x="875109" y="2794992"/>
              <a:ext cx="357189" cy="44649"/>
            </a:xfrm>
            <a:custGeom>
              <a:avLst/>
              <a:gdLst/>
              <a:ahLst/>
              <a:cxnLst/>
              <a:rect l="0" t="0" r="0" b="0"/>
              <a:pathLst>
                <a:path w="357189" h="44649">
                  <a:moveTo>
                    <a:pt x="0" y="0"/>
                  </a:moveTo>
                  <a:lnTo>
                    <a:pt x="0" y="4740"/>
                  </a:lnTo>
                  <a:lnTo>
                    <a:pt x="993" y="6137"/>
                  </a:lnTo>
                  <a:lnTo>
                    <a:pt x="2646" y="7068"/>
                  </a:lnTo>
                  <a:lnTo>
                    <a:pt x="12360" y="8378"/>
                  </a:lnTo>
                  <a:lnTo>
                    <a:pt x="55543" y="13638"/>
                  </a:lnTo>
                  <a:lnTo>
                    <a:pt x="90677" y="17026"/>
                  </a:lnTo>
                  <a:lnTo>
                    <a:pt x="134806" y="20340"/>
                  </a:lnTo>
                  <a:lnTo>
                    <a:pt x="169919" y="24878"/>
                  </a:lnTo>
                  <a:lnTo>
                    <a:pt x="212599" y="31152"/>
                  </a:lnTo>
                  <a:lnTo>
                    <a:pt x="255830" y="34816"/>
                  </a:lnTo>
                  <a:lnTo>
                    <a:pt x="291416" y="38186"/>
                  </a:lnTo>
                  <a:lnTo>
                    <a:pt x="322588" y="43372"/>
                  </a:lnTo>
                  <a:lnTo>
                    <a:pt x="357188" y="446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SMARTInkShape-101"/>
            <p:cNvSpPr/>
            <p:nvPr/>
          </p:nvSpPr>
          <p:spPr>
            <a:xfrm>
              <a:off x="870322" y="2482983"/>
              <a:ext cx="326257" cy="533200"/>
            </a:xfrm>
            <a:custGeom>
              <a:avLst/>
              <a:gdLst/>
              <a:ahLst/>
              <a:cxnLst/>
              <a:rect l="0" t="0" r="0" b="0"/>
              <a:pathLst>
                <a:path w="326257" h="533200">
                  <a:moveTo>
                    <a:pt x="236959" y="26259"/>
                  </a:moveTo>
                  <a:lnTo>
                    <a:pt x="219790" y="68286"/>
                  </a:lnTo>
                  <a:lnTo>
                    <a:pt x="203539" y="106401"/>
                  </a:lnTo>
                  <a:lnTo>
                    <a:pt x="180271" y="150459"/>
                  </a:lnTo>
                  <a:lnTo>
                    <a:pt x="162506" y="184657"/>
                  </a:lnTo>
                  <a:lnTo>
                    <a:pt x="144674" y="219925"/>
                  </a:lnTo>
                  <a:lnTo>
                    <a:pt x="126823" y="255510"/>
                  </a:lnTo>
                  <a:lnTo>
                    <a:pt x="108966" y="291190"/>
                  </a:lnTo>
                  <a:lnTo>
                    <a:pt x="91107" y="326897"/>
                  </a:lnTo>
                  <a:lnTo>
                    <a:pt x="73248" y="362612"/>
                  </a:lnTo>
                  <a:lnTo>
                    <a:pt x="55389" y="397338"/>
                  </a:lnTo>
                  <a:lnTo>
                    <a:pt x="34222" y="438887"/>
                  </a:lnTo>
                  <a:lnTo>
                    <a:pt x="17042" y="483535"/>
                  </a:lnTo>
                  <a:lnTo>
                    <a:pt x="2946" y="524862"/>
                  </a:lnTo>
                  <a:lnTo>
                    <a:pt x="583" y="528325"/>
                  </a:lnTo>
                  <a:lnTo>
                    <a:pt x="0" y="530634"/>
                  </a:lnTo>
                  <a:lnTo>
                    <a:pt x="604" y="532173"/>
                  </a:lnTo>
                  <a:lnTo>
                    <a:pt x="1998" y="533199"/>
                  </a:lnTo>
                  <a:lnTo>
                    <a:pt x="2928" y="532891"/>
                  </a:lnTo>
                  <a:lnTo>
                    <a:pt x="3548" y="531693"/>
                  </a:lnTo>
                  <a:lnTo>
                    <a:pt x="3961" y="529903"/>
                  </a:lnTo>
                  <a:lnTo>
                    <a:pt x="11746" y="517080"/>
                  </a:lnTo>
                  <a:lnTo>
                    <a:pt x="12403" y="514207"/>
                  </a:lnTo>
                  <a:lnTo>
                    <a:pt x="33719" y="471679"/>
                  </a:lnTo>
                  <a:lnTo>
                    <a:pt x="49326" y="427955"/>
                  </a:lnTo>
                  <a:lnTo>
                    <a:pt x="61320" y="387608"/>
                  </a:lnTo>
                  <a:lnTo>
                    <a:pt x="80373" y="347558"/>
                  </a:lnTo>
                  <a:lnTo>
                    <a:pt x="97408" y="314053"/>
                  </a:lnTo>
                  <a:lnTo>
                    <a:pt x="114031" y="278990"/>
                  </a:lnTo>
                  <a:lnTo>
                    <a:pt x="126673" y="243466"/>
                  </a:lnTo>
                  <a:lnTo>
                    <a:pt x="142546" y="208797"/>
                  </a:lnTo>
                  <a:lnTo>
                    <a:pt x="163041" y="167267"/>
                  </a:lnTo>
                  <a:lnTo>
                    <a:pt x="181678" y="125881"/>
                  </a:lnTo>
                  <a:lnTo>
                    <a:pt x="200624" y="82667"/>
                  </a:lnTo>
                  <a:lnTo>
                    <a:pt x="219046" y="39945"/>
                  </a:lnTo>
                  <a:lnTo>
                    <a:pt x="234309" y="17747"/>
                  </a:lnTo>
                  <a:lnTo>
                    <a:pt x="236773" y="11562"/>
                  </a:lnTo>
                  <a:lnTo>
                    <a:pt x="241176" y="5505"/>
                  </a:lnTo>
                  <a:lnTo>
                    <a:pt x="241755" y="3494"/>
                  </a:lnTo>
                  <a:lnTo>
                    <a:pt x="241148" y="2153"/>
                  </a:lnTo>
                  <a:lnTo>
                    <a:pt x="239752" y="1258"/>
                  </a:lnTo>
                  <a:lnTo>
                    <a:pt x="239813" y="662"/>
                  </a:lnTo>
                  <a:lnTo>
                    <a:pt x="242527" y="0"/>
                  </a:lnTo>
                  <a:lnTo>
                    <a:pt x="243648" y="815"/>
                  </a:lnTo>
                  <a:lnTo>
                    <a:pt x="244893" y="4368"/>
                  </a:lnTo>
                  <a:lnTo>
                    <a:pt x="245872" y="48469"/>
                  </a:lnTo>
                  <a:lnTo>
                    <a:pt x="245887" y="89340"/>
                  </a:lnTo>
                  <a:lnTo>
                    <a:pt x="245889" y="125591"/>
                  </a:lnTo>
                  <a:lnTo>
                    <a:pt x="245889" y="167294"/>
                  </a:lnTo>
                  <a:lnTo>
                    <a:pt x="250629" y="209230"/>
                  </a:lnTo>
                  <a:lnTo>
                    <a:pt x="258318" y="243963"/>
                  </a:lnTo>
                  <a:lnTo>
                    <a:pt x="262139" y="279390"/>
                  </a:lnTo>
                  <a:lnTo>
                    <a:pt x="270559" y="320779"/>
                  </a:lnTo>
                  <a:lnTo>
                    <a:pt x="281777" y="363498"/>
                  </a:lnTo>
                  <a:lnTo>
                    <a:pt x="295521" y="403824"/>
                  </a:lnTo>
                  <a:lnTo>
                    <a:pt x="306250" y="447976"/>
                  </a:lnTo>
                  <a:lnTo>
                    <a:pt x="314844" y="472555"/>
                  </a:lnTo>
                  <a:lnTo>
                    <a:pt x="317992" y="495355"/>
                  </a:lnTo>
                  <a:lnTo>
                    <a:pt x="324330" y="508225"/>
                  </a:lnTo>
                  <a:lnTo>
                    <a:pt x="326256" y="5173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30304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graphicFrame>
        <p:nvGraphicFramePr>
          <p:cNvPr id="8" name="7 Diagrama"/>
          <p:cNvGraphicFramePr/>
          <p:nvPr>
            <p:extLst>
              <p:ext uri="{D42A27DB-BD31-4B8C-83A1-F6EECF244321}">
                <p14:modId xmlns:p14="http://schemas.microsoft.com/office/powerpoint/2010/main" val="2766327916"/>
              </p:ext>
            </p:extLst>
          </p:nvPr>
        </p:nvGraphicFramePr>
        <p:xfrm>
          <a:off x="467544" y="908720"/>
          <a:ext cx="820891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Rectángulo"/>
          <p:cNvSpPr/>
          <p:nvPr/>
        </p:nvSpPr>
        <p:spPr>
          <a:xfrm>
            <a:off x="1146291" y="260648"/>
            <a:ext cx="2013693" cy="523220"/>
          </a:xfrm>
          <a:prstGeom prst="rect">
            <a:avLst/>
          </a:prstGeom>
        </p:spPr>
        <p:txBody>
          <a:bodyPr wrap="none">
            <a:spAutoFit/>
          </a:bodyPr>
          <a:lstStyle/>
          <a:p>
            <a:pPr lvl="0"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Contenido</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0F228042-035E-48A2-A3E4-9A603C4D8315}"/>
                                            </p:graphicEl>
                                          </p:spTgt>
                                        </p:tgtEl>
                                        <p:attrNameLst>
                                          <p:attrName>style.visibility</p:attrName>
                                        </p:attrNameLst>
                                      </p:cBhvr>
                                      <p:to>
                                        <p:strVal val="visible"/>
                                      </p:to>
                                    </p:set>
                                    <p:animEffect transition="in" filter="fade">
                                      <p:cBhvr>
                                        <p:cTn id="12" dur="500"/>
                                        <p:tgtEl>
                                          <p:spTgt spid="8">
                                            <p:graphicEl>
                                              <a:dgm id="{0F228042-035E-48A2-A3E4-9A603C4D831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EF7A22B2-A089-4902-B7BA-3AEFCF3324E4}"/>
                                            </p:graphicEl>
                                          </p:spTgt>
                                        </p:tgtEl>
                                        <p:attrNameLst>
                                          <p:attrName>style.visibility</p:attrName>
                                        </p:attrNameLst>
                                      </p:cBhvr>
                                      <p:to>
                                        <p:strVal val="visible"/>
                                      </p:to>
                                    </p:set>
                                    <p:animEffect transition="in" filter="fade">
                                      <p:cBhvr>
                                        <p:cTn id="17" dur="500"/>
                                        <p:tgtEl>
                                          <p:spTgt spid="8">
                                            <p:graphicEl>
                                              <a:dgm id="{EF7A22B2-A089-4902-B7BA-3AEFCF3324E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974B8B1E-00BE-4938-8969-F9F15FCE9ECB}"/>
                                            </p:graphicEl>
                                          </p:spTgt>
                                        </p:tgtEl>
                                        <p:attrNameLst>
                                          <p:attrName>style.visibility</p:attrName>
                                        </p:attrNameLst>
                                      </p:cBhvr>
                                      <p:to>
                                        <p:strVal val="visible"/>
                                      </p:to>
                                    </p:set>
                                    <p:animEffect transition="in" filter="fade">
                                      <p:cBhvr>
                                        <p:cTn id="22" dur="500"/>
                                        <p:tgtEl>
                                          <p:spTgt spid="8">
                                            <p:graphicEl>
                                              <a:dgm id="{974B8B1E-00BE-4938-8969-F9F15FCE9EC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CF5DEBFE-59E9-4F77-8C6B-CFAAEE5B2FDF}"/>
                                            </p:graphicEl>
                                          </p:spTgt>
                                        </p:tgtEl>
                                        <p:attrNameLst>
                                          <p:attrName>style.visibility</p:attrName>
                                        </p:attrNameLst>
                                      </p:cBhvr>
                                      <p:to>
                                        <p:strVal val="visible"/>
                                      </p:to>
                                    </p:set>
                                    <p:animEffect transition="in" filter="fade">
                                      <p:cBhvr>
                                        <p:cTn id="27" dur="500"/>
                                        <p:tgtEl>
                                          <p:spTgt spid="8">
                                            <p:graphicEl>
                                              <a:dgm id="{CF5DEBFE-59E9-4F77-8C6B-CFAAEE5B2FD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BE4C9048-C174-4661-8464-4C2776A671AE}"/>
                                            </p:graphicEl>
                                          </p:spTgt>
                                        </p:tgtEl>
                                        <p:attrNameLst>
                                          <p:attrName>style.visibility</p:attrName>
                                        </p:attrNameLst>
                                      </p:cBhvr>
                                      <p:to>
                                        <p:strVal val="visible"/>
                                      </p:to>
                                    </p:set>
                                    <p:animEffect transition="in" filter="fade">
                                      <p:cBhvr>
                                        <p:cTn id="32" dur="500"/>
                                        <p:tgtEl>
                                          <p:spTgt spid="8">
                                            <p:graphicEl>
                                              <a:dgm id="{BE4C9048-C174-4661-8464-4C2776A671A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70EE9292-4F18-49AB-B787-D4D47C75A964}"/>
                                            </p:graphicEl>
                                          </p:spTgt>
                                        </p:tgtEl>
                                        <p:attrNameLst>
                                          <p:attrName>style.visibility</p:attrName>
                                        </p:attrNameLst>
                                      </p:cBhvr>
                                      <p:to>
                                        <p:strVal val="visible"/>
                                      </p:to>
                                    </p:set>
                                    <p:animEffect transition="in" filter="fade">
                                      <p:cBhvr>
                                        <p:cTn id="37" dur="500"/>
                                        <p:tgtEl>
                                          <p:spTgt spid="8">
                                            <p:graphicEl>
                                              <a:dgm id="{70EE9292-4F18-49AB-B787-D4D47C75A96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drosophila melanogaster sex linked tra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064" y="1641648"/>
            <a:ext cx="4786138" cy="481429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20</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2546204" y="307776"/>
            <a:ext cx="4023858" cy="707886"/>
          </a:xfrm>
          <a:prstGeom prst="rect">
            <a:avLst/>
          </a:prstGeom>
          <a:noFill/>
        </p:spPr>
        <p:txBody>
          <a:bodyPr wrap="none" lIns="91440" tIns="45720" rIns="91440" bIns="45720" anchor="ctr">
            <a:spAutoFit/>
          </a:bodyPr>
          <a:lstStyle/>
          <a:p>
            <a:pPr algn="ctr"/>
            <a:r>
              <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Ligados </a:t>
            </a: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 sexo</a:t>
            </a:r>
            <a:endPar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903126" y="1196751"/>
            <a:ext cx="7310014" cy="461665"/>
          </a:xfrm>
          <a:prstGeom prst="rect">
            <a:avLst/>
          </a:prstGeom>
          <a:noFill/>
        </p:spPr>
        <p:txBody>
          <a:bodyPr wrap="none" rtlCol="0">
            <a:spAutoFit/>
          </a:bodyPr>
          <a:lstStyle/>
          <a:p>
            <a:r>
              <a:rPr lang="en-GB" sz="2400" dirty="0" smtClean="0">
                <a:hlinkClick r:id="rId4"/>
              </a:rPr>
              <a:t>El </a:t>
            </a:r>
            <a:r>
              <a:rPr lang="en-GB" sz="2400" dirty="0" err="1" smtClean="0">
                <a:hlinkClick r:id="rId4"/>
              </a:rPr>
              <a:t>caso</a:t>
            </a:r>
            <a:r>
              <a:rPr lang="en-GB" sz="2400" dirty="0" smtClean="0">
                <a:hlinkClick r:id="rId4"/>
              </a:rPr>
              <a:t> de Drosophila Melanogaster</a:t>
            </a:r>
            <a:r>
              <a:rPr lang="en-GB" sz="2400" dirty="0" smtClean="0"/>
              <a:t> de Morgan</a:t>
            </a:r>
            <a:endParaRPr lang="en-GB" sz="2400" dirty="0"/>
          </a:p>
        </p:txBody>
      </p:sp>
    </p:spTree>
    <p:extLst>
      <p:ext uri="{BB962C8B-B14F-4D97-AF65-F5344CB8AC3E}">
        <p14:creationId xmlns:p14="http://schemas.microsoft.com/office/powerpoint/2010/main" val="10328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1000"/>
                                        <p:tgtEl>
                                          <p:spTgt spid="2050"/>
                                        </p:tgtEl>
                                      </p:cBhvr>
                                    </p:animEffect>
                                    <p:anim calcmode="lin" valueType="num">
                                      <p:cBhvr>
                                        <p:cTn id="31" dur="1000" fill="hold"/>
                                        <p:tgtEl>
                                          <p:spTgt spid="2050"/>
                                        </p:tgtEl>
                                        <p:attrNameLst>
                                          <p:attrName>ppt_x</p:attrName>
                                        </p:attrNameLst>
                                      </p:cBhvr>
                                      <p:tavLst>
                                        <p:tav tm="0">
                                          <p:val>
                                            <p:strVal val="#ppt_x"/>
                                          </p:val>
                                        </p:tav>
                                        <p:tav tm="100000">
                                          <p:val>
                                            <p:strVal val="#ppt_x"/>
                                          </p:val>
                                        </p:tav>
                                      </p:tavLst>
                                    </p:anim>
                                    <p:anim calcmode="lin" valueType="num">
                                      <p:cBhvr>
                                        <p:cTn id="3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21</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2546204" y="307776"/>
            <a:ext cx="4023858" cy="707886"/>
          </a:xfrm>
          <a:prstGeom prst="rect">
            <a:avLst/>
          </a:prstGeom>
          <a:noFill/>
        </p:spPr>
        <p:txBody>
          <a:bodyPr wrap="none" lIns="91440" tIns="45720" rIns="91440" bIns="45720" anchor="ctr">
            <a:spAutoFit/>
          </a:bodyPr>
          <a:lstStyle/>
          <a:p>
            <a:pPr algn="ctr"/>
            <a:r>
              <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Ligados </a:t>
            </a: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 sexo</a:t>
            </a:r>
            <a:endPar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Rectángulo"/>
          <p:cNvSpPr/>
          <p:nvPr/>
        </p:nvSpPr>
        <p:spPr>
          <a:xfrm>
            <a:off x="260204" y="1015662"/>
            <a:ext cx="8704284" cy="1754326"/>
          </a:xfrm>
          <a:prstGeom prst="rect">
            <a:avLst/>
          </a:prstGeom>
        </p:spPr>
        <p:txBody>
          <a:bodyPr wrap="square">
            <a:spAutoFit/>
          </a:bodyPr>
          <a:lstStyle/>
          <a:p>
            <a:r>
              <a:rPr lang="es-ES" dirty="0"/>
              <a:t>Como sabemos, los cromosomas sexuales en la especie humana son XX para la hembra </a:t>
            </a:r>
            <a:r>
              <a:rPr lang="es-ES" dirty="0" smtClean="0"/>
              <a:t>y XY </a:t>
            </a:r>
            <a:r>
              <a:rPr lang="es-ES" dirty="0"/>
              <a:t>para el varón. Una mujer lleva en uno de sus cromosomas X un gen letal (que produce </a:t>
            </a:r>
            <a:r>
              <a:rPr lang="es-ES" dirty="0" smtClean="0"/>
              <a:t>la muerte </a:t>
            </a:r>
            <a:r>
              <a:rPr lang="es-ES" dirty="0"/>
              <a:t>durante la embriogénesis) recesivo y en el otro el dominante normal. ¿Cuál es el</a:t>
            </a:r>
          </a:p>
          <a:p>
            <a:r>
              <a:rPr lang="es-ES" dirty="0"/>
              <a:t>proporción de sexos en la descendencia de esta mujer si contrae matrimonio con un </a:t>
            </a:r>
            <a:r>
              <a:rPr lang="es-ES" dirty="0" smtClean="0"/>
              <a:t>hombre </a:t>
            </a:r>
            <a:r>
              <a:rPr lang="en-GB" dirty="0" smtClean="0"/>
              <a:t>normal</a:t>
            </a:r>
            <a:r>
              <a:rPr lang="en-GB" dirty="0"/>
              <a:t>?</a:t>
            </a:r>
          </a:p>
        </p:txBody>
      </p:sp>
    </p:spTree>
    <p:extLst>
      <p:ext uri="{BB962C8B-B14F-4D97-AF65-F5344CB8AC3E}">
        <p14:creationId xmlns:p14="http://schemas.microsoft.com/office/powerpoint/2010/main" val="147722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2546204" y="307776"/>
            <a:ext cx="4023858" cy="707886"/>
          </a:xfrm>
          <a:prstGeom prst="rect">
            <a:avLst/>
          </a:prstGeom>
          <a:noFill/>
        </p:spPr>
        <p:txBody>
          <a:bodyPr wrap="none" lIns="91440" tIns="45720" rIns="91440" bIns="45720" anchor="ctr">
            <a:spAutoFit/>
          </a:bodyPr>
          <a:lstStyle/>
          <a:p>
            <a:pPr algn="ctr"/>
            <a:r>
              <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Ligados </a:t>
            </a: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 sexo</a:t>
            </a:r>
            <a:endPar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Rectángulo"/>
          <p:cNvSpPr/>
          <p:nvPr/>
        </p:nvSpPr>
        <p:spPr>
          <a:xfrm>
            <a:off x="260204" y="1015662"/>
            <a:ext cx="8704284" cy="1200329"/>
          </a:xfrm>
          <a:prstGeom prst="rect">
            <a:avLst/>
          </a:prstGeom>
        </p:spPr>
        <p:txBody>
          <a:bodyPr wrap="square">
            <a:spAutoFit/>
          </a:bodyPr>
          <a:lstStyle/>
          <a:p>
            <a:r>
              <a:rPr lang="es-ES" dirty="0"/>
              <a:t>El daltonismo depende de un gen recesivo d situado en el cromosoma </a:t>
            </a:r>
            <a:r>
              <a:rPr lang="es-ES" dirty="0" smtClean="0"/>
              <a:t>X. Una </a:t>
            </a:r>
            <a:r>
              <a:rPr lang="es-ES" dirty="0"/>
              <a:t>mujer </a:t>
            </a:r>
            <a:r>
              <a:rPr lang="es-ES" dirty="0" smtClean="0"/>
              <a:t>de visión </a:t>
            </a:r>
            <a:r>
              <a:rPr lang="es-ES" dirty="0"/>
              <a:t>normal (cuyo padre era daltónico) se casa con un varón de visión normal. ¿</a:t>
            </a:r>
            <a:r>
              <a:rPr lang="es-ES" dirty="0" smtClean="0"/>
              <a:t>Qué tipo </a:t>
            </a:r>
            <a:r>
              <a:rPr lang="es-ES" dirty="0"/>
              <a:t>de visión cabe esperar en la descendencia?</a:t>
            </a:r>
            <a:endParaRPr lang="en-GB" dirty="0"/>
          </a:p>
        </p:txBody>
      </p:sp>
    </p:spTree>
    <p:extLst>
      <p:ext uri="{BB962C8B-B14F-4D97-AF65-F5344CB8AC3E}">
        <p14:creationId xmlns:p14="http://schemas.microsoft.com/office/powerpoint/2010/main" val="316896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2546204" y="307776"/>
            <a:ext cx="4023858" cy="707886"/>
          </a:xfrm>
          <a:prstGeom prst="rect">
            <a:avLst/>
          </a:prstGeom>
          <a:noFill/>
        </p:spPr>
        <p:txBody>
          <a:bodyPr wrap="none" lIns="91440" tIns="45720" rIns="91440" bIns="45720" anchor="ctr">
            <a:spAutoFit/>
          </a:bodyPr>
          <a:lstStyle/>
          <a:p>
            <a:pPr algn="ctr"/>
            <a:r>
              <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Ligados </a:t>
            </a: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 sexo</a:t>
            </a:r>
            <a:endPar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Rectángulo"/>
          <p:cNvSpPr/>
          <p:nvPr/>
        </p:nvSpPr>
        <p:spPr>
          <a:xfrm>
            <a:off x="260204" y="1015662"/>
            <a:ext cx="8704284" cy="1477328"/>
          </a:xfrm>
          <a:prstGeom prst="rect">
            <a:avLst/>
          </a:prstGeom>
        </p:spPr>
        <p:txBody>
          <a:bodyPr wrap="square">
            <a:spAutoFit/>
          </a:bodyPr>
          <a:lstStyle/>
          <a:p>
            <a:r>
              <a:rPr lang="es-ES" dirty="0"/>
              <a:t>La hemofilia está controlada por un alelo recesivo ligado al sexo (</a:t>
            </a:r>
            <a:r>
              <a:rPr lang="es-ES" dirty="0" err="1"/>
              <a:t>X</a:t>
            </a:r>
            <a:r>
              <a:rPr lang="es-ES" baseline="30000" dirty="0" err="1"/>
              <a:t>h</a:t>
            </a:r>
            <a:r>
              <a:rPr lang="es-ES" dirty="0" smtClean="0"/>
              <a:t>). Suponga </a:t>
            </a:r>
            <a:r>
              <a:rPr lang="es-ES" dirty="0"/>
              <a:t>que </a:t>
            </a:r>
            <a:r>
              <a:rPr lang="es-ES" dirty="0" smtClean="0"/>
              <a:t>un hombre </a:t>
            </a:r>
            <a:r>
              <a:rPr lang="es-ES" dirty="0"/>
              <a:t>hemofílico se casa con una mujer sana, cuyo padre era hemofílico, y tienen una </a:t>
            </a:r>
            <a:r>
              <a:rPr lang="es-ES" dirty="0" smtClean="0"/>
              <a:t>hija sana</a:t>
            </a:r>
            <a:r>
              <a:rPr lang="es-ES" dirty="0"/>
              <a:t>. Ésta a su vez se casa con un hombre sano. ¿Qué proporción de sus hijos cabría </a:t>
            </a:r>
            <a:r>
              <a:rPr lang="es-ES" dirty="0" smtClean="0"/>
              <a:t>esperar </a:t>
            </a:r>
            <a:r>
              <a:rPr lang="en-GB" dirty="0" smtClean="0"/>
              <a:t>que </a:t>
            </a:r>
            <a:r>
              <a:rPr lang="en-GB" dirty="0" err="1"/>
              <a:t>fuesen</a:t>
            </a:r>
            <a:r>
              <a:rPr lang="en-GB" dirty="0"/>
              <a:t> </a:t>
            </a:r>
            <a:r>
              <a:rPr lang="en-GB" dirty="0" err="1"/>
              <a:t>hemofílicos</a:t>
            </a:r>
            <a:r>
              <a:rPr lang="en-GB" dirty="0"/>
              <a:t>?</a:t>
            </a:r>
          </a:p>
        </p:txBody>
      </p:sp>
    </p:spTree>
    <p:extLst>
      <p:ext uri="{BB962C8B-B14F-4D97-AF65-F5344CB8AC3E}">
        <p14:creationId xmlns:p14="http://schemas.microsoft.com/office/powerpoint/2010/main" val="16187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9779" y="3645024"/>
            <a:ext cx="3313355" cy="1702160"/>
          </a:xfrm>
        </p:spPr>
        <p:txBody>
          <a:bodyPr>
            <a:normAutofit fontScale="90000"/>
          </a:bodyPr>
          <a:lstStyle/>
          <a:p>
            <a:r>
              <a:rPr lang="en-GB" dirty="0" err="1" smtClean="0"/>
              <a:t>Tema</a:t>
            </a:r>
            <a:r>
              <a:rPr lang="en-GB" dirty="0" smtClean="0"/>
              <a:t> 0</a:t>
            </a:r>
            <a:br>
              <a:rPr lang="en-GB" dirty="0" smtClean="0"/>
            </a:br>
            <a:r>
              <a:rPr lang="en-GB" dirty="0">
                <a:solidFill>
                  <a:schemeClr val="tx1">
                    <a:lumMod val="65000"/>
                    <a:lumOff val="35000"/>
                  </a:schemeClr>
                </a:solidFill>
              </a:rPr>
              <a:t/>
            </a:r>
            <a:br>
              <a:rPr lang="en-GB" dirty="0">
                <a:solidFill>
                  <a:schemeClr val="tx1">
                    <a:lumMod val="65000"/>
                    <a:lumOff val="35000"/>
                  </a:schemeClr>
                </a:solidFill>
              </a:rPr>
            </a:br>
            <a:r>
              <a:rPr lang="en-GB" dirty="0" err="1" smtClean="0">
                <a:solidFill>
                  <a:schemeClr val="tx1">
                    <a:lumMod val="65000"/>
                    <a:lumOff val="35000"/>
                  </a:schemeClr>
                </a:solidFill>
              </a:rPr>
              <a:t>Genética</a:t>
            </a:r>
            <a:r>
              <a:rPr lang="en-GB" dirty="0" smtClean="0">
                <a:solidFill>
                  <a:schemeClr val="tx1">
                    <a:lumMod val="65000"/>
                    <a:lumOff val="35000"/>
                  </a:schemeClr>
                </a:solidFill>
              </a:rPr>
              <a:t> </a:t>
            </a:r>
            <a:r>
              <a:rPr lang="en-GB" dirty="0" err="1" smtClean="0">
                <a:solidFill>
                  <a:schemeClr val="tx1">
                    <a:lumMod val="65000"/>
                    <a:lumOff val="35000"/>
                  </a:schemeClr>
                </a:solidFill>
              </a:rPr>
              <a:t>Teórica</a:t>
            </a:r>
            <a:endParaRPr lang="en-GB" dirty="0">
              <a:solidFill>
                <a:schemeClr val="tx1">
                  <a:lumMod val="65000"/>
                  <a:lumOff val="3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24.media.tumblr.com/e85499d3363e9d8324494cb7ea282c28/tumblr_n231vnNN6d1sjwwzso1_5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11271" y="0"/>
            <a:ext cx="3610372" cy="270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50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2" name="1 Rectángulo"/>
          <p:cNvSpPr/>
          <p:nvPr/>
        </p:nvSpPr>
        <p:spPr>
          <a:xfrm>
            <a:off x="2900460" y="135932"/>
            <a:ext cx="3345789" cy="707886"/>
          </a:xfrm>
          <a:prstGeom prst="rect">
            <a:avLst/>
          </a:prstGeom>
          <a:noFill/>
        </p:spPr>
        <p:txBody>
          <a:bodyPr wrap="none" lIns="91440" tIns="45720" rIns="91440" bIns="45720" anchor="ctr">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Introducción</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Mehz7tCxjSE"/>
          <p:cNvPicPr>
            <a:picLocks noRot="1" noChangeAspect="1"/>
          </p:cNvPicPr>
          <p:nvPr>
            <a:videoFile r:link="rId1"/>
          </p:nvPr>
        </p:nvPicPr>
        <p:blipFill>
          <a:blip r:embed="rId4"/>
          <a:stretch>
            <a:fillRect/>
          </a:stretch>
        </p:blipFill>
        <p:spPr>
          <a:xfrm>
            <a:off x="2737150" y="3325949"/>
            <a:ext cx="3675900" cy="2067694"/>
          </a:xfrm>
          <a:prstGeom prst="rect">
            <a:avLst/>
          </a:prstGeom>
        </p:spPr>
      </p:pic>
      <p:pic>
        <p:nvPicPr>
          <p:cNvPr id="6" name="z9HIYjRRaDE"/>
          <p:cNvPicPr>
            <a:picLocks noRot="1" noChangeAspect="1"/>
          </p:cNvPicPr>
          <p:nvPr>
            <a:videoFile r:link="rId2"/>
          </p:nvPr>
        </p:nvPicPr>
        <p:blipFill>
          <a:blip r:embed="rId4"/>
          <a:stretch>
            <a:fillRect/>
          </a:stretch>
        </p:blipFill>
        <p:spPr>
          <a:xfrm>
            <a:off x="2737150" y="843818"/>
            <a:ext cx="3672407" cy="2065729"/>
          </a:xfrm>
          <a:prstGeom prst="rect">
            <a:avLst/>
          </a:prstGeom>
        </p:spPr>
      </p:pic>
      <p:sp>
        <p:nvSpPr>
          <p:cNvPr id="12"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Tree>
    <p:extLst>
      <p:ext uri="{BB962C8B-B14F-4D97-AF65-F5344CB8AC3E}">
        <p14:creationId xmlns:p14="http://schemas.microsoft.com/office/powerpoint/2010/main" val="401158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2" name="1 Rectángulo"/>
          <p:cNvSpPr/>
          <p:nvPr/>
        </p:nvSpPr>
        <p:spPr>
          <a:xfrm>
            <a:off x="1510661" y="135932"/>
            <a:ext cx="6125396" cy="707886"/>
          </a:xfrm>
          <a:prstGeom prst="rect">
            <a:avLst/>
          </a:prstGeom>
          <a:noFill/>
        </p:spPr>
        <p:txBody>
          <a:bodyPr wrap="none" lIns="91440" tIns="45720" rIns="91440" bIns="45720" anchor="ctr">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Vocabulario importante</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7" name="6 Diagrama"/>
          <p:cNvGraphicFramePr/>
          <p:nvPr>
            <p:extLst>
              <p:ext uri="{D42A27DB-BD31-4B8C-83A1-F6EECF244321}">
                <p14:modId xmlns:p14="http://schemas.microsoft.com/office/powerpoint/2010/main" val="3492534238"/>
              </p:ext>
            </p:extLst>
          </p:nvPr>
        </p:nvGraphicFramePr>
        <p:xfrm>
          <a:off x="467544" y="908720"/>
          <a:ext cx="8208912"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Tree>
    <p:extLst>
      <p:ext uri="{BB962C8B-B14F-4D97-AF65-F5344CB8AC3E}">
        <p14:creationId xmlns:p14="http://schemas.microsoft.com/office/powerpoint/2010/main" val="151327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0F228042-035E-48A2-A3E4-9A603C4D8315}"/>
                                            </p:graphicEl>
                                          </p:spTgt>
                                        </p:tgtEl>
                                        <p:attrNameLst>
                                          <p:attrName>style.visibility</p:attrName>
                                        </p:attrNameLst>
                                      </p:cBhvr>
                                      <p:to>
                                        <p:strVal val="visible"/>
                                      </p:to>
                                    </p:set>
                                    <p:animEffect transition="in" filter="fade">
                                      <p:cBhvr>
                                        <p:cTn id="7" dur="500"/>
                                        <p:tgtEl>
                                          <p:spTgt spid="7">
                                            <p:graphicEl>
                                              <a:dgm id="{0F228042-035E-48A2-A3E4-9A603C4D831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E05F315F-AA16-4954-96BF-50E24747405C}"/>
                                            </p:graphicEl>
                                          </p:spTgt>
                                        </p:tgtEl>
                                        <p:attrNameLst>
                                          <p:attrName>style.visibility</p:attrName>
                                        </p:attrNameLst>
                                      </p:cBhvr>
                                      <p:to>
                                        <p:strVal val="visible"/>
                                      </p:to>
                                    </p:set>
                                    <p:animEffect transition="in" filter="fade">
                                      <p:cBhvr>
                                        <p:cTn id="12" dur="500"/>
                                        <p:tgtEl>
                                          <p:spTgt spid="7">
                                            <p:graphicEl>
                                              <a:dgm id="{E05F315F-AA16-4954-96BF-50E24747405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DA6CBB45-F5C1-43C0-9D5A-A1B1758E1915}"/>
                                            </p:graphicEl>
                                          </p:spTgt>
                                        </p:tgtEl>
                                        <p:attrNameLst>
                                          <p:attrName>style.visibility</p:attrName>
                                        </p:attrNameLst>
                                      </p:cBhvr>
                                      <p:to>
                                        <p:strVal val="visible"/>
                                      </p:to>
                                    </p:set>
                                    <p:animEffect transition="in" filter="fade">
                                      <p:cBhvr>
                                        <p:cTn id="17" dur="500"/>
                                        <p:tgtEl>
                                          <p:spTgt spid="7">
                                            <p:graphicEl>
                                              <a:dgm id="{DA6CBB45-F5C1-43C0-9D5A-A1B1758E191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A29330C6-80CC-4FE4-AF4E-83B56F308147}"/>
                                            </p:graphicEl>
                                          </p:spTgt>
                                        </p:tgtEl>
                                        <p:attrNameLst>
                                          <p:attrName>style.visibility</p:attrName>
                                        </p:attrNameLst>
                                      </p:cBhvr>
                                      <p:to>
                                        <p:strVal val="visible"/>
                                      </p:to>
                                    </p:set>
                                    <p:animEffect transition="in" filter="fade">
                                      <p:cBhvr>
                                        <p:cTn id="22" dur="500"/>
                                        <p:tgtEl>
                                          <p:spTgt spid="7">
                                            <p:graphicEl>
                                              <a:dgm id="{A29330C6-80CC-4FE4-AF4E-83B56F30814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86ABDC56-0FE5-4E26-81AB-923CB6D30D21}"/>
                                            </p:graphicEl>
                                          </p:spTgt>
                                        </p:tgtEl>
                                        <p:attrNameLst>
                                          <p:attrName>style.visibility</p:attrName>
                                        </p:attrNameLst>
                                      </p:cBhvr>
                                      <p:to>
                                        <p:strVal val="visible"/>
                                      </p:to>
                                    </p:set>
                                    <p:animEffect transition="in" filter="fade">
                                      <p:cBhvr>
                                        <p:cTn id="27" dur="500"/>
                                        <p:tgtEl>
                                          <p:spTgt spid="7">
                                            <p:graphicEl>
                                              <a:dgm id="{86ABDC56-0FE5-4E26-81AB-923CB6D30D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5</a:t>
            </a:fld>
            <a:endParaRPr lang="en-US">
              <a:solidFill>
                <a:schemeClr val="tx1"/>
              </a:solidFill>
            </a:endParaRPr>
          </a:p>
        </p:txBody>
      </p:sp>
      <p:sp>
        <p:nvSpPr>
          <p:cNvPr id="2" name="1 Rectángulo"/>
          <p:cNvSpPr/>
          <p:nvPr/>
        </p:nvSpPr>
        <p:spPr>
          <a:xfrm>
            <a:off x="1510661" y="135932"/>
            <a:ext cx="6125396" cy="707886"/>
          </a:xfrm>
          <a:prstGeom prst="rect">
            <a:avLst/>
          </a:prstGeom>
          <a:noFill/>
        </p:spPr>
        <p:txBody>
          <a:bodyPr wrap="none" lIns="91440" tIns="45720" rIns="91440" bIns="45720" anchor="ctr">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Vocabulario importante</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7" name="6 Diagrama"/>
          <p:cNvGraphicFramePr/>
          <p:nvPr>
            <p:extLst>
              <p:ext uri="{D42A27DB-BD31-4B8C-83A1-F6EECF244321}">
                <p14:modId xmlns:p14="http://schemas.microsoft.com/office/powerpoint/2010/main" val="2047044716"/>
              </p:ext>
            </p:extLst>
          </p:nvPr>
        </p:nvGraphicFramePr>
        <p:xfrm>
          <a:off x="467544" y="908720"/>
          <a:ext cx="820891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Tree>
    <p:extLst>
      <p:ext uri="{BB962C8B-B14F-4D97-AF65-F5344CB8AC3E}">
        <p14:creationId xmlns:p14="http://schemas.microsoft.com/office/powerpoint/2010/main" val="356293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0F228042-035E-48A2-A3E4-9A603C4D8315}"/>
                                            </p:graphicEl>
                                          </p:spTgt>
                                        </p:tgtEl>
                                        <p:attrNameLst>
                                          <p:attrName>style.visibility</p:attrName>
                                        </p:attrNameLst>
                                      </p:cBhvr>
                                      <p:to>
                                        <p:strVal val="visible"/>
                                      </p:to>
                                    </p:set>
                                    <p:animEffect transition="in" filter="fade">
                                      <p:cBhvr>
                                        <p:cTn id="7" dur="500"/>
                                        <p:tgtEl>
                                          <p:spTgt spid="7">
                                            <p:graphicEl>
                                              <a:dgm id="{0F228042-035E-48A2-A3E4-9A603C4D831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99317E08-30CF-4F1B-A091-666BA07E6F3E}"/>
                                            </p:graphicEl>
                                          </p:spTgt>
                                        </p:tgtEl>
                                        <p:attrNameLst>
                                          <p:attrName>style.visibility</p:attrName>
                                        </p:attrNameLst>
                                      </p:cBhvr>
                                      <p:to>
                                        <p:strVal val="visible"/>
                                      </p:to>
                                    </p:set>
                                    <p:animEffect transition="in" filter="fade">
                                      <p:cBhvr>
                                        <p:cTn id="12" dur="500"/>
                                        <p:tgtEl>
                                          <p:spTgt spid="7">
                                            <p:graphicEl>
                                              <a:dgm id="{99317E08-30CF-4F1B-A091-666BA07E6F3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C1247BAD-3097-4C73-9DC8-D2821017AED8}"/>
                                            </p:graphicEl>
                                          </p:spTgt>
                                        </p:tgtEl>
                                        <p:attrNameLst>
                                          <p:attrName>style.visibility</p:attrName>
                                        </p:attrNameLst>
                                      </p:cBhvr>
                                      <p:to>
                                        <p:strVal val="visible"/>
                                      </p:to>
                                    </p:set>
                                    <p:animEffect transition="in" filter="fade">
                                      <p:cBhvr>
                                        <p:cTn id="17" dur="500"/>
                                        <p:tgtEl>
                                          <p:spTgt spid="7">
                                            <p:graphicEl>
                                              <a:dgm id="{C1247BAD-3097-4C73-9DC8-D2821017AED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DA40633C-6CBE-4C23-AF0A-1C7E856CDB38}"/>
                                            </p:graphicEl>
                                          </p:spTgt>
                                        </p:tgtEl>
                                        <p:attrNameLst>
                                          <p:attrName>style.visibility</p:attrName>
                                        </p:attrNameLst>
                                      </p:cBhvr>
                                      <p:to>
                                        <p:strVal val="visible"/>
                                      </p:to>
                                    </p:set>
                                    <p:animEffect transition="in" filter="fade">
                                      <p:cBhvr>
                                        <p:cTn id="22" dur="500"/>
                                        <p:tgtEl>
                                          <p:spTgt spid="7">
                                            <p:graphicEl>
                                              <a:dgm id="{DA40633C-6CBE-4C23-AF0A-1C7E856CDB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6</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919158" y="135932"/>
            <a:ext cx="7308411" cy="707886"/>
          </a:xfrm>
          <a:prstGeom prst="rect">
            <a:avLst/>
          </a:prstGeom>
          <a:noFill/>
        </p:spPr>
        <p:txBody>
          <a:bodyPr wrap="none" lIns="91440" tIns="45720" rIns="91440" bIns="45720" anchor="ctr">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Cuadro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Punnett</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con un alelo</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251520" y="1124744"/>
            <a:ext cx="8712968" cy="5355312"/>
          </a:xfrm>
          <a:prstGeom prst="rect">
            <a:avLst/>
          </a:prstGeom>
          <a:noFill/>
        </p:spPr>
        <p:txBody>
          <a:bodyPr wrap="square" rtlCol="0">
            <a:spAutoFit/>
          </a:bodyPr>
          <a:lstStyle/>
          <a:p>
            <a:r>
              <a:rPr lang="es-ES_tradnl" dirty="0" smtClean="0"/>
              <a:t>Un típico problema de un alelo podría ser el siguiente:</a:t>
            </a:r>
          </a:p>
          <a:p>
            <a:endParaRPr lang="es-ES_tradnl" dirty="0"/>
          </a:p>
          <a:p>
            <a:r>
              <a:rPr lang="es-ES_tradnl" i="1" dirty="0" smtClean="0"/>
              <a:t>Una mujer con ojos marones (cuyo madre tenia ojos azules) está embarazada de un hombre con ojos azules (recesivo).  ¿Cuál es  el ratio de los fenotipos y los genotipos?</a:t>
            </a:r>
          </a:p>
          <a:p>
            <a:endParaRPr lang="es-ES_tradnl" dirty="0"/>
          </a:p>
          <a:p>
            <a:r>
              <a:rPr lang="es-ES_tradnl" b="1" dirty="0" smtClean="0"/>
              <a:t>PASOS:</a:t>
            </a:r>
          </a:p>
          <a:p>
            <a:r>
              <a:rPr lang="es-ES_tradnl" dirty="0" smtClean="0"/>
              <a:t>1: Elegir una letra para los alelos (si no está dado) Asegúrate que la mayúscula es muy diferente a la minúscula </a:t>
            </a:r>
            <a:r>
              <a:rPr lang="es-ES_tradnl" dirty="0" err="1" smtClean="0"/>
              <a:t>e.j</a:t>
            </a:r>
            <a:r>
              <a:rPr lang="es-ES_tradnl" dirty="0" smtClean="0"/>
              <a:t>: </a:t>
            </a:r>
            <a:r>
              <a:rPr lang="es-ES_tradnl" dirty="0" err="1" smtClean="0"/>
              <a:t>Aa</a:t>
            </a:r>
            <a:r>
              <a:rPr lang="es-ES_tradnl" dirty="0"/>
              <a:t>/</a:t>
            </a:r>
            <a:r>
              <a:rPr lang="es-ES_tradnl" dirty="0" err="1" smtClean="0"/>
              <a:t>Bb</a:t>
            </a:r>
            <a:r>
              <a:rPr lang="es-ES_tradnl" dirty="0" smtClean="0"/>
              <a:t>, NO </a:t>
            </a:r>
            <a:r>
              <a:rPr lang="es-ES_tradnl" dirty="0" err="1" smtClean="0"/>
              <a:t>Oo</a:t>
            </a:r>
            <a:r>
              <a:rPr lang="es-ES_tradnl" dirty="0" smtClean="0"/>
              <a:t>/</a:t>
            </a:r>
            <a:r>
              <a:rPr lang="es-ES_tradnl" dirty="0" err="1" smtClean="0"/>
              <a:t>Cc</a:t>
            </a:r>
            <a:r>
              <a:rPr lang="es-ES_tradnl" dirty="0" smtClean="0"/>
              <a:t>)</a:t>
            </a:r>
          </a:p>
          <a:p>
            <a:r>
              <a:rPr lang="es-ES_tradnl" dirty="0" smtClean="0"/>
              <a:t>2: Apuntar la relación entro los alelos, para que fenotipo codifican y cuál es dominante sobre cuál. </a:t>
            </a:r>
          </a:p>
          <a:p>
            <a:r>
              <a:rPr lang="es-ES_tradnl" dirty="0" smtClean="0"/>
              <a:t>3: Apuntar los genotipos de los progenitores.</a:t>
            </a:r>
          </a:p>
          <a:p>
            <a:r>
              <a:rPr lang="es-ES_tradnl" dirty="0" smtClean="0"/>
              <a:t>4: Hacer el cuadro </a:t>
            </a:r>
            <a:r>
              <a:rPr lang="es-ES_tradnl" dirty="0" err="1" smtClean="0"/>
              <a:t>Punnett</a:t>
            </a:r>
            <a:r>
              <a:rPr lang="es-ES_tradnl" dirty="0" smtClean="0"/>
              <a:t> . Intenta simplificar si es posible.  Asegúrate que pone F1, y que el genotipo y fenotipo está puesto en cada cuadro.</a:t>
            </a:r>
          </a:p>
          <a:p>
            <a:r>
              <a:rPr lang="es-ES_tradnl" dirty="0" smtClean="0"/>
              <a:t>5: Apunta los ratios de los genotipos y fenotipos</a:t>
            </a:r>
          </a:p>
          <a:p>
            <a:r>
              <a:rPr lang="es-ES_tradnl" dirty="0" smtClean="0"/>
              <a:t>6: Responde a la pregunta con una frase </a:t>
            </a:r>
            <a:br>
              <a:rPr lang="es-ES_tradnl" dirty="0" smtClean="0"/>
            </a:br>
            <a:r>
              <a:rPr lang="es-ES_tradnl" i="1" dirty="0" smtClean="0"/>
              <a:t>(cuando se pide solamente los ratios no es necesario)</a:t>
            </a:r>
          </a:p>
          <a:p>
            <a:endParaRPr lang="es-ES_tradnl" dirty="0"/>
          </a:p>
          <a:p>
            <a:r>
              <a:rPr lang="es-ES_tradnl" dirty="0" smtClean="0"/>
              <a:t>  </a:t>
            </a:r>
            <a:endParaRPr lang="es-ES" dirty="0"/>
          </a:p>
        </p:txBody>
      </p:sp>
    </p:spTree>
    <p:extLst>
      <p:ext uri="{BB962C8B-B14F-4D97-AF65-F5344CB8AC3E}">
        <p14:creationId xmlns:p14="http://schemas.microsoft.com/office/powerpoint/2010/main" val="50058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7</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3469527" y="135932"/>
            <a:ext cx="2207657" cy="707886"/>
          </a:xfrm>
          <a:prstGeom prst="rect">
            <a:avLst/>
          </a:prstGeom>
          <a:noFill/>
        </p:spPr>
        <p:txBody>
          <a:bodyPr wrap="none" lIns="91440" tIns="45720" rIns="91440" bIns="45720" anchor="ctr">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 alelo</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539552" y="1124744"/>
            <a:ext cx="8280920" cy="2862322"/>
          </a:xfrm>
          <a:prstGeom prst="rect">
            <a:avLst/>
          </a:prstGeom>
          <a:noFill/>
        </p:spPr>
        <p:txBody>
          <a:bodyPr wrap="square" rtlCol="0">
            <a:spAutoFit/>
          </a:bodyPr>
          <a:lstStyle/>
          <a:p>
            <a:r>
              <a:rPr lang="es-ES_tradnl" i="1" dirty="0"/>
              <a:t>Una mujer con ojos marones (cuyo madre tenia ojos azules) está embarazada de un hombre con ojos azules (recesivo).  ¿Cuál es  el ratio de los fenotipos y los genotipos?</a:t>
            </a:r>
          </a:p>
          <a:p>
            <a:endParaRPr lang="es-ES" dirty="0" smtClean="0"/>
          </a:p>
          <a:p>
            <a:r>
              <a:rPr lang="es-ES" dirty="0" smtClean="0"/>
              <a:t>A= ojos marones           A&gt;a</a:t>
            </a:r>
          </a:p>
          <a:p>
            <a:r>
              <a:rPr lang="es-ES" dirty="0"/>
              <a:t>a</a:t>
            </a:r>
            <a:r>
              <a:rPr lang="es-ES" dirty="0" smtClean="0"/>
              <a:t>= ojos azules            </a:t>
            </a:r>
          </a:p>
          <a:p>
            <a:endParaRPr lang="es-ES" dirty="0"/>
          </a:p>
          <a:p>
            <a:r>
              <a:rPr lang="es-ES" dirty="0" smtClean="0"/>
              <a:t>P: </a:t>
            </a:r>
            <a:r>
              <a:rPr lang="es-ES" dirty="0" err="1" smtClean="0"/>
              <a:t>Aa</a:t>
            </a:r>
            <a:r>
              <a:rPr lang="es-ES" dirty="0" smtClean="0"/>
              <a:t> x </a:t>
            </a:r>
            <a:r>
              <a:rPr lang="es-ES" dirty="0" err="1" smtClean="0"/>
              <a:t>aa</a:t>
            </a:r>
            <a:endParaRPr lang="es-ES" dirty="0" smtClean="0"/>
          </a:p>
          <a:p>
            <a:endParaRPr lang="es-ES" dirty="0"/>
          </a:p>
          <a:p>
            <a:r>
              <a:rPr lang="es-ES" dirty="0" smtClean="0"/>
              <a:t>  </a:t>
            </a:r>
            <a:endParaRPr lang="es-ES" dirty="0"/>
          </a:p>
        </p:txBody>
      </p:sp>
      <p:sp>
        <p:nvSpPr>
          <p:cNvPr id="4" name="3 Rectángulo"/>
          <p:cNvSpPr/>
          <p:nvPr/>
        </p:nvSpPr>
        <p:spPr>
          <a:xfrm>
            <a:off x="2404159" y="2048073"/>
            <a:ext cx="799330" cy="830997"/>
          </a:xfrm>
          <a:prstGeom prst="rect">
            <a:avLst/>
          </a:prstGeom>
        </p:spPr>
        <p:txBody>
          <a:bodyPr wrap="square">
            <a:spAutoFit/>
          </a:bodyPr>
          <a:lstStyle/>
          <a:p>
            <a:r>
              <a:rPr lang="es-ES" sz="4800" dirty="0">
                <a:sym typeface="Symbol"/>
              </a:rPr>
              <a:t></a:t>
            </a:r>
            <a:endParaRPr lang="en-GB" sz="4800" dirty="0"/>
          </a:p>
        </p:txBody>
      </p:sp>
      <p:graphicFrame>
        <p:nvGraphicFramePr>
          <p:cNvPr id="6" name="5 Tabla"/>
          <p:cNvGraphicFramePr>
            <a:graphicFrameLocks noGrp="1"/>
          </p:cNvGraphicFramePr>
          <p:nvPr>
            <p:extLst>
              <p:ext uri="{D42A27DB-BD31-4B8C-83A1-F6EECF244321}">
                <p14:modId xmlns:p14="http://schemas.microsoft.com/office/powerpoint/2010/main" val="2231401950"/>
              </p:ext>
            </p:extLst>
          </p:nvPr>
        </p:nvGraphicFramePr>
        <p:xfrm>
          <a:off x="1525354" y="3573016"/>
          <a:ext cx="6096000" cy="16510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GB" dirty="0" smtClean="0"/>
                        <a:t>F1</a:t>
                      </a:r>
                      <a:endParaRPr lang="en-GB" dirty="0"/>
                    </a:p>
                  </a:txBody>
                  <a:tcPr/>
                </a:tc>
                <a:tc>
                  <a:txBody>
                    <a:bodyPr/>
                    <a:lstStyle/>
                    <a:p>
                      <a:r>
                        <a:rPr lang="en-GB" dirty="0" smtClean="0"/>
                        <a:t>A</a:t>
                      </a:r>
                      <a:endParaRPr lang="en-GB" dirty="0"/>
                    </a:p>
                  </a:txBody>
                  <a:tcPr/>
                </a:tc>
                <a:tc>
                  <a:txBody>
                    <a:bodyPr/>
                    <a:lstStyle/>
                    <a:p>
                      <a:r>
                        <a:rPr lang="en-GB" dirty="0" smtClean="0"/>
                        <a:t>a</a:t>
                      </a:r>
                      <a:endParaRPr lang="en-GB" dirty="0"/>
                    </a:p>
                  </a:txBody>
                  <a:tcPr/>
                </a:tc>
              </a:tr>
              <a:tr h="370840">
                <a:tc>
                  <a:txBody>
                    <a:bodyPr/>
                    <a:lstStyle/>
                    <a:p>
                      <a:r>
                        <a:rPr lang="en-GB" dirty="0" smtClean="0"/>
                        <a:t>a</a:t>
                      </a:r>
                      <a:endParaRPr lang="en-GB" dirty="0"/>
                    </a:p>
                  </a:txBody>
                  <a:tcPr/>
                </a:tc>
                <a:tc>
                  <a:txBody>
                    <a:bodyPr/>
                    <a:lstStyle/>
                    <a:p>
                      <a:r>
                        <a:rPr lang="en-GB" dirty="0" smtClean="0"/>
                        <a:t>Aa</a:t>
                      </a:r>
                      <a:br>
                        <a:rPr lang="en-GB" dirty="0" smtClean="0"/>
                      </a:br>
                      <a:r>
                        <a:rPr lang="en-GB" dirty="0" err="1" smtClean="0"/>
                        <a:t>Marón</a:t>
                      </a:r>
                      <a:endParaRPr lang="en-GB" dirty="0"/>
                    </a:p>
                  </a:txBody>
                  <a:tcPr/>
                </a:tc>
                <a:tc>
                  <a:txBody>
                    <a:bodyPr/>
                    <a:lstStyle/>
                    <a:p>
                      <a:r>
                        <a:rPr lang="en-GB" dirty="0" smtClean="0"/>
                        <a:t>aa</a:t>
                      </a:r>
                      <a:br>
                        <a:rPr lang="en-GB" dirty="0" smtClean="0"/>
                      </a:br>
                      <a:r>
                        <a:rPr lang="en-GB" dirty="0" err="1" smtClean="0"/>
                        <a:t>Azúl</a:t>
                      </a:r>
                      <a:endParaRPr lang="en-GB" dirty="0"/>
                    </a:p>
                  </a:txBody>
                  <a:tcPr/>
                </a:tc>
              </a:tr>
              <a:tr h="370840">
                <a:tc>
                  <a:txBody>
                    <a:bodyPr/>
                    <a:lstStyle/>
                    <a:p>
                      <a:r>
                        <a:rPr lang="en-GB" dirty="0" smtClean="0"/>
                        <a:t>a</a:t>
                      </a:r>
                      <a:endParaRPr lang="en-GB" dirty="0"/>
                    </a:p>
                  </a:txBody>
                  <a:tcPr/>
                </a:tc>
                <a:tc>
                  <a:txBody>
                    <a:bodyPr/>
                    <a:lstStyle/>
                    <a:p>
                      <a:r>
                        <a:rPr lang="en-GB" dirty="0" smtClean="0"/>
                        <a:t>Aa</a:t>
                      </a:r>
                      <a:br>
                        <a:rPr lang="en-GB" dirty="0" smtClean="0"/>
                      </a:br>
                      <a:r>
                        <a:rPr lang="en-GB" dirty="0" err="1" smtClean="0"/>
                        <a:t>Marón</a:t>
                      </a:r>
                      <a:endParaRPr lang="en-GB" dirty="0"/>
                    </a:p>
                  </a:txBody>
                  <a:tcPr/>
                </a:tc>
                <a:tc>
                  <a:txBody>
                    <a:bodyPr/>
                    <a:lstStyle/>
                    <a:p>
                      <a:r>
                        <a:rPr lang="en-GB" dirty="0" smtClean="0"/>
                        <a:t>aa</a:t>
                      </a:r>
                      <a:br>
                        <a:rPr lang="en-GB" dirty="0" smtClean="0"/>
                      </a:br>
                      <a:r>
                        <a:rPr lang="en-GB" dirty="0" err="1" smtClean="0"/>
                        <a:t>Azúl</a:t>
                      </a:r>
                      <a:endParaRPr lang="en-GB" dirty="0"/>
                    </a:p>
                  </a:txBody>
                  <a:tcPr/>
                </a:tc>
              </a:tr>
            </a:tbl>
          </a:graphicData>
        </a:graphic>
      </p:graphicFrame>
      <p:cxnSp>
        <p:nvCxnSpPr>
          <p:cNvPr id="9" name="8 Conector recto"/>
          <p:cNvCxnSpPr/>
          <p:nvPr/>
        </p:nvCxnSpPr>
        <p:spPr>
          <a:xfrm>
            <a:off x="1043608" y="4941168"/>
            <a:ext cx="705678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487471" y="5577780"/>
            <a:ext cx="6385081" cy="923330"/>
          </a:xfrm>
          <a:prstGeom prst="rect">
            <a:avLst/>
          </a:prstGeom>
          <a:noFill/>
        </p:spPr>
        <p:txBody>
          <a:bodyPr wrap="none" rtlCol="0">
            <a:spAutoFit/>
          </a:bodyPr>
          <a:lstStyle/>
          <a:p>
            <a:r>
              <a:rPr lang="en-GB" b="1" dirty="0" smtClean="0"/>
              <a:t>Ratio </a:t>
            </a:r>
            <a:r>
              <a:rPr lang="en-GB" b="1" dirty="0" err="1" smtClean="0"/>
              <a:t>genotipo</a:t>
            </a:r>
            <a:r>
              <a:rPr lang="en-GB" b="1" dirty="0" smtClean="0"/>
              <a:t>  				Ratio </a:t>
            </a:r>
            <a:r>
              <a:rPr lang="en-GB" b="1" dirty="0" err="1" smtClean="0"/>
              <a:t>fenotipo</a:t>
            </a:r>
            <a:endParaRPr lang="en-GB" b="1" dirty="0" smtClean="0"/>
          </a:p>
          <a:p>
            <a:r>
              <a:rPr lang="en-GB" dirty="0" smtClean="0"/>
              <a:t>Aa: ½					</a:t>
            </a:r>
            <a:r>
              <a:rPr lang="en-GB" dirty="0" err="1" smtClean="0"/>
              <a:t>Marrón</a:t>
            </a:r>
            <a:r>
              <a:rPr lang="en-GB" dirty="0" smtClean="0"/>
              <a:t>: ½ </a:t>
            </a:r>
          </a:p>
          <a:p>
            <a:r>
              <a:rPr lang="en-GB" dirty="0"/>
              <a:t>a</a:t>
            </a:r>
            <a:r>
              <a:rPr lang="en-GB" dirty="0" smtClean="0"/>
              <a:t>a: ½ 					</a:t>
            </a:r>
            <a:r>
              <a:rPr lang="en-GB" dirty="0" err="1" smtClean="0"/>
              <a:t>Azúl</a:t>
            </a:r>
            <a:r>
              <a:rPr lang="en-GB" dirty="0" smtClean="0"/>
              <a:t>: ½ </a:t>
            </a:r>
            <a:endParaRPr lang="en-GB" dirty="0"/>
          </a:p>
        </p:txBody>
      </p:sp>
      <p:cxnSp>
        <p:nvCxnSpPr>
          <p:cNvPr id="13" name="12 Conector curvado"/>
          <p:cNvCxnSpPr/>
          <p:nvPr/>
        </p:nvCxnSpPr>
        <p:spPr>
          <a:xfrm rot="16200000" flipH="1">
            <a:off x="702339" y="3636037"/>
            <a:ext cx="836777" cy="387451"/>
          </a:xfrm>
          <a:prstGeom prst="curvedConnector3">
            <a:avLst>
              <a:gd name="adj1" fmla="val 11602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88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80">
                                          <p:stCondLst>
                                            <p:cond delay="0"/>
                                          </p:stCondLst>
                                        </p:cTn>
                                        <p:tgtEl>
                                          <p:spTgt spid="11"/>
                                        </p:tgtEl>
                                      </p:cBhvr>
                                    </p:animEffect>
                                    <p:anim calcmode="lin" valueType="num">
                                      <p:cBhvr>
                                        <p:cTn id="5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0" dur="26">
                                          <p:stCondLst>
                                            <p:cond delay="650"/>
                                          </p:stCondLst>
                                        </p:cTn>
                                        <p:tgtEl>
                                          <p:spTgt spid="11"/>
                                        </p:tgtEl>
                                      </p:cBhvr>
                                      <p:to x="100000" y="60000"/>
                                    </p:animScale>
                                    <p:animScale>
                                      <p:cBhvr>
                                        <p:cTn id="61" dur="166" decel="50000">
                                          <p:stCondLst>
                                            <p:cond delay="676"/>
                                          </p:stCondLst>
                                        </p:cTn>
                                        <p:tgtEl>
                                          <p:spTgt spid="11"/>
                                        </p:tgtEl>
                                      </p:cBhvr>
                                      <p:to x="100000" y="100000"/>
                                    </p:animScale>
                                    <p:animScale>
                                      <p:cBhvr>
                                        <p:cTn id="62" dur="26">
                                          <p:stCondLst>
                                            <p:cond delay="1312"/>
                                          </p:stCondLst>
                                        </p:cTn>
                                        <p:tgtEl>
                                          <p:spTgt spid="11"/>
                                        </p:tgtEl>
                                      </p:cBhvr>
                                      <p:to x="100000" y="80000"/>
                                    </p:animScale>
                                    <p:animScale>
                                      <p:cBhvr>
                                        <p:cTn id="63" dur="166" decel="50000">
                                          <p:stCondLst>
                                            <p:cond delay="1338"/>
                                          </p:stCondLst>
                                        </p:cTn>
                                        <p:tgtEl>
                                          <p:spTgt spid="11"/>
                                        </p:tgtEl>
                                      </p:cBhvr>
                                      <p:to x="100000" y="100000"/>
                                    </p:animScale>
                                    <p:animScale>
                                      <p:cBhvr>
                                        <p:cTn id="64" dur="26">
                                          <p:stCondLst>
                                            <p:cond delay="1642"/>
                                          </p:stCondLst>
                                        </p:cTn>
                                        <p:tgtEl>
                                          <p:spTgt spid="11"/>
                                        </p:tgtEl>
                                      </p:cBhvr>
                                      <p:to x="100000" y="90000"/>
                                    </p:animScale>
                                    <p:animScale>
                                      <p:cBhvr>
                                        <p:cTn id="65" dur="166" decel="50000">
                                          <p:stCondLst>
                                            <p:cond delay="1668"/>
                                          </p:stCondLst>
                                        </p:cTn>
                                        <p:tgtEl>
                                          <p:spTgt spid="11"/>
                                        </p:tgtEl>
                                      </p:cBhvr>
                                      <p:to x="100000" y="100000"/>
                                    </p:animScale>
                                    <p:animScale>
                                      <p:cBhvr>
                                        <p:cTn id="66" dur="26">
                                          <p:stCondLst>
                                            <p:cond delay="1808"/>
                                          </p:stCondLst>
                                        </p:cTn>
                                        <p:tgtEl>
                                          <p:spTgt spid="11"/>
                                        </p:tgtEl>
                                      </p:cBhvr>
                                      <p:to x="100000" y="95000"/>
                                    </p:animScale>
                                    <p:animScale>
                                      <p:cBhvr>
                                        <p:cTn id="6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8</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3469527" y="135932"/>
            <a:ext cx="2207657" cy="707886"/>
          </a:xfrm>
          <a:prstGeom prst="rect">
            <a:avLst/>
          </a:prstGeom>
          <a:noFill/>
        </p:spPr>
        <p:txBody>
          <a:bodyPr wrap="none" lIns="91440" tIns="45720" rIns="91440" bIns="45720" anchor="ctr">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 alelo</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539552" y="1124744"/>
            <a:ext cx="8280920" cy="2031325"/>
          </a:xfrm>
          <a:prstGeom prst="rect">
            <a:avLst/>
          </a:prstGeom>
          <a:noFill/>
        </p:spPr>
        <p:txBody>
          <a:bodyPr wrap="square" rtlCol="0">
            <a:spAutoFit/>
          </a:bodyPr>
          <a:lstStyle/>
          <a:p>
            <a:r>
              <a:rPr lang="es-ES" dirty="0"/>
              <a:t>Supón que en la especie humana el color del pelo se hereda mediante un gen que </a:t>
            </a:r>
            <a:r>
              <a:rPr lang="es-ES" dirty="0" smtClean="0"/>
              <a:t>tiene dos </a:t>
            </a:r>
            <a:r>
              <a:rPr lang="es-ES" dirty="0"/>
              <a:t>alelos. El alelo A determina el pelo negro. Su alelo recesivo a controla el </a:t>
            </a:r>
            <a:r>
              <a:rPr lang="es-ES" dirty="0" smtClean="0"/>
              <a:t>pelo rubio</a:t>
            </a:r>
            <a:r>
              <a:rPr lang="es-ES" dirty="0"/>
              <a:t>. Un hombre de pelo rubio se casa con una mujer de pelo negro (cuya </a:t>
            </a:r>
            <a:r>
              <a:rPr lang="es-ES" dirty="0" smtClean="0"/>
              <a:t>madre tenía </a:t>
            </a:r>
            <a:r>
              <a:rPr lang="es-ES" dirty="0"/>
              <a:t>el pelo rubio). Determina las proporciones genotípicas y fenotípicas esperadas </a:t>
            </a:r>
            <a:r>
              <a:rPr lang="es-ES" dirty="0" smtClean="0"/>
              <a:t>en </a:t>
            </a:r>
            <a:r>
              <a:rPr lang="en-GB" dirty="0" smtClean="0"/>
              <a:t>la </a:t>
            </a:r>
            <a:r>
              <a:rPr lang="en-GB" dirty="0"/>
              <a:t>F1.</a:t>
            </a:r>
          </a:p>
          <a:p>
            <a:endParaRPr lang="es-ES" dirty="0" smtClean="0"/>
          </a:p>
          <a:p>
            <a:endParaRPr lang="es-ES" dirty="0"/>
          </a:p>
        </p:txBody>
      </p:sp>
    </p:spTree>
    <p:extLst>
      <p:ext uri="{BB962C8B-B14F-4D97-AF65-F5344CB8AC3E}">
        <p14:creationId xmlns:p14="http://schemas.microsoft.com/office/powerpoint/2010/main" val="15995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9</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Biology 11º SFP - Mark Polko</a:t>
            </a:r>
            <a:endParaRPr lang="en-US" dirty="0"/>
          </a:p>
        </p:txBody>
      </p:sp>
      <p:sp>
        <p:nvSpPr>
          <p:cNvPr id="2" name="1 Rectángulo"/>
          <p:cNvSpPr/>
          <p:nvPr/>
        </p:nvSpPr>
        <p:spPr>
          <a:xfrm>
            <a:off x="3469527" y="135932"/>
            <a:ext cx="2207657" cy="707886"/>
          </a:xfrm>
          <a:prstGeom prst="rect">
            <a:avLst/>
          </a:prstGeom>
          <a:noFill/>
        </p:spPr>
        <p:txBody>
          <a:bodyPr wrap="none" lIns="91440" tIns="45720" rIns="91440" bIns="45720" anchor="ctr">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 alelo</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539552" y="843818"/>
            <a:ext cx="8280920" cy="2031325"/>
          </a:xfrm>
          <a:prstGeom prst="rect">
            <a:avLst/>
          </a:prstGeom>
          <a:noFill/>
        </p:spPr>
        <p:txBody>
          <a:bodyPr wrap="square" rtlCol="0">
            <a:spAutoFit/>
          </a:bodyPr>
          <a:lstStyle/>
          <a:p>
            <a:r>
              <a:rPr lang="es-ES" dirty="0"/>
              <a:t>Imagina que el color azul de los ojos en el hombre se debe a un gen recesivo </a:t>
            </a:r>
            <a:r>
              <a:rPr lang="es-ES" dirty="0" smtClean="0"/>
              <a:t>respecto a </a:t>
            </a:r>
            <a:r>
              <a:rPr lang="es-ES" dirty="0"/>
              <a:t>su alelo para el color pardo. Un hombre de ojos azules se casó con una mujer de </a:t>
            </a:r>
            <a:r>
              <a:rPr lang="es-ES" dirty="0" smtClean="0"/>
              <a:t>ojos pardos</a:t>
            </a:r>
            <a:r>
              <a:rPr lang="es-ES" dirty="0"/>
              <a:t>, cuya madre era de ojos azules y cuyo padre era de ojos pardos. Esta </a:t>
            </a:r>
            <a:r>
              <a:rPr lang="es-ES" dirty="0" smtClean="0"/>
              <a:t>mujer tenía </a:t>
            </a:r>
            <a:r>
              <a:rPr lang="es-ES" dirty="0"/>
              <a:t>un hermano de ojos azules. El matrimonio que nos ocupa tuvo un hijo de </a:t>
            </a:r>
            <a:r>
              <a:rPr lang="es-ES" dirty="0" smtClean="0"/>
              <a:t>ojos pardos</a:t>
            </a:r>
            <a:r>
              <a:rPr lang="es-ES" dirty="0"/>
              <a:t>. Indica, razonadamente, los genotipos de todos los mencionados.</a:t>
            </a:r>
            <a:endParaRPr lang="es-ES" dirty="0" smtClean="0"/>
          </a:p>
          <a:p>
            <a:endParaRPr lang="es-ES" dirty="0"/>
          </a:p>
        </p:txBody>
      </p:sp>
    </p:spTree>
    <p:extLst>
      <p:ext uri="{BB962C8B-B14F-4D97-AF65-F5344CB8AC3E}">
        <p14:creationId xmlns:p14="http://schemas.microsoft.com/office/powerpoint/2010/main" val="257506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13252</TotalTime>
  <Words>1873</Words>
  <Application>Microsoft Office PowerPoint</Application>
  <PresentationFormat>Presentación en pantalla (4:3)</PresentationFormat>
  <Paragraphs>188</Paragraphs>
  <Slides>24</Slides>
  <Notes>8</Notes>
  <HiddenSlides>0</HiddenSlides>
  <MMClips>3</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Template MP</vt:lpstr>
      <vt:lpstr>Tema 0  Genética Teórica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Tema 0  Genética Teórica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Mark Polko</cp:lastModifiedBy>
  <cp:revision>152</cp:revision>
  <dcterms:created xsi:type="dcterms:W3CDTF">2013-08-21T17:54:09Z</dcterms:created>
  <dcterms:modified xsi:type="dcterms:W3CDTF">2016-09-21T11:27:31Z</dcterms:modified>
</cp:coreProperties>
</file>