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1"/>
  </p:sldMasterIdLst>
  <p:notesMasterIdLst>
    <p:notesMasterId r:id="rId16"/>
  </p:notesMasterIdLst>
  <p:sldIdLst>
    <p:sldId id="256" r:id="rId2"/>
    <p:sldId id="257" r:id="rId3"/>
    <p:sldId id="285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9" r:id="rId12"/>
    <p:sldId id="296" r:id="rId13"/>
    <p:sldId id="298" r:id="rId14"/>
    <p:sldId id="297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5435" autoAdjust="0"/>
  </p:normalViewPr>
  <p:slideViewPr>
    <p:cSldViewPr>
      <p:cViewPr varScale="1">
        <p:scale>
          <a:sx n="62" d="100"/>
          <a:sy n="62" d="100"/>
        </p:scale>
        <p:origin x="-15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AE8630-DC10-4B52-AFE9-52D0B66F20C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C66573F-D804-4492-9C38-3FE9F4712D46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0070C0"/>
              </a:solidFill>
            </a:rPr>
            <a:t>La </a:t>
          </a:r>
          <a:r>
            <a:rPr lang="en-US" sz="2400" dirty="0" err="1" smtClean="0">
              <a:solidFill>
                <a:srgbClr val="0070C0"/>
              </a:solidFill>
            </a:rPr>
            <a:t>síntesis</a:t>
          </a:r>
          <a:r>
            <a:rPr lang="en-US" sz="2400" dirty="0" smtClean="0">
              <a:solidFill>
                <a:srgbClr val="0070C0"/>
              </a:solidFill>
            </a:rPr>
            <a:t> </a:t>
          </a:r>
          <a:r>
            <a:rPr lang="en-US" sz="2400" dirty="0" err="1" smtClean="0">
              <a:solidFill>
                <a:srgbClr val="0070C0"/>
              </a:solidFill>
            </a:rPr>
            <a:t>probiotica</a:t>
          </a:r>
          <a:endParaRPr lang="es-ES" sz="2400" dirty="0">
            <a:solidFill>
              <a:srgbClr val="0070C0"/>
            </a:solidFill>
          </a:endParaRPr>
        </a:p>
      </dgm:t>
    </dgm:pt>
    <dgm:pt modelId="{A22F94AF-3776-49AB-960F-9F562D14297F}" type="parTrans" cxnId="{484DF272-61FC-4A35-86BE-CBE63C512A66}">
      <dgm:prSet/>
      <dgm:spPr/>
      <dgm:t>
        <a:bodyPr/>
        <a:lstStyle/>
        <a:p>
          <a:endParaRPr lang="es-ES" sz="1800"/>
        </a:p>
      </dgm:t>
    </dgm:pt>
    <dgm:pt modelId="{B209213C-2B29-4C7D-BEEC-6B7B9235FEDC}" type="sibTrans" cxnId="{484DF272-61FC-4A35-86BE-CBE63C512A66}">
      <dgm:prSet/>
      <dgm:spPr/>
      <dgm:t>
        <a:bodyPr/>
        <a:lstStyle/>
        <a:p>
          <a:endParaRPr lang="es-ES" sz="1800"/>
        </a:p>
      </dgm:t>
    </dgm:pt>
    <dgm:pt modelId="{61C855D7-FBFF-446A-AA4B-276B01855000}">
      <dgm:prSet custT="1"/>
      <dgm:spPr/>
      <dgm:t>
        <a:bodyPr/>
        <a:lstStyle/>
        <a:p>
          <a:pPr rtl="0"/>
          <a:r>
            <a:rPr lang="es-ES" sz="2400" dirty="0" smtClean="0">
              <a:solidFill>
                <a:srgbClr val="0070C0"/>
              </a:solidFill>
            </a:rPr>
            <a:t>¿Qué es la vida?</a:t>
          </a:r>
          <a:endParaRPr lang="es-ES" sz="2400" dirty="0">
            <a:solidFill>
              <a:srgbClr val="0070C0"/>
            </a:solidFill>
          </a:endParaRPr>
        </a:p>
      </dgm:t>
    </dgm:pt>
    <dgm:pt modelId="{69360095-C1EB-4535-80E7-D3A5F34A3C43}" type="parTrans" cxnId="{76F5AE48-A15C-4EBB-87CD-0A477512257E}">
      <dgm:prSet/>
      <dgm:spPr/>
      <dgm:t>
        <a:bodyPr/>
        <a:lstStyle/>
        <a:p>
          <a:endParaRPr lang="en-GB"/>
        </a:p>
      </dgm:t>
    </dgm:pt>
    <dgm:pt modelId="{321FD8D4-C5D0-4C13-8950-9008C5A10C85}" type="sibTrans" cxnId="{76F5AE48-A15C-4EBB-87CD-0A477512257E}">
      <dgm:prSet/>
      <dgm:spPr/>
      <dgm:t>
        <a:bodyPr/>
        <a:lstStyle/>
        <a:p>
          <a:endParaRPr lang="en-GB"/>
        </a:p>
      </dgm:t>
    </dgm:pt>
    <dgm:pt modelId="{3CF2E641-0AF5-401E-8C89-C1002C6A3A6A}">
      <dgm:prSet custT="1"/>
      <dgm:spPr/>
      <dgm:t>
        <a:bodyPr/>
        <a:lstStyle/>
        <a:p>
          <a:pPr rtl="0"/>
          <a:r>
            <a:rPr lang="es-ES" sz="2400" dirty="0" smtClean="0">
              <a:solidFill>
                <a:srgbClr val="0070C0"/>
              </a:solidFill>
            </a:rPr>
            <a:t>El mundo ARN</a:t>
          </a:r>
          <a:endParaRPr lang="es-ES" sz="2400" dirty="0">
            <a:solidFill>
              <a:srgbClr val="0070C0"/>
            </a:solidFill>
          </a:endParaRPr>
        </a:p>
      </dgm:t>
    </dgm:pt>
    <dgm:pt modelId="{89D8497C-82E6-434E-9F73-4D1968C15A08}" type="parTrans" cxnId="{346BA868-00BB-462A-89BD-9E0CAADD96F6}">
      <dgm:prSet/>
      <dgm:spPr/>
      <dgm:t>
        <a:bodyPr/>
        <a:lstStyle/>
        <a:p>
          <a:endParaRPr lang="en-GB"/>
        </a:p>
      </dgm:t>
    </dgm:pt>
    <dgm:pt modelId="{08A028E1-85C8-46CF-9BDA-DC35D3CFBC66}" type="sibTrans" cxnId="{346BA868-00BB-462A-89BD-9E0CAADD96F6}">
      <dgm:prSet/>
      <dgm:spPr/>
      <dgm:t>
        <a:bodyPr/>
        <a:lstStyle/>
        <a:p>
          <a:endParaRPr lang="en-GB"/>
        </a:p>
      </dgm:t>
    </dgm:pt>
    <dgm:pt modelId="{71CE95CA-9E7F-45BF-98FF-31CACD62B594}">
      <dgm:prSet custT="1"/>
      <dgm:spPr/>
      <dgm:t>
        <a:bodyPr/>
        <a:lstStyle/>
        <a:p>
          <a:pPr rtl="0"/>
          <a:r>
            <a:rPr lang="es-ES" sz="2400" dirty="0" smtClean="0">
              <a:solidFill>
                <a:srgbClr val="0070C0"/>
              </a:solidFill>
            </a:rPr>
            <a:t>El experimento </a:t>
          </a:r>
          <a:r>
            <a:rPr lang="es-ES" sz="2400" dirty="0" err="1" smtClean="0">
              <a:solidFill>
                <a:srgbClr val="0070C0"/>
              </a:solidFill>
            </a:rPr>
            <a:t>Urey</a:t>
          </a:r>
          <a:r>
            <a:rPr lang="es-ES" sz="2400" dirty="0" smtClean="0">
              <a:solidFill>
                <a:srgbClr val="0070C0"/>
              </a:solidFill>
            </a:rPr>
            <a:t>-Miller</a:t>
          </a:r>
          <a:endParaRPr lang="es-ES" sz="2400" dirty="0">
            <a:solidFill>
              <a:srgbClr val="0070C0"/>
            </a:solidFill>
          </a:endParaRPr>
        </a:p>
      </dgm:t>
    </dgm:pt>
    <dgm:pt modelId="{64B44D26-2645-40E7-B0D2-7FDD40D730E1}" type="parTrans" cxnId="{621A628B-EFFB-4BD5-AAEE-00910CC419E5}">
      <dgm:prSet/>
      <dgm:spPr/>
      <dgm:t>
        <a:bodyPr/>
        <a:lstStyle/>
        <a:p>
          <a:endParaRPr lang="en-GB"/>
        </a:p>
      </dgm:t>
    </dgm:pt>
    <dgm:pt modelId="{7A811B63-4A58-4DE7-AC38-C7CE7418D6F3}" type="sibTrans" cxnId="{621A628B-EFFB-4BD5-AAEE-00910CC419E5}">
      <dgm:prSet/>
      <dgm:spPr/>
      <dgm:t>
        <a:bodyPr/>
        <a:lstStyle/>
        <a:p>
          <a:endParaRPr lang="en-GB"/>
        </a:p>
      </dgm:t>
    </dgm:pt>
    <dgm:pt modelId="{F9EB2F10-2B83-439B-8299-10923EE9C12E}" type="pres">
      <dgm:prSet presAssocID="{FBAE8630-DC10-4B52-AFE9-52D0B66F20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F228042-035E-48A2-A3E4-9A603C4D8315}" type="pres">
      <dgm:prSet presAssocID="{FC66573F-D804-4492-9C38-3FE9F4712D46}" presName="parentText" presStyleLbl="node1" presStyleIdx="0" presStyleCnt="4" custLinFactNeighborX="-17201" custLinFactNeighborY="-80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3653A6-6AD4-47DC-86F2-5FC1AA3695D9}" type="pres">
      <dgm:prSet presAssocID="{B209213C-2B29-4C7D-BEEC-6B7B9235FEDC}" presName="spacer" presStyleCnt="0"/>
      <dgm:spPr/>
    </dgm:pt>
    <dgm:pt modelId="{62B4CF29-3CA6-4DD1-8387-34D9F86793AD}" type="pres">
      <dgm:prSet presAssocID="{61C855D7-FBFF-446A-AA4B-276B0185500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74BCEF-3BCF-4B93-B538-68DAFF1B07AC}" type="pres">
      <dgm:prSet presAssocID="{321FD8D4-C5D0-4C13-8950-9008C5A10C85}" presName="spacer" presStyleCnt="0"/>
      <dgm:spPr/>
    </dgm:pt>
    <dgm:pt modelId="{4BED4B60-E2ED-4B70-BA46-5C9F3C0DEBAE}" type="pres">
      <dgm:prSet presAssocID="{3CF2E641-0AF5-401E-8C89-C1002C6A3A6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7C66EF-9237-4D73-BD67-6232C8640D27}" type="pres">
      <dgm:prSet presAssocID="{08A028E1-85C8-46CF-9BDA-DC35D3CFBC66}" presName="spacer" presStyleCnt="0"/>
      <dgm:spPr/>
    </dgm:pt>
    <dgm:pt modelId="{F3D11E25-C761-467C-91DE-DFD33F588FC6}" type="pres">
      <dgm:prSet presAssocID="{71CE95CA-9E7F-45BF-98FF-31CACD62B59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6F5AE48-A15C-4EBB-87CD-0A477512257E}" srcId="{FBAE8630-DC10-4B52-AFE9-52D0B66F20CA}" destId="{61C855D7-FBFF-446A-AA4B-276B01855000}" srcOrd="1" destOrd="0" parTransId="{69360095-C1EB-4535-80E7-D3A5F34A3C43}" sibTransId="{321FD8D4-C5D0-4C13-8950-9008C5A10C85}"/>
    <dgm:cxn modelId="{568066B0-203A-4DCC-A17D-0BD4E35B2AED}" type="presOf" srcId="{3CF2E641-0AF5-401E-8C89-C1002C6A3A6A}" destId="{4BED4B60-E2ED-4B70-BA46-5C9F3C0DEBAE}" srcOrd="0" destOrd="0" presId="urn:microsoft.com/office/officeart/2005/8/layout/vList2"/>
    <dgm:cxn modelId="{350442DB-0996-43B8-A455-814B67904F54}" type="presOf" srcId="{FBAE8630-DC10-4B52-AFE9-52D0B66F20CA}" destId="{F9EB2F10-2B83-439B-8299-10923EE9C12E}" srcOrd="0" destOrd="0" presId="urn:microsoft.com/office/officeart/2005/8/layout/vList2"/>
    <dgm:cxn modelId="{0B30D22A-AADD-41F2-94B2-9D6A41A1F726}" type="presOf" srcId="{71CE95CA-9E7F-45BF-98FF-31CACD62B594}" destId="{F3D11E25-C761-467C-91DE-DFD33F588FC6}" srcOrd="0" destOrd="0" presId="urn:microsoft.com/office/officeart/2005/8/layout/vList2"/>
    <dgm:cxn modelId="{484DF272-61FC-4A35-86BE-CBE63C512A66}" srcId="{FBAE8630-DC10-4B52-AFE9-52D0B66F20CA}" destId="{FC66573F-D804-4492-9C38-3FE9F4712D46}" srcOrd="0" destOrd="0" parTransId="{A22F94AF-3776-49AB-960F-9F562D14297F}" sibTransId="{B209213C-2B29-4C7D-BEEC-6B7B9235FEDC}"/>
    <dgm:cxn modelId="{40D7FE34-5646-4436-9B61-C81112B73BE0}" type="presOf" srcId="{61C855D7-FBFF-446A-AA4B-276B01855000}" destId="{62B4CF29-3CA6-4DD1-8387-34D9F86793AD}" srcOrd="0" destOrd="0" presId="urn:microsoft.com/office/officeart/2005/8/layout/vList2"/>
    <dgm:cxn modelId="{346BA868-00BB-462A-89BD-9E0CAADD96F6}" srcId="{FBAE8630-DC10-4B52-AFE9-52D0B66F20CA}" destId="{3CF2E641-0AF5-401E-8C89-C1002C6A3A6A}" srcOrd="2" destOrd="0" parTransId="{89D8497C-82E6-434E-9F73-4D1968C15A08}" sibTransId="{08A028E1-85C8-46CF-9BDA-DC35D3CFBC66}"/>
    <dgm:cxn modelId="{E97445E7-E8F5-4522-B848-6D4D889AFF34}" type="presOf" srcId="{FC66573F-D804-4492-9C38-3FE9F4712D46}" destId="{0F228042-035E-48A2-A3E4-9A603C4D8315}" srcOrd="0" destOrd="0" presId="urn:microsoft.com/office/officeart/2005/8/layout/vList2"/>
    <dgm:cxn modelId="{621A628B-EFFB-4BD5-AAEE-00910CC419E5}" srcId="{FBAE8630-DC10-4B52-AFE9-52D0B66F20CA}" destId="{71CE95CA-9E7F-45BF-98FF-31CACD62B594}" srcOrd="3" destOrd="0" parTransId="{64B44D26-2645-40E7-B0D2-7FDD40D730E1}" sibTransId="{7A811B63-4A58-4DE7-AC38-C7CE7418D6F3}"/>
    <dgm:cxn modelId="{D0B0C776-A284-44B0-BB6B-C38C04B92C69}" type="presParOf" srcId="{F9EB2F10-2B83-439B-8299-10923EE9C12E}" destId="{0F228042-035E-48A2-A3E4-9A603C4D8315}" srcOrd="0" destOrd="0" presId="urn:microsoft.com/office/officeart/2005/8/layout/vList2"/>
    <dgm:cxn modelId="{CADC71FF-5E77-40A6-A226-7E6BC9B7E98B}" type="presParOf" srcId="{F9EB2F10-2B83-439B-8299-10923EE9C12E}" destId="{3B3653A6-6AD4-47DC-86F2-5FC1AA3695D9}" srcOrd="1" destOrd="0" presId="urn:microsoft.com/office/officeart/2005/8/layout/vList2"/>
    <dgm:cxn modelId="{3E5E1188-96E9-4308-A16F-6B5DA1C7FF05}" type="presParOf" srcId="{F9EB2F10-2B83-439B-8299-10923EE9C12E}" destId="{62B4CF29-3CA6-4DD1-8387-34D9F86793AD}" srcOrd="2" destOrd="0" presId="urn:microsoft.com/office/officeart/2005/8/layout/vList2"/>
    <dgm:cxn modelId="{2C5F91C6-0EB3-4803-8551-07DBB6509759}" type="presParOf" srcId="{F9EB2F10-2B83-439B-8299-10923EE9C12E}" destId="{1974BCEF-3BCF-4B93-B538-68DAFF1B07AC}" srcOrd="3" destOrd="0" presId="urn:microsoft.com/office/officeart/2005/8/layout/vList2"/>
    <dgm:cxn modelId="{491445BE-0D41-4A44-BD1F-0083B7D5C40B}" type="presParOf" srcId="{F9EB2F10-2B83-439B-8299-10923EE9C12E}" destId="{4BED4B60-E2ED-4B70-BA46-5C9F3C0DEBAE}" srcOrd="4" destOrd="0" presId="urn:microsoft.com/office/officeart/2005/8/layout/vList2"/>
    <dgm:cxn modelId="{07D2AE22-1B34-400A-A249-CC6007795ACA}" type="presParOf" srcId="{F9EB2F10-2B83-439B-8299-10923EE9C12E}" destId="{217C66EF-9237-4D73-BD67-6232C8640D27}" srcOrd="5" destOrd="0" presId="urn:microsoft.com/office/officeart/2005/8/layout/vList2"/>
    <dgm:cxn modelId="{801BCE54-10CB-442E-BB76-B8AE39BA4576}" type="presParOf" srcId="{F9EB2F10-2B83-439B-8299-10923EE9C12E}" destId="{F3D11E25-C761-467C-91DE-DFD33F588FC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28042-035E-48A2-A3E4-9A603C4D8315}">
      <dsp:nvSpPr>
        <dsp:cNvPr id="0" name=""/>
        <dsp:cNvSpPr/>
      </dsp:nvSpPr>
      <dsp:spPr>
        <a:xfrm>
          <a:off x="0" y="31951"/>
          <a:ext cx="8208912" cy="1179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70C0"/>
              </a:solidFill>
            </a:rPr>
            <a:t>La </a:t>
          </a:r>
          <a:r>
            <a:rPr lang="en-US" sz="2400" kern="1200" dirty="0" err="1" smtClean="0">
              <a:solidFill>
                <a:srgbClr val="0070C0"/>
              </a:solidFill>
            </a:rPr>
            <a:t>síntesis</a:t>
          </a:r>
          <a:r>
            <a:rPr lang="en-US" sz="2400" kern="1200" dirty="0" smtClean="0">
              <a:solidFill>
                <a:srgbClr val="0070C0"/>
              </a:solidFill>
            </a:rPr>
            <a:t> </a:t>
          </a:r>
          <a:r>
            <a:rPr lang="en-US" sz="2400" kern="1200" dirty="0" err="1" smtClean="0">
              <a:solidFill>
                <a:srgbClr val="0070C0"/>
              </a:solidFill>
            </a:rPr>
            <a:t>probiotica</a:t>
          </a:r>
          <a:endParaRPr lang="es-ES" sz="2400" kern="1200" dirty="0">
            <a:solidFill>
              <a:srgbClr val="0070C0"/>
            </a:solidFill>
          </a:endParaRPr>
        </a:p>
      </dsp:txBody>
      <dsp:txXfrm>
        <a:off x="57572" y="89523"/>
        <a:ext cx="8093768" cy="1064216"/>
      </dsp:txXfrm>
    </dsp:sp>
    <dsp:sp modelId="{62B4CF29-3CA6-4DD1-8387-34D9F86793AD}">
      <dsp:nvSpPr>
        <dsp:cNvPr id="0" name=""/>
        <dsp:cNvSpPr/>
      </dsp:nvSpPr>
      <dsp:spPr>
        <a:xfrm>
          <a:off x="0" y="1394215"/>
          <a:ext cx="8208912" cy="1179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rgbClr val="0070C0"/>
              </a:solidFill>
            </a:rPr>
            <a:t>¿Qué es la vida?</a:t>
          </a:r>
          <a:endParaRPr lang="es-ES" sz="2400" kern="1200" dirty="0">
            <a:solidFill>
              <a:srgbClr val="0070C0"/>
            </a:solidFill>
          </a:endParaRPr>
        </a:p>
      </dsp:txBody>
      <dsp:txXfrm>
        <a:off x="57572" y="1451787"/>
        <a:ext cx="8093768" cy="1064216"/>
      </dsp:txXfrm>
    </dsp:sp>
    <dsp:sp modelId="{4BED4B60-E2ED-4B70-BA46-5C9F3C0DEBAE}">
      <dsp:nvSpPr>
        <dsp:cNvPr id="0" name=""/>
        <dsp:cNvSpPr/>
      </dsp:nvSpPr>
      <dsp:spPr>
        <a:xfrm>
          <a:off x="0" y="2755015"/>
          <a:ext cx="8208912" cy="1179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rgbClr val="0070C0"/>
              </a:solidFill>
            </a:rPr>
            <a:t>El mundo ARN</a:t>
          </a:r>
          <a:endParaRPr lang="es-ES" sz="2400" kern="1200" dirty="0">
            <a:solidFill>
              <a:srgbClr val="0070C0"/>
            </a:solidFill>
          </a:endParaRPr>
        </a:p>
      </dsp:txBody>
      <dsp:txXfrm>
        <a:off x="57572" y="2812587"/>
        <a:ext cx="8093768" cy="1064216"/>
      </dsp:txXfrm>
    </dsp:sp>
    <dsp:sp modelId="{F3D11E25-C761-467C-91DE-DFD33F588FC6}">
      <dsp:nvSpPr>
        <dsp:cNvPr id="0" name=""/>
        <dsp:cNvSpPr/>
      </dsp:nvSpPr>
      <dsp:spPr>
        <a:xfrm>
          <a:off x="0" y="4115816"/>
          <a:ext cx="8208912" cy="1179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rgbClr val="0070C0"/>
              </a:solidFill>
            </a:rPr>
            <a:t>El experimento </a:t>
          </a:r>
          <a:r>
            <a:rPr lang="es-ES" sz="2400" kern="1200" dirty="0" err="1" smtClean="0">
              <a:solidFill>
                <a:srgbClr val="0070C0"/>
              </a:solidFill>
            </a:rPr>
            <a:t>Urey</a:t>
          </a:r>
          <a:r>
            <a:rPr lang="es-ES" sz="2400" kern="1200" dirty="0" smtClean="0">
              <a:solidFill>
                <a:srgbClr val="0070C0"/>
              </a:solidFill>
            </a:rPr>
            <a:t>-Miller</a:t>
          </a:r>
          <a:endParaRPr lang="es-ES" sz="2400" kern="1200" dirty="0">
            <a:solidFill>
              <a:srgbClr val="0070C0"/>
            </a:solidFill>
          </a:endParaRPr>
        </a:p>
      </dsp:txBody>
      <dsp:txXfrm>
        <a:off x="57572" y="4173388"/>
        <a:ext cx="8093768" cy="1064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2C23B-F302-4442-9272-4C062030D448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20071-030F-43EC-B77C-337FD2E8140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01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20071-030F-43EC-B77C-337FD2E8140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575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20071-030F-43EC-B77C-337FD2E8140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191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20071-030F-43EC-B77C-337FD2E8140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191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20071-030F-43EC-B77C-337FD2E8140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191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20071-030F-43EC-B77C-337FD2E8140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191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20071-030F-43EC-B77C-337FD2E8140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575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20071-030F-43EC-B77C-337FD2E8140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56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20071-030F-43EC-B77C-337FD2E8140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533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20071-030F-43EC-B77C-337FD2E8140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191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20071-030F-43EC-B77C-337FD2E8140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191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20071-030F-43EC-B77C-337FD2E8140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191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20071-030F-43EC-B77C-337FD2E8140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191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20071-030F-43EC-B77C-337FD2E8140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191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20071-030F-43EC-B77C-337FD2E8140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191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13A7AB5-DDBA-4BF5-88E2-40D5E323085C}" type="datetime1">
              <a:rPr lang="en-US" smtClean="0"/>
              <a:t>11/14/2016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53078-27ED-4AFB-A077-8DA64E9CD858}" type="datetime1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7147D-D2C2-46C2-8C06-ED1BF42AFE3B}" type="datetime1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BE38-4B4D-410D-A744-773C45947DD4}" type="datetime1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9B47-4C01-4B26-8E89-E91EED4813E5}" type="datetime1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7DAC-EC36-4F41-83DE-810A83B77FD7}" type="datetime1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924C-99C7-4F2D-A9A0-B578BF661AAE}" type="datetime1">
              <a:rPr lang="en-US" smtClean="0"/>
              <a:t>11/14/2016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B4BD-ADB9-4B2C-B39B-318F0B9DE57F}" type="datetime1">
              <a:rPr lang="en-US" smtClean="0"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795C-9EEA-4606-8B14-A0104688D030}" type="datetime1">
              <a:rPr lang="en-US" smtClean="0"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7DE7-CFDF-41B4-996A-28302FD30780}" type="datetime1">
              <a:rPr lang="en-US" smtClean="0"/>
              <a:t>11/14/2016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1BC-6212-4943-9008-577AAB9359F8}" type="datetime1">
              <a:rPr lang="en-US" smtClean="0"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6CA59AD-16D5-483D-B90A-33452FA1B5AB}" type="datetime1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1xnYFCZ9Yg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NijmxsKGbc" TargetMode="Externa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YCf1iQifuQ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mRzxTzKIsp8?t=3m59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1R8-E71wAc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OCaacO8wus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9779" y="3933056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Tema</a:t>
            </a:r>
            <a:r>
              <a:rPr lang="en-GB" dirty="0" smtClean="0"/>
              <a:t> 1</a:t>
            </a:r>
            <a:br>
              <a:rPr lang="en-GB" dirty="0" smtClean="0"/>
            </a:br>
            <a:r>
              <a:rPr lang="en-GB" sz="3100" dirty="0" smtClean="0">
                <a:solidFill>
                  <a:schemeClr val="bg1">
                    <a:lumMod val="75000"/>
                  </a:schemeClr>
                </a:solidFill>
              </a:rPr>
              <a:t>De las </a:t>
            </a:r>
            <a:r>
              <a:rPr lang="en-GB" sz="3100" dirty="0" err="1" smtClean="0">
                <a:solidFill>
                  <a:schemeClr val="bg1">
                    <a:lumMod val="75000"/>
                  </a:schemeClr>
                </a:solidFill>
              </a:rPr>
              <a:t>moléculas</a:t>
            </a:r>
            <a:r>
              <a:rPr lang="en-GB" sz="3100" dirty="0" smtClean="0">
                <a:solidFill>
                  <a:schemeClr val="bg1">
                    <a:lumMod val="75000"/>
                  </a:schemeClr>
                </a:solidFill>
              </a:rPr>
              <a:t> a la </a:t>
            </a:r>
            <a:r>
              <a:rPr lang="en-GB" sz="3100" dirty="0" err="1" smtClean="0">
                <a:solidFill>
                  <a:schemeClr val="bg1">
                    <a:lumMod val="75000"/>
                  </a:schemeClr>
                </a:solidFill>
              </a:rPr>
              <a:t>vida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compuestos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orgánicos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" y="0"/>
            <a:ext cx="287655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506" y="2400246"/>
            <a:ext cx="3655902" cy="38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588506" y="5733256"/>
            <a:ext cx="3502152" cy="365125"/>
          </a:xfrm>
        </p:spPr>
        <p:txBody>
          <a:bodyPr/>
          <a:lstStyle/>
          <a:p>
            <a:pPr algn="ctr"/>
            <a:r>
              <a:rPr lang="en-US" dirty="0" smtClean="0"/>
              <a:t>Biology 11º SFP - Mark Polko</a:t>
            </a:r>
            <a:endParaRPr lang="en-US" dirty="0"/>
          </a:p>
        </p:txBody>
      </p:sp>
      <p:sp>
        <p:nvSpPr>
          <p:cNvPr id="6" name="5 Rectángulo"/>
          <p:cNvSpPr/>
          <p:nvPr/>
        </p:nvSpPr>
        <p:spPr>
          <a:xfrm>
            <a:off x="4588506" y="0"/>
            <a:ext cx="3655902" cy="2276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Image result for thunder and lightning animated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287" y="0"/>
            <a:ext cx="3727121" cy="240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43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12100" y="397113"/>
            <a:ext cx="8519800" cy="70788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 mundo ARN</a:t>
            </a:r>
            <a:endParaRPr lang="es-E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dirty="0" smtClean="0"/>
              <a:t>Biology 11º SFP - Mark Polko</a:t>
            </a:r>
            <a:endParaRPr lang="en-US" dirty="0"/>
          </a:p>
        </p:txBody>
      </p:sp>
      <p:sp>
        <p:nvSpPr>
          <p:cNvPr id="4" name="AutoShape 4" descr="http://hyperphysics.phy-astr.gsu.edu/nave-html/faithpathh/imgfaith/oparin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2 CuadroTexto"/>
          <p:cNvSpPr txBox="1"/>
          <p:nvPr/>
        </p:nvSpPr>
        <p:spPr>
          <a:xfrm>
            <a:off x="899592" y="148478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pic>
        <p:nvPicPr>
          <p:cNvPr id="8" name="Picture 2" descr="Image result for dna world theo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44"/>
          <a:stretch/>
        </p:blipFill>
        <p:spPr bwMode="auto">
          <a:xfrm>
            <a:off x="68305" y="1807949"/>
            <a:ext cx="9007389" cy="374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45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12100" y="397113"/>
            <a:ext cx="8519800" cy="70788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 mundo ARN</a:t>
            </a:r>
            <a:endParaRPr lang="es-E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dirty="0" smtClean="0"/>
              <a:t>Biology 11º SFP - Mark Polko</a:t>
            </a:r>
            <a:endParaRPr lang="en-US" dirty="0"/>
          </a:p>
        </p:txBody>
      </p:sp>
      <p:sp>
        <p:nvSpPr>
          <p:cNvPr id="4" name="AutoShape 4" descr="http://hyperphysics.phy-astr.gsu.edu/nave-html/faithpathh/imgfaith/oparin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2 CuadroTexto"/>
          <p:cNvSpPr txBox="1"/>
          <p:nvPr/>
        </p:nvSpPr>
        <p:spPr>
          <a:xfrm>
            <a:off x="899592" y="148478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pic>
        <p:nvPicPr>
          <p:cNvPr id="6" name="K1xnYFCZ9Yg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7975" y="1474479"/>
            <a:ext cx="8484041" cy="477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6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12100" y="397113"/>
            <a:ext cx="8519800" cy="70788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Tarea para el viernes</a:t>
            </a:r>
            <a:endParaRPr lang="es-E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dirty="0" smtClean="0"/>
              <a:t>Biology 11º SFP - Mark Polko</a:t>
            </a:r>
            <a:endParaRPr lang="en-US" dirty="0"/>
          </a:p>
        </p:txBody>
      </p:sp>
      <p:sp>
        <p:nvSpPr>
          <p:cNvPr id="4" name="AutoShape 4" descr="http://hyperphysics.phy-astr.gsu.edu/nave-html/faithpathh/imgfaith/oparin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2 CuadroTexto"/>
          <p:cNvSpPr txBox="1"/>
          <p:nvPr/>
        </p:nvSpPr>
        <p:spPr>
          <a:xfrm>
            <a:off x="899592" y="148478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6" name="5 CuadroTexto"/>
          <p:cNvSpPr txBox="1"/>
          <p:nvPr/>
        </p:nvSpPr>
        <p:spPr>
          <a:xfrm>
            <a:off x="899592" y="1484784"/>
            <a:ext cx="70605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/>
              <a:t>Ser</a:t>
            </a:r>
            <a:r>
              <a:rPr lang="en-GB" sz="3200" dirty="0" smtClean="0"/>
              <a:t> </a:t>
            </a:r>
            <a:r>
              <a:rPr lang="en-GB" sz="3200" dirty="0" err="1" smtClean="0"/>
              <a:t>capaz</a:t>
            </a:r>
            <a:r>
              <a:rPr lang="en-GB" sz="3200" dirty="0" smtClean="0"/>
              <a:t> de </a:t>
            </a:r>
            <a:r>
              <a:rPr lang="en-GB" sz="3200" dirty="0" err="1" smtClean="0"/>
              <a:t>explicar</a:t>
            </a:r>
            <a:r>
              <a:rPr lang="en-GB" sz="3200" dirty="0" smtClean="0"/>
              <a:t> el </a:t>
            </a:r>
            <a:r>
              <a:rPr lang="en-GB" sz="3200" b="1" dirty="0" err="1" smtClean="0"/>
              <a:t>experimento</a:t>
            </a:r>
            <a:r>
              <a:rPr lang="en-GB" sz="3200" b="1" dirty="0" smtClean="0"/>
              <a:t> de Urey Miller </a:t>
            </a:r>
            <a:r>
              <a:rPr lang="en-GB" sz="3200" dirty="0" err="1" smtClean="0"/>
              <a:t>en</a:t>
            </a:r>
            <a:r>
              <a:rPr lang="en-GB" sz="3200" dirty="0" smtClean="0"/>
              <a:t> </a:t>
            </a:r>
            <a:r>
              <a:rPr lang="en-GB" sz="3200" dirty="0" err="1" smtClean="0"/>
              <a:t>detalle</a:t>
            </a:r>
            <a:r>
              <a:rPr lang="en-GB" sz="3200" dirty="0" smtClean="0"/>
              <a:t>, </a:t>
            </a:r>
            <a:r>
              <a:rPr lang="en-GB" sz="3200" dirty="0" err="1" smtClean="0"/>
              <a:t>usando</a:t>
            </a:r>
            <a:r>
              <a:rPr lang="en-GB" sz="3200" dirty="0" smtClean="0"/>
              <a:t> </a:t>
            </a:r>
            <a:r>
              <a:rPr lang="en-GB" sz="3200" dirty="0" err="1" smtClean="0"/>
              <a:t>una</a:t>
            </a:r>
            <a:r>
              <a:rPr lang="en-GB" sz="3200" dirty="0" smtClean="0"/>
              <a:t> </a:t>
            </a:r>
            <a:r>
              <a:rPr lang="en-GB" sz="3200" dirty="0" err="1" smtClean="0"/>
              <a:t>illustración</a:t>
            </a:r>
            <a:r>
              <a:rPr lang="en-GB" sz="3200" dirty="0" smtClean="0"/>
              <a:t>.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 smtClean="0"/>
              <a:t>Se </a:t>
            </a:r>
            <a:r>
              <a:rPr lang="en-GB" sz="3200" dirty="0" err="1" smtClean="0"/>
              <a:t>elige</a:t>
            </a:r>
            <a:r>
              <a:rPr lang="en-GB" sz="3200" dirty="0" smtClean="0"/>
              <a:t> </a:t>
            </a:r>
            <a:r>
              <a:rPr lang="en-GB" sz="3200" dirty="0" err="1" smtClean="0"/>
              <a:t>uno</a:t>
            </a:r>
            <a:r>
              <a:rPr lang="en-GB" sz="3200" dirty="0" smtClean="0"/>
              <a:t> de </a:t>
            </a:r>
            <a:r>
              <a:rPr lang="en-GB" sz="3200" dirty="0" err="1" smtClean="0"/>
              <a:t>vosotros</a:t>
            </a:r>
            <a:r>
              <a:rPr lang="en-GB" sz="3200" dirty="0" smtClean="0"/>
              <a:t> al azar para </a:t>
            </a:r>
            <a:r>
              <a:rPr lang="en-GB" sz="3200" dirty="0" err="1" smtClean="0"/>
              <a:t>explicarlo</a:t>
            </a:r>
            <a:r>
              <a:rPr lang="en-GB" sz="3200" dirty="0" smtClean="0"/>
              <a:t> a la </a:t>
            </a:r>
            <a:r>
              <a:rPr lang="en-GB" sz="3200" dirty="0" err="1" smtClean="0"/>
              <a:t>clase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7417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12100" y="397113"/>
            <a:ext cx="8519800" cy="70788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Experimento de </a:t>
            </a:r>
            <a:r>
              <a:rPr lang="es-E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Urey</a:t>
            </a:r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-Miller</a:t>
            </a:r>
            <a:endParaRPr lang="es-E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dirty="0" smtClean="0"/>
              <a:t>Biology 11º SFP - Mark Polko</a:t>
            </a:r>
            <a:endParaRPr lang="en-US" dirty="0"/>
          </a:p>
        </p:txBody>
      </p:sp>
      <p:sp>
        <p:nvSpPr>
          <p:cNvPr id="4" name="AutoShape 4" descr="http://hyperphysics.phy-astr.gsu.edu/nave-html/faithpathh/imgfaith/oparin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2 CuadroTexto"/>
          <p:cNvSpPr txBox="1"/>
          <p:nvPr/>
        </p:nvSpPr>
        <p:spPr>
          <a:xfrm>
            <a:off x="899592" y="148478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pic>
        <p:nvPicPr>
          <p:cNvPr id="7" name="NNijmxsKGbc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1775" y="1484784"/>
            <a:ext cx="8448939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9779" y="3933056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Tema</a:t>
            </a:r>
            <a:r>
              <a:rPr lang="en-GB" dirty="0" smtClean="0"/>
              <a:t> 1</a:t>
            </a:r>
            <a:br>
              <a:rPr lang="en-GB" dirty="0" smtClean="0"/>
            </a:br>
            <a:r>
              <a:rPr lang="en-GB" sz="3100" dirty="0" smtClean="0">
                <a:solidFill>
                  <a:schemeClr val="bg1">
                    <a:lumMod val="75000"/>
                  </a:schemeClr>
                </a:solidFill>
              </a:rPr>
              <a:t>De las </a:t>
            </a:r>
            <a:r>
              <a:rPr lang="en-GB" sz="3100" dirty="0" err="1" smtClean="0">
                <a:solidFill>
                  <a:schemeClr val="bg1">
                    <a:lumMod val="75000"/>
                  </a:schemeClr>
                </a:solidFill>
              </a:rPr>
              <a:t>moléculas</a:t>
            </a:r>
            <a:r>
              <a:rPr lang="en-GB" sz="3100" dirty="0" smtClean="0">
                <a:solidFill>
                  <a:schemeClr val="bg1">
                    <a:lumMod val="75000"/>
                  </a:schemeClr>
                </a:solidFill>
              </a:rPr>
              <a:t> a la </a:t>
            </a:r>
            <a:r>
              <a:rPr lang="en-GB" sz="3100" dirty="0" err="1" smtClean="0">
                <a:solidFill>
                  <a:schemeClr val="bg1">
                    <a:lumMod val="75000"/>
                  </a:schemeClr>
                </a:solidFill>
              </a:rPr>
              <a:t>vida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compuestos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orgánicos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" y="0"/>
            <a:ext cx="287655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506" y="2400246"/>
            <a:ext cx="3655902" cy="38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588506" y="5733256"/>
            <a:ext cx="3502152" cy="365125"/>
          </a:xfrm>
        </p:spPr>
        <p:txBody>
          <a:bodyPr/>
          <a:lstStyle/>
          <a:p>
            <a:pPr algn="ctr"/>
            <a:r>
              <a:rPr lang="en-US" dirty="0" smtClean="0"/>
              <a:t>Biology 11º SFP - Mark Polko</a:t>
            </a:r>
            <a:endParaRPr lang="en-US" dirty="0"/>
          </a:p>
        </p:txBody>
      </p:sp>
      <p:sp>
        <p:nvSpPr>
          <p:cNvPr id="6" name="5 Rectángulo"/>
          <p:cNvSpPr/>
          <p:nvPr/>
        </p:nvSpPr>
        <p:spPr>
          <a:xfrm>
            <a:off x="4588506" y="0"/>
            <a:ext cx="3655902" cy="2276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Image result for thunder and lightning animated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287" y="0"/>
            <a:ext cx="3727121" cy="240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56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2</a:t>
            </a:fld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619158900"/>
              </p:ext>
            </p:extLst>
          </p:nvPr>
        </p:nvGraphicFramePr>
        <p:xfrm>
          <a:off x="467544" y="908720"/>
          <a:ext cx="820891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10 Rectángulo"/>
          <p:cNvSpPr/>
          <p:nvPr/>
        </p:nvSpPr>
        <p:spPr>
          <a:xfrm>
            <a:off x="1146291" y="260648"/>
            <a:ext cx="2013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Contenido</a:t>
            </a:r>
            <a:endParaRPr lang="es-E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dirty="0" smtClean="0"/>
              <a:t>Biology 11º SFP - Mark Polko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1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900460" y="135932"/>
            <a:ext cx="3345789" cy="707886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s-E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Introducción</a:t>
            </a:r>
            <a:endParaRPr lang="es-E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dirty="0" smtClean="0"/>
              <a:t>Biology 11º SFP - Mark Polko</a:t>
            </a:r>
            <a:endParaRPr lang="en-US" dirty="0"/>
          </a:p>
        </p:txBody>
      </p:sp>
      <p:pic>
        <p:nvPicPr>
          <p:cNvPr id="3" name="TYCf1iQifuQ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1194" y="843818"/>
            <a:ext cx="8564320" cy="481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8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12100" y="397113"/>
            <a:ext cx="8519800" cy="70788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síntesis </a:t>
            </a:r>
            <a:r>
              <a:rPr lang="es-E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prebiotica</a:t>
            </a:r>
            <a:endParaRPr lang="es-E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dirty="0" smtClean="0"/>
              <a:t>Biology 11º SFP - Mark Polko</a:t>
            </a:r>
            <a:endParaRPr lang="en-US" dirty="0"/>
          </a:p>
        </p:txBody>
      </p:sp>
      <p:sp>
        <p:nvSpPr>
          <p:cNvPr id="6" name="5 Rectángulo"/>
          <p:cNvSpPr/>
          <p:nvPr/>
        </p:nvSpPr>
        <p:spPr>
          <a:xfrm>
            <a:off x="293472" y="1412776"/>
            <a:ext cx="3846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1. </a:t>
            </a:r>
            <a:r>
              <a:rPr lang="en-GB" dirty="0" err="1" smtClean="0"/>
              <a:t>Hipótesis</a:t>
            </a:r>
            <a:r>
              <a:rPr lang="en-GB" dirty="0" smtClean="0"/>
              <a:t> de </a:t>
            </a:r>
            <a:r>
              <a:rPr lang="en-GB" dirty="0" err="1" smtClean="0"/>
              <a:t>Oparin</a:t>
            </a:r>
            <a:r>
              <a:rPr lang="en-GB" dirty="0" smtClean="0"/>
              <a:t> y Haldane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2. </a:t>
            </a:r>
            <a:r>
              <a:rPr lang="en-GB" dirty="0" err="1" smtClean="0"/>
              <a:t>Experimento</a:t>
            </a:r>
            <a:r>
              <a:rPr lang="en-GB" dirty="0" smtClean="0"/>
              <a:t> de Urey y Miller</a:t>
            </a:r>
            <a:endParaRPr lang="es-ES_tradnl" dirty="0"/>
          </a:p>
        </p:txBody>
      </p:sp>
      <p:sp>
        <p:nvSpPr>
          <p:cNvPr id="4" name="AutoShape 4" descr="http://hyperphysics.phy-astr.gsu.edu/nave-html/faithpathh/imgfaith/oparin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6" descr="http://hyperphysics.phy-astr.gsu.edu/nave-html/faithpathh/imgfaith/opari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96412"/>
            <a:ext cx="3584451" cy="551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39591" y="4143948"/>
            <a:ext cx="49872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Éste</a:t>
            </a:r>
            <a:r>
              <a:rPr lang="en-GB" dirty="0" smtClean="0"/>
              <a:t> </a:t>
            </a:r>
            <a:r>
              <a:rPr lang="en-GB" dirty="0" err="1" smtClean="0"/>
              <a:t>vídeo</a:t>
            </a:r>
            <a:r>
              <a:rPr lang="en-GB" dirty="0" smtClean="0"/>
              <a:t> lo </a:t>
            </a:r>
            <a:r>
              <a:rPr lang="en-GB" dirty="0" err="1" smtClean="0"/>
              <a:t>explica</a:t>
            </a:r>
            <a:r>
              <a:rPr lang="en-GB" dirty="0" smtClean="0"/>
              <a:t> </a:t>
            </a:r>
            <a:r>
              <a:rPr lang="en-GB" dirty="0" err="1" smtClean="0"/>
              <a:t>bastante</a:t>
            </a:r>
            <a:r>
              <a:rPr lang="en-GB" dirty="0" smtClean="0"/>
              <a:t> </a:t>
            </a:r>
            <a:r>
              <a:rPr lang="en-GB" dirty="0" err="1" smtClean="0"/>
              <a:t>claramente</a:t>
            </a:r>
            <a:r>
              <a:rPr lang="en-GB" dirty="0" smtClean="0"/>
              <a:t>:</a:t>
            </a:r>
          </a:p>
          <a:p>
            <a:endParaRPr lang="en-GB" dirty="0"/>
          </a:p>
          <a:p>
            <a:pPr algn="ctr"/>
            <a:r>
              <a:rPr lang="en-GB" dirty="0" smtClean="0">
                <a:hlinkClick r:id="rId4"/>
              </a:rPr>
              <a:t>ENLACE</a:t>
            </a:r>
            <a:endParaRPr lang="en-GB" dirty="0" smtClean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89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12100" y="397113"/>
            <a:ext cx="8519800" cy="70788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síntesis </a:t>
            </a:r>
            <a:r>
              <a:rPr lang="es-E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prebiotica</a:t>
            </a:r>
            <a:endParaRPr lang="es-E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dirty="0" smtClean="0"/>
              <a:t>Biology 11º SFP - Mark Polko</a:t>
            </a:r>
            <a:endParaRPr lang="en-US" dirty="0"/>
          </a:p>
        </p:txBody>
      </p:sp>
      <p:sp>
        <p:nvSpPr>
          <p:cNvPr id="6" name="5 Rectángulo"/>
          <p:cNvSpPr/>
          <p:nvPr/>
        </p:nvSpPr>
        <p:spPr>
          <a:xfrm>
            <a:off x="293472" y="980728"/>
            <a:ext cx="838298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Las 4 </a:t>
            </a:r>
            <a:r>
              <a:rPr lang="en-GB" dirty="0" err="1" smtClean="0"/>
              <a:t>fases</a:t>
            </a:r>
            <a:r>
              <a:rPr lang="en-GB" dirty="0" smtClean="0"/>
              <a:t> del </a:t>
            </a:r>
            <a:r>
              <a:rPr lang="en-GB" dirty="0" err="1" smtClean="0"/>
              <a:t>experimento</a:t>
            </a:r>
            <a:r>
              <a:rPr lang="en-GB" dirty="0" smtClean="0"/>
              <a:t> d Haldane y </a:t>
            </a:r>
            <a:r>
              <a:rPr lang="en-GB" dirty="0" err="1" smtClean="0"/>
              <a:t>Oparin</a:t>
            </a:r>
            <a:endParaRPr lang="en-GB" dirty="0" smtClean="0"/>
          </a:p>
          <a:p>
            <a:endParaRPr lang="en-GB" dirty="0"/>
          </a:p>
          <a:p>
            <a:endParaRPr lang="es-ES_tradnl" dirty="0" smtClean="0"/>
          </a:p>
          <a:p>
            <a:r>
              <a:rPr lang="es-ES_tradnl" dirty="0" smtClean="0"/>
              <a:t>1ª - L evolución química se inició a partir de </a:t>
            </a:r>
            <a:r>
              <a:rPr lang="es-ES_tradnl" b="1" dirty="0" smtClean="0"/>
              <a:t>moléculas inorgánicas </a:t>
            </a:r>
            <a:r>
              <a:rPr lang="es-ES_tradnl" dirty="0" smtClean="0"/>
              <a:t>(H2, CO</a:t>
            </a:r>
            <a:r>
              <a:rPr lang="es-ES_tradnl" baseline="-25000" dirty="0" smtClean="0"/>
              <a:t>2</a:t>
            </a:r>
            <a:r>
              <a:rPr lang="es-ES_tradnl" dirty="0" smtClean="0"/>
              <a:t>, CH</a:t>
            </a:r>
            <a:r>
              <a:rPr lang="es-ES_tradnl" baseline="-25000" dirty="0" smtClean="0"/>
              <a:t>4</a:t>
            </a:r>
            <a:r>
              <a:rPr lang="es-ES_tradnl" dirty="0" smtClean="0"/>
              <a:t>, y NH</a:t>
            </a:r>
            <a:r>
              <a:rPr lang="es-ES_tradnl" baseline="-25000" dirty="0" smtClean="0"/>
              <a:t>3</a:t>
            </a:r>
            <a:r>
              <a:rPr lang="es-ES_tradnl" dirty="0" smtClean="0"/>
              <a:t>). Estos compuestos estaban ya presente en la atmósfera primitiva, pero no había O</a:t>
            </a:r>
            <a:r>
              <a:rPr lang="es-ES_tradnl" baseline="-25000" dirty="0" smtClean="0"/>
              <a:t>2</a:t>
            </a:r>
            <a:r>
              <a:rPr lang="es-ES_tradnl" dirty="0"/>
              <a:t> </a:t>
            </a:r>
            <a:r>
              <a:rPr lang="es-ES_tradnl" dirty="0" smtClean="0"/>
              <a:t>(no había oxidación!) </a:t>
            </a:r>
          </a:p>
          <a:p>
            <a:r>
              <a:rPr lang="es-ES_tradnl" dirty="0" smtClean="0"/>
              <a:t>Con la radiación solar se formaban moléculas simples, algo más grandes cada vez.</a:t>
            </a:r>
          </a:p>
          <a:p>
            <a:endParaRPr lang="es-ES_tradnl" dirty="0"/>
          </a:p>
          <a:p>
            <a:r>
              <a:rPr lang="es-ES_tradnl" dirty="0" smtClean="0"/>
              <a:t>2ª - Gracias a las erupciones volcánicas los </a:t>
            </a:r>
            <a:r>
              <a:rPr lang="es-ES_tradnl" dirty="0" err="1" smtClean="0"/>
              <a:t>comuestos</a:t>
            </a:r>
            <a:r>
              <a:rPr lang="es-ES_tradnl" dirty="0" smtClean="0"/>
              <a:t> simples reaccionaron entre sí y formaban moléculas más complejos, como aminoácido, azúcares, y bases nitrogenadas. Estos ladrillos ´básicos de la vida se acumularon el los océanos, y se llama el </a:t>
            </a:r>
            <a:r>
              <a:rPr lang="es-ES_tradnl" b="1" dirty="0" smtClean="0"/>
              <a:t>caldo primitivo, o sopa </a:t>
            </a:r>
            <a:r>
              <a:rPr lang="es-ES_tradnl" b="1" dirty="0" err="1" smtClean="0"/>
              <a:t>prebiotica</a:t>
            </a:r>
            <a:endParaRPr lang="es-ES_tradnl" b="1" dirty="0" smtClean="0"/>
          </a:p>
          <a:p>
            <a:endParaRPr lang="es-ES_tradnl" b="1" dirty="0"/>
          </a:p>
          <a:p>
            <a:r>
              <a:rPr lang="es-ES_tradnl" dirty="0" smtClean="0"/>
              <a:t>3ª Las moléculas principales </a:t>
            </a:r>
            <a:r>
              <a:rPr lang="es-ES_tradnl" b="1" dirty="0" smtClean="0"/>
              <a:t>se unieron </a:t>
            </a:r>
            <a:r>
              <a:rPr lang="es-ES_tradnl" dirty="0" smtClean="0"/>
              <a:t>para formar moléculas más </a:t>
            </a:r>
            <a:r>
              <a:rPr lang="es-ES_tradnl" b="1" dirty="0" smtClean="0"/>
              <a:t>grandes y complejos </a:t>
            </a:r>
            <a:r>
              <a:rPr lang="es-ES_tradnl" dirty="0" smtClean="0"/>
              <a:t>(glúcidos, </a:t>
            </a:r>
            <a:r>
              <a:rPr lang="es-ES_tradnl" dirty="0" err="1" smtClean="0"/>
              <a:t>protéinas</a:t>
            </a:r>
            <a:r>
              <a:rPr lang="es-ES_tradnl" dirty="0" smtClean="0"/>
              <a:t>, ácidos nucleicos </a:t>
            </a:r>
            <a:r>
              <a:rPr lang="es-ES_tradnl" dirty="0" err="1" smtClean="0"/>
              <a:t>etc</a:t>
            </a:r>
            <a:r>
              <a:rPr lang="es-ES_tradnl" dirty="0" smtClean="0"/>
              <a:t>)</a:t>
            </a:r>
          </a:p>
          <a:p>
            <a:endParaRPr lang="es-ES_tradnl" dirty="0" smtClean="0"/>
          </a:p>
          <a:p>
            <a:r>
              <a:rPr lang="es-ES_tradnl" dirty="0" smtClean="0"/>
              <a:t>4ª Una de esas moléculas tiene que haber obtenido la posibilidad de </a:t>
            </a:r>
            <a:r>
              <a:rPr lang="es-ES_tradnl" b="1" dirty="0" err="1" smtClean="0"/>
              <a:t>autoreplicarse</a:t>
            </a:r>
            <a:r>
              <a:rPr lang="es-ES_tradnl" dirty="0" smtClean="0"/>
              <a:t>. A partir de ese momento empezó </a:t>
            </a:r>
            <a:r>
              <a:rPr lang="es-ES_tradnl" b="1" dirty="0" smtClean="0"/>
              <a:t>la evolución.  </a:t>
            </a:r>
            <a:endParaRPr lang="es-ES_tradnl" b="1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/>
          </a:p>
        </p:txBody>
      </p:sp>
      <p:sp>
        <p:nvSpPr>
          <p:cNvPr id="4" name="AutoShape 4" descr="http://hyperphysics.phy-astr.gsu.edu/nave-html/faithpathh/imgfaith/oparin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0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12100" y="397113"/>
            <a:ext cx="8519800" cy="70788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síntesis </a:t>
            </a:r>
            <a:r>
              <a:rPr lang="es-E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prebiotica</a:t>
            </a:r>
            <a:endParaRPr lang="es-E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dirty="0" smtClean="0"/>
              <a:t>Biology 11º SFP - Mark Polko</a:t>
            </a:r>
            <a:endParaRPr lang="en-US" dirty="0"/>
          </a:p>
        </p:txBody>
      </p:sp>
      <p:sp>
        <p:nvSpPr>
          <p:cNvPr id="4" name="AutoShape 4" descr="http://hyperphysics.phy-astr.gsu.edu/nave-html/faithpathh/imgfaith/oparin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m1R8-E71wAc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9516" y="1600240"/>
            <a:ext cx="8704967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2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12100" y="397113"/>
            <a:ext cx="8519800" cy="70788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¿Qué es la vida?</a:t>
            </a:r>
            <a:endParaRPr lang="es-E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dirty="0" smtClean="0"/>
              <a:t>Biology 11º SFP - Mark Polko</a:t>
            </a:r>
            <a:endParaRPr lang="en-US" dirty="0"/>
          </a:p>
        </p:txBody>
      </p:sp>
      <p:sp>
        <p:nvSpPr>
          <p:cNvPr id="4" name="AutoShape 4" descr="http://hyperphysics.phy-astr.gsu.edu/nave-html/faithpathh/imgfaith/oparin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QOCaacO8wu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2100" y="1412776"/>
            <a:ext cx="857695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8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fat droplet to c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08919"/>
            <a:ext cx="3888432" cy="397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12100" y="397113"/>
            <a:ext cx="8519800" cy="70788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¿Qué es la vida?</a:t>
            </a:r>
            <a:endParaRPr lang="es-E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dirty="0" smtClean="0"/>
              <a:t>Biology 11º SFP - Mark Polko</a:t>
            </a:r>
            <a:endParaRPr lang="en-US" dirty="0"/>
          </a:p>
        </p:txBody>
      </p:sp>
      <p:sp>
        <p:nvSpPr>
          <p:cNvPr id="4" name="AutoShape 4" descr="http://hyperphysics.phy-astr.gsu.edu/nave-html/faithpathh/imgfaith/oparin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2 CuadroTexto"/>
          <p:cNvSpPr txBox="1"/>
          <p:nvPr/>
        </p:nvSpPr>
        <p:spPr>
          <a:xfrm>
            <a:off x="899592" y="1484784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b="1" dirty="0" err="1" smtClean="0"/>
              <a:t>Reproducción</a:t>
            </a:r>
            <a:r>
              <a:rPr lang="en-GB" dirty="0" smtClean="0"/>
              <a:t> (</a:t>
            </a:r>
            <a:r>
              <a:rPr lang="en-GB" dirty="0" err="1" smtClean="0"/>
              <a:t>herencia</a:t>
            </a:r>
            <a:r>
              <a:rPr lang="en-GB" dirty="0" smtClean="0"/>
              <a:t>, </a:t>
            </a:r>
            <a:r>
              <a:rPr lang="en-GB" dirty="0" err="1" smtClean="0"/>
              <a:t>variación</a:t>
            </a:r>
            <a:r>
              <a:rPr lang="en-GB" dirty="0" smtClean="0"/>
              <a:t>, </a:t>
            </a:r>
            <a:r>
              <a:rPr lang="en-GB" dirty="0" err="1" smtClean="0"/>
              <a:t>evolución</a:t>
            </a:r>
            <a:r>
              <a:rPr lang="en-GB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GB" b="1" dirty="0" err="1" smtClean="0"/>
              <a:t>Metabolismo</a:t>
            </a:r>
            <a:r>
              <a:rPr lang="en-GB" dirty="0" smtClean="0"/>
              <a:t> (El </a:t>
            </a:r>
            <a:r>
              <a:rPr lang="en-GB" dirty="0" err="1" smtClean="0"/>
              <a:t>conjunto</a:t>
            </a:r>
            <a:r>
              <a:rPr lang="en-GB" dirty="0" smtClean="0"/>
              <a:t> de </a:t>
            </a:r>
            <a:r>
              <a:rPr lang="en-GB" dirty="0" err="1" smtClean="0"/>
              <a:t>reacciones</a:t>
            </a:r>
            <a:r>
              <a:rPr lang="en-GB" dirty="0" smtClean="0"/>
              <a:t> </a:t>
            </a:r>
            <a:r>
              <a:rPr lang="en-GB" dirty="0" err="1" smtClean="0"/>
              <a:t>qíómicas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un </a:t>
            </a:r>
            <a:r>
              <a:rPr lang="en-GB" dirty="0" err="1" smtClean="0"/>
              <a:t>ser</a:t>
            </a:r>
            <a:r>
              <a:rPr lang="en-GB" dirty="0" smtClean="0"/>
              <a:t> vivo =</a:t>
            </a:r>
            <a:r>
              <a:rPr lang="en-GB" dirty="0" err="1" smtClean="0"/>
              <a:t>Automantenimiento</a:t>
            </a:r>
            <a:r>
              <a:rPr lang="en-GB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GB" b="1" dirty="0" err="1" smtClean="0"/>
              <a:t>Separación</a:t>
            </a:r>
            <a:r>
              <a:rPr lang="en-GB" b="1" dirty="0" smtClean="0"/>
              <a:t> </a:t>
            </a:r>
            <a:r>
              <a:rPr lang="en-GB" dirty="0" smtClean="0"/>
              <a:t>del </a:t>
            </a:r>
            <a:r>
              <a:rPr lang="en-GB" dirty="0" err="1" smtClean="0"/>
              <a:t>mundo</a:t>
            </a:r>
            <a:r>
              <a:rPr lang="en-GB" dirty="0" smtClean="0"/>
              <a:t> </a:t>
            </a:r>
            <a:r>
              <a:rPr lang="en-GB" dirty="0" err="1" smtClean="0"/>
              <a:t>físico</a:t>
            </a:r>
            <a:r>
              <a:rPr lang="en-GB" dirty="0" smtClean="0"/>
              <a:t> (la </a:t>
            </a:r>
            <a:r>
              <a:rPr lang="en-GB" dirty="0" err="1" smtClean="0"/>
              <a:t>célula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56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12100" y="397113"/>
            <a:ext cx="8519800" cy="70788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 mundo ARN</a:t>
            </a:r>
            <a:endParaRPr lang="es-E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dirty="0" smtClean="0"/>
              <a:t>Biology 11º SFP - Mark Polko</a:t>
            </a:r>
            <a:endParaRPr lang="en-US" dirty="0"/>
          </a:p>
        </p:txBody>
      </p:sp>
      <p:sp>
        <p:nvSpPr>
          <p:cNvPr id="4" name="AutoShape 4" descr="http://hyperphysics.phy-astr.gsu.edu/nave-html/faithpathh/imgfaith/oparin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2 CuadroTexto"/>
          <p:cNvSpPr txBox="1"/>
          <p:nvPr/>
        </p:nvSpPr>
        <p:spPr>
          <a:xfrm>
            <a:off x="899592" y="148478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pic>
        <p:nvPicPr>
          <p:cNvPr id="7172" name="Picture 4" descr="http://2.bp.blogspot.com/-c-mxsTqI464/Uh1Mq03PshI/AAAAAAAACEU/7ByhXAiIYA4/s1600/6-RNA+worl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67" y="1136615"/>
            <a:ext cx="8698936" cy="488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08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 MP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47105</TotalTime>
  <Words>409</Words>
  <Application>Microsoft Office PowerPoint</Application>
  <PresentationFormat>Presentación en pantalla (4:3)</PresentationFormat>
  <Paragraphs>85</Paragraphs>
  <Slides>14</Slides>
  <Notes>14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Template MP</vt:lpstr>
      <vt:lpstr>Tema 1 De las moléculas a la vida compuestos orgánicos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Tema 1 De las moléculas a la vida compuestos orgánicos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</dc:title>
  <dc:creator>Mark Polko</dc:creator>
  <cp:lastModifiedBy>Mark Polko</cp:lastModifiedBy>
  <cp:revision>262</cp:revision>
  <dcterms:created xsi:type="dcterms:W3CDTF">2013-08-21T17:54:09Z</dcterms:created>
  <dcterms:modified xsi:type="dcterms:W3CDTF">2016-11-14T10:57:07Z</dcterms:modified>
</cp:coreProperties>
</file>