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9"/>
  </p:notesMasterIdLst>
  <p:sldIdLst>
    <p:sldId id="256" r:id="rId2"/>
    <p:sldId id="257" r:id="rId3"/>
    <p:sldId id="289" r:id="rId4"/>
    <p:sldId id="291" r:id="rId5"/>
    <p:sldId id="290" r:id="rId6"/>
    <p:sldId id="292" r:id="rId7"/>
    <p:sldId id="293" r:id="rId8"/>
    <p:sldId id="294" r:id="rId9"/>
    <p:sldId id="295" r:id="rId10"/>
    <p:sldId id="296" r:id="rId11"/>
    <p:sldId id="297" r:id="rId12"/>
    <p:sldId id="298" r:id="rId13"/>
    <p:sldId id="299" r:id="rId14"/>
    <p:sldId id="300" r:id="rId15"/>
    <p:sldId id="302" r:id="rId16"/>
    <p:sldId id="303" r:id="rId17"/>
    <p:sldId id="301" r:id="rId18"/>
    <p:sldId id="304" r:id="rId19"/>
    <p:sldId id="306" r:id="rId20"/>
    <p:sldId id="307" r:id="rId21"/>
    <p:sldId id="308" r:id="rId22"/>
    <p:sldId id="309" r:id="rId23"/>
    <p:sldId id="310" r:id="rId24"/>
    <p:sldId id="311" r:id="rId25"/>
    <p:sldId id="312" r:id="rId26"/>
    <p:sldId id="313" r:id="rId27"/>
    <p:sldId id="31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435" autoAdjust="0"/>
  </p:normalViewPr>
  <p:slideViewPr>
    <p:cSldViewPr>
      <p:cViewPr varScale="1">
        <p:scale>
          <a:sx n="72" d="100"/>
          <a:sy n="72" d="100"/>
        </p:scale>
        <p:origin x="130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4EE97C7-B1AB-47A6-B0DC-2065F9A2B9BE}">
      <dgm:prSet custT="1"/>
      <dgm:spPr/>
      <dgm:t>
        <a:bodyPr/>
        <a:lstStyle/>
        <a:p>
          <a:pPr rtl="0"/>
          <a:r>
            <a:rPr lang="es-ES" sz="2400" dirty="0" smtClean="0">
              <a:solidFill>
                <a:srgbClr val="0070C0"/>
              </a:solidFill>
            </a:rPr>
            <a:t>La clasificación de las especies</a:t>
          </a:r>
          <a:endParaRPr lang="es-ES" sz="2400" dirty="0">
            <a:solidFill>
              <a:srgbClr val="0070C0"/>
            </a:solidFill>
          </a:endParaRPr>
        </a:p>
      </dgm:t>
    </dgm:pt>
    <dgm:pt modelId="{188EBD30-1B09-4979-88E0-863DB543A6C1}" type="parTrans" cxnId="{6777CFD7-D301-4F2F-A4C2-FB8A7F470C39}">
      <dgm:prSet/>
      <dgm:spPr/>
      <dgm:t>
        <a:bodyPr/>
        <a:lstStyle/>
        <a:p>
          <a:endParaRPr lang="es-ES"/>
        </a:p>
      </dgm:t>
    </dgm:pt>
    <dgm:pt modelId="{ECD7CE64-414F-44AE-9C27-93A469721449}" type="sibTrans" cxnId="{6777CFD7-D301-4F2F-A4C2-FB8A7F470C39}">
      <dgm:prSet/>
      <dgm:spPr/>
      <dgm:t>
        <a:bodyPr/>
        <a:lstStyle/>
        <a:p>
          <a:endParaRPr lang="es-ES"/>
        </a:p>
      </dgm:t>
    </dgm:pt>
    <dgm:pt modelId="{51D415EA-C78F-4A67-BDC9-2F04B9C4A5F6}">
      <dgm:prSet custT="1"/>
      <dgm:spPr/>
      <dgm:t>
        <a:bodyPr/>
        <a:lstStyle/>
        <a:p>
          <a:pPr rtl="0"/>
          <a:r>
            <a:rPr lang="es-ES" sz="2400" dirty="0" smtClean="0">
              <a:solidFill>
                <a:srgbClr val="0070C0"/>
              </a:solidFill>
            </a:rPr>
            <a:t>Reinos, dominios e imperios</a:t>
          </a:r>
          <a:endParaRPr lang="es-ES" sz="2400" dirty="0">
            <a:solidFill>
              <a:srgbClr val="0070C0"/>
            </a:solidFill>
          </a:endParaRPr>
        </a:p>
      </dgm:t>
    </dgm:pt>
    <dgm:pt modelId="{828AAD49-649C-4A03-85FE-8218A17C01DC}" type="parTrans" cxnId="{FC6449C8-B5FA-4249-93B2-C955D2F2BA41}">
      <dgm:prSet/>
      <dgm:spPr/>
      <dgm:t>
        <a:bodyPr/>
        <a:lstStyle/>
        <a:p>
          <a:endParaRPr lang="es-ES"/>
        </a:p>
      </dgm:t>
    </dgm:pt>
    <dgm:pt modelId="{54819BD3-3AC6-4DBA-ABB5-8728DF25B90D}" type="sibTrans" cxnId="{FC6449C8-B5FA-4249-93B2-C955D2F2BA41}">
      <dgm:prSet/>
      <dgm:spPr/>
      <dgm:t>
        <a:bodyPr/>
        <a:lstStyle/>
        <a:p>
          <a:endParaRPr lang="es-ES"/>
        </a:p>
      </dgm:t>
    </dgm:pt>
    <dgm:pt modelId="{8D4F0B3F-28B4-493B-8206-145A87A6A0E4}">
      <dgm:prSet custT="1"/>
      <dgm:spPr/>
      <dgm:t>
        <a:bodyPr/>
        <a:lstStyle/>
        <a:p>
          <a:pPr rtl="0"/>
          <a:r>
            <a:rPr lang="es-ES" sz="2400" dirty="0" smtClean="0">
              <a:solidFill>
                <a:srgbClr val="0070C0"/>
              </a:solidFill>
            </a:rPr>
            <a:t>El árbol de la vida</a:t>
          </a:r>
          <a:endParaRPr lang="es-ES" sz="2400" dirty="0">
            <a:solidFill>
              <a:srgbClr val="0070C0"/>
            </a:solidFill>
          </a:endParaRPr>
        </a:p>
      </dgm:t>
    </dgm:pt>
    <dgm:pt modelId="{48C15392-4E74-46EC-8E7A-F117B8E548CE}" type="parTrans" cxnId="{2814A7DA-4FB9-4B26-B79D-E6CE10C48B5F}">
      <dgm:prSet/>
      <dgm:spPr/>
      <dgm:t>
        <a:bodyPr/>
        <a:lstStyle/>
        <a:p>
          <a:endParaRPr lang="es-ES"/>
        </a:p>
      </dgm:t>
    </dgm:pt>
    <dgm:pt modelId="{92420FC5-396F-42EE-8D87-2BCD4B4C4526}" type="sibTrans" cxnId="{2814A7DA-4FB9-4B26-B79D-E6CE10C48B5F}">
      <dgm:prSet/>
      <dgm:spPr/>
      <dgm:t>
        <a:bodyPr/>
        <a:lstStyle/>
        <a:p>
          <a:endParaRPr lang="es-ES"/>
        </a:p>
      </dgm:t>
    </dgm:pt>
    <dgm:pt modelId="{DF125379-356E-42EA-B223-7E29049A76F7}">
      <dgm:prSet custT="1"/>
      <dgm:spPr/>
      <dgm:t>
        <a:bodyPr/>
        <a:lstStyle/>
        <a:p>
          <a:pPr rtl="0"/>
          <a:r>
            <a:rPr lang="es-ES" sz="2400" dirty="0" smtClean="0">
              <a:solidFill>
                <a:srgbClr val="0070C0"/>
              </a:solidFill>
            </a:rPr>
            <a:t>La diversidad de las plantas</a:t>
          </a:r>
          <a:endParaRPr lang="es-ES" sz="2400" dirty="0">
            <a:solidFill>
              <a:srgbClr val="0070C0"/>
            </a:solidFill>
          </a:endParaRPr>
        </a:p>
      </dgm:t>
    </dgm:pt>
    <dgm:pt modelId="{ECCEF6FF-857C-4829-8A27-CA5D128EBF66}" type="parTrans" cxnId="{2D73B74C-47A2-42FD-92A3-1DAFB3265C12}">
      <dgm:prSet/>
      <dgm:spPr/>
      <dgm:t>
        <a:bodyPr/>
        <a:lstStyle/>
        <a:p>
          <a:endParaRPr lang="es-ES"/>
        </a:p>
      </dgm:t>
    </dgm:pt>
    <dgm:pt modelId="{E1424CEE-10E7-4E59-AE97-7C9908E8C9A9}" type="sibTrans" cxnId="{2D73B74C-47A2-42FD-92A3-1DAFB3265C12}">
      <dgm:prSet/>
      <dgm:spPr/>
      <dgm:t>
        <a:bodyPr/>
        <a:lstStyle/>
        <a:p>
          <a:endParaRPr lang="es-ES"/>
        </a:p>
      </dgm:t>
    </dgm:pt>
    <dgm:pt modelId="{62B36995-F01A-46C5-9B64-155076FB0F36}">
      <dgm:prSet custT="1"/>
      <dgm:spPr/>
      <dgm:t>
        <a:bodyPr/>
        <a:lstStyle/>
        <a:p>
          <a:pPr rtl="0"/>
          <a:r>
            <a:rPr lang="es-ES" sz="2400" dirty="0" smtClean="0">
              <a:solidFill>
                <a:srgbClr val="0070C0"/>
              </a:solidFill>
            </a:rPr>
            <a:t>La diversidad de los animales</a:t>
          </a:r>
          <a:endParaRPr lang="es-ES" sz="2400" dirty="0">
            <a:solidFill>
              <a:srgbClr val="0070C0"/>
            </a:solidFill>
          </a:endParaRPr>
        </a:p>
      </dgm:t>
    </dgm:pt>
    <dgm:pt modelId="{ACDD6249-0CAA-4250-90BA-25230E81BEB7}" type="parTrans" cxnId="{8950D5FC-B121-4E80-AD35-98AD21879631}">
      <dgm:prSet/>
      <dgm:spPr/>
      <dgm:t>
        <a:bodyPr/>
        <a:lstStyle/>
        <a:p>
          <a:endParaRPr lang="es-ES"/>
        </a:p>
      </dgm:t>
    </dgm:pt>
    <dgm:pt modelId="{2096BAE5-30E2-4D01-8CA2-715F0C6A437A}" type="sibTrans" cxnId="{8950D5FC-B121-4E80-AD35-98AD21879631}">
      <dgm:prSet/>
      <dgm:spPr/>
      <dgm:t>
        <a:bodyPr/>
        <a:lstStyle/>
        <a:p>
          <a:endParaRPr lang="es-ES"/>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3563E03C-6523-4DD3-9DFE-9701AC499B45}" type="pres">
      <dgm:prSet presAssocID="{54EE97C7-B1AB-47A6-B0DC-2065F9A2B9BE}" presName="parentText" presStyleLbl="node1" presStyleIdx="0" presStyleCnt="5">
        <dgm:presLayoutVars>
          <dgm:chMax val="0"/>
          <dgm:bulletEnabled val="1"/>
        </dgm:presLayoutVars>
      </dgm:prSet>
      <dgm:spPr/>
      <dgm:t>
        <a:bodyPr/>
        <a:lstStyle/>
        <a:p>
          <a:endParaRPr lang="es-ES"/>
        </a:p>
      </dgm:t>
    </dgm:pt>
    <dgm:pt modelId="{DDFF22E8-44B2-4565-8CD1-1F9BF181B1C0}" type="pres">
      <dgm:prSet presAssocID="{ECD7CE64-414F-44AE-9C27-93A469721449}" presName="spacer" presStyleCnt="0"/>
      <dgm:spPr/>
    </dgm:pt>
    <dgm:pt modelId="{B243ED51-EADE-4552-8114-75B5E1E72859}" type="pres">
      <dgm:prSet presAssocID="{51D415EA-C78F-4A67-BDC9-2F04B9C4A5F6}" presName="parentText" presStyleLbl="node1" presStyleIdx="1" presStyleCnt="5">
        <dgm:presLayoutVars>
          <dgm:chMax val="0"/>
          <dgm:bulletEnabled val="1"/>
        </dgm:presLayoutVars>
      </dgm:prSet>
      <dgm:spPr/>
      <dgm:t>
        <a:bodyPr/>
        <a:lstStyle/>
        <a:p>
          <a:endParaRPr lang="es-ES"/>
        </a:p>
      </dgm:t>
    </dgm:pt>
    <dgm:pt modelId="{107476CB-E8C1-4B10-9381-F2428C0E0651}" type="pres">
      <dgm:prSet presAssocID="{54819BD3-3AC6-4DBA-ABB5-8728DF25B90D}" presName="spacer" presStyleCnt="0"/>
      <dgm:spPr/>
    </dgm:pt>
    <dgm:pt modelId="{F9A2F6AC-3606-434F-9836-411D135B81EB}" type="pres">
      <dgm:prSet presAssocID="{8D4F0B3F-28B4-493B-8206-145A87A6A0E4}" presName="parentText" presStyleLbl="node1" presStyleIdx="2" presStyleCnt="5">
        <dgm:presLayoutVars>
          <dgm:chMax val="0"/>
          <dgm:bulletEnabled val="1"/>
        </dgm:presLayoutVars>
      </dgm:prSet>
      <dgm:spPr/>
      <dgm:t>
        <a:bodyPr/>
        <a:lstStyle/>
        <a:p>
          <a:endParaRPr lang="es-ES"/>
        </a:p>
      </dgm:t>
    </dgm:pt>
    <dgm:pt modelId="{F5C521C5-40EE-426C-AAA8-E56B2B5FD6E5}" type="pres">
      <dgm:prSet presAssocID="{92420FC5-396F-42EE-8D87-2BCD4B4C4526}" presName="spacer" presStyleCnt="0"/>
      <dgm:spPr/>
    </dgm:pt>
    <dgm:pt modelId="{21FB91C0-C73E-4142-B0D5-0BDCFEF58322}" type="pres">
      <dgm:prSet presAssocID="{DF125379-356E-42EA-B223-7E29049A76F7}" presName="parentText" presStyleLbl="node1" presStyleIdx="3" presStyleCnt="5">
        <dgm:presLayoutVars>
          <dgm:chMax val="0"/>
          <dgm:bulletEnabled val="1"/>
        </dgm:presLayoutVars>
      </dgm:prSet>
      <dgm:spPr/>
      <dgm:t>
        <a:bodyPr/>
        <a:lstStyle/>
        <a:p>
          <a:endParaRPr lang="es-ES"/>
        </a:p>
      </dgm:t>
    </dgm:pt>
    <dgm:pt modelId="{C2B6E4B4-0508-4F28-B2D5-14FC07ED47D8}" type="pres">
      <dgm:prSet presAssocID="{E1424CEE-10E7-4E59-AE97-7C9908E8C9A9}" presName="spacer" presStyleCnt="0"/>
      <dgm:spPr/>
    </dgm:pt>
    <dgm:pt modelId="{FB5C447B-C49F-4FE9-B47D-996C53D2EE0B}" type="pres">
      <dgm:prSet presAssocID="{62B36995-F01A-46C5-9B64-155076FB0F36}" presName="parentText" presStyleLbl="node1" presStyleIdx="4" presStyleCnt="5">
        <dgm:presLayoutVars>
          <dgm:chMax val="0"/>
          <dgm:bulletEnabled val="1"/>
        </dgm:presLayoutVars>
      </dgm:prSet>
      <dgm:spPr/>
      <dgm:t>
        <a:bodyPr/>
        <a:lstStyle/>
        <a:p>
          <a:endParaRPr lang="es-ES"/>
        </a:p>
      </dgm:t>
    </dgm:pt>
  </dgm:ptLst>
  <dgm:cxnLst>
    <dgm:cxn modelId="{6777CFD7-D301-4F2F-A4C2-FB8A7F470C39}" srcId="{FBAE8630-DC10-4B52-AFE9-52D0B66F20CA}" destId="{54EE97C7-B1AB-47A6-B0DC-2065F9A2B9BE}" srcOrd="0" destOrd="0" parTransId="{188EBD30-1B09-4979-88E0-863DB543A6C1}" sibTransId="{ECD7CE64-414F-44AE-9C27-93A469721449}"/>
    <dgm:cxn modelId="{D7F64F03-B794-4FF2-ACA0-66EE5E834AEE}" type="presOf" srcId="{62B36995-F01A-46C5-9B64-155076FB0F36}" destId="{FB5C447B-C49F-4FE9-B47D-996C53D2EE0B}" srcOrd="0" destOrd="0" presId="urn:microsoft.com/office/officeart/2005/8/layout/vList2"/>
    <dgm:cxn modelId="{4A29FF08-E2B7-4375-8C12-0321396BD3FE}" type="presOf" srcId="{51D415EA-C78F-4A67-BDC9-2F04B9C4A5F6}" destId="{B243ED51-EADE-4552-8114-75B5E1E72859}" srcOrd="0" destOrd="0" presId="urn:microsoft.com/office/officeart/2005/8/layout/vList2"/>
    <dgm:cxn modelId="{7966D30B-79B4-4761-B6CC-ECA8CA078B97}" type="presOf" srcId="{8D4F0B3F-28B4-493B-8206-145A87A6A0E4}" destId="{F9A2F6AC-3606-434F-9836-411D135B81EB}" srcOrd="0" destOrd="0" presId="urn:microsoft.com/office/officeart/2005/8/layout/vList2"/>
    <dgm:cxn modelId="{C68EC435-0CC1-4543-AB54-6E35BB6987D3}" type="presOf" srcId="{54EE97C7-B1AB-47A6-B0DC-2065F9A2B9BE}" destId="{3563E03C-6523-4DD3-9DFE-9701AC499B45}" srcOrd="0" destOrd="0" presId="urn:microsoft.com/office/officeart/2005/8/layout/vList2"/>
    <dgm:cxn modelId="{350442DB-0996-43B8-A455-814B67904F54}" type="presOf" srcId="{FBAE8630-DC10-4B52-AFE9-52D0B66F20CA}" destId="{F9EB2F10-2B83-439B-8299-10923EE9C12E}" srcOrd="0" destOrd="0" presId="urn:microsoft.com/office/officeart/2005/8/layout/vList2"/>
    <dgm:cxn modelId="{2D73B74C-47A2-42FD-92A3-1DAFB3265C12}" srcId="{FBAE8630-DC10-4B52-AFE9-52D0B66F20CA}" destId="{DF125379-356E-42EA-B223-7E29049A76F7}" srcOrd="3" destOrd="0" parTransId="{ECCEF6FF-857C-4829-8A27-CA5D128EBF66}" sibTransId="{E1424CEE-10E7-4E59-AE97-7C9908E8C9A9}"/>
    <dgm:cxn modelId="{E291BBFC-9B31-4D8E-8F86-411CC4B2BBEE}" type="presOf" srcId="{DF125379-356E-42EA-B223-7E29049A76F7}" destId="{21FB91C0-C73E-4142-B0D5-0BDCFEF58322}" srcOrd="0" destOrd="0" presId="urn:microsoft.com/office/officeart/2005/8/layout/vList2"/>
    <dgm:cxn modelId="{FC6449C8-B5FA-4249-93B2-C955D2F2BA41}" srcId="{FBAE8630-DC10-4B52-AFE9-52D0B66F20CA}" destId="{51D415EA-C78F-4A67-BDC9-2F04B9C4A5F6}" srcOrd="1" destOrd="0" parTransId="{828AAD49-649C-4A03-85FE-8218A17C01DC}" sibTransId="{54819BD3-3AC6-4DBA-ABB5-8728DF25B90D}"/>
    <dgm:cxn modelId="{2814A7DA-4FB9-4B26-B79D-E6CE10C48B5F}" srcId="{FBAE8630-DC10-4B52-AFE9-52D0B66F20CA}" destId="{8D4F0B3F-28B4-493B-8206-145A87A6A0E4}" srcOrd="2" destOrd="0" parTransId="{48C15392-4E74-46EC-8E7A-F117B8E548CE}" sibTransId="{92420FC5-396F-42EE-8D87-2BCD4B4C4526}"/>
    <dgm:cxn modelId="{8950D5FC-B121-4E80-AD35-98AD21879631}" srcId="{FBAE8630-DC10-4B52-AFE9-52D0B66F20CA}" destId="{62B36995-F01A-46C5-9B64-155076FB0F36}" srcOrd="4" destOrd="0" parTransId="{ACDD6249-0CAA-4250-90BA-25230E81BEB7}" sibTransId="{2096BAE5-30E2-4D01-8CA2-715F0C6A437A}"/>
    <dgm:cxn modelId="{3B7A2C1A-7DE8-4A9B-8897-C6181DA0E61C}" type="presParOf" srcId="{F9EB2F10-2B83-439B-8299-10923EE9C12E}" destId="{3563E03C-6523-4DD3-9DFE-9701AC499B45}" srcOrd="0" destOrd="0" presId="urn:microsoft.com/office/officeart/2005/8/layout/vList2"/>
    <dgm:cxn modelId="{0BDC10CE-6CC3-4848-8C0F-130BFE85FF8D}" type="presParOf" srcId="{F9EB2F10-2B83-439B-8299-10923EE9C12E}" destId="{DDFF22E8-44B2-4565-8CD1-1F9BF181B1C0}" srcOrd="1" destOrd="0" presId="urn:microsoft.com/office/officeart/2005/8/layout/vList2"/>
    <dgm:cxn modelId="{FE1DD706-DAA1-48AA-899D-002D5AF46E13}" type="presParOf" srcId="{F9EB2F10-2B83-439B-8299-10923EE9C12E}" destId="{B243ED51-EADE-4552-8114-75B5E1E72859}" srcOrd="2" destOrd="0" presId="urn:microsoft.com/office/officeart/2005/8/layout/vList2"/>
    <dgm:cxn modelId="{D7D5E08B-1B3C-4A9A-98D2-EBDE74C910D7}" type="presParOf" srcId="{F9EB2F10-2B83-439B-8299-10923EE9C12E}" destId="{107476CB-E8C1-4B10-9381-F2428C0E0651}" srcOrd="3" destOrd="0" presId="urn:microsoft.com/office/officeart/2005/8/layout/vList2"/>
    <dgm:cxn modelId="{026046CF-F499-4146-AEC2-5B4201B1D56F}" type="presParOf" srcId="{F9EB2F10-2B83-439B-8299-10923EE9C12E}" destId="{F9A2F6AC-3606-434F-9836-411D135B81EB}" srcOrd="4" destOrd="0" presId="urn:microsoft.com/office/officeart/2005/8/layout/vList2"/>
    <dgm:cxn modelId="{E3F7B7E9-B7AC-4CED-B0B5-0D9FA04364C4}" type="presParOf" srcId="{F9EB2F10-2B83-439B-8299-10923EE9C12E}" destId="{F5C521C5-40EE-426C-AAA8-E56B2B5FD6E5}" srcOrd="5" destOrd="0" presId="urn:microsoft.com/office/officeart/2005/8/layout/vList2"/>
    <dgm:cxn modelId="{B951A5CD-FAD8-4910-91D9-9C6E54E252F3}" type="presParOf" srcId="{F9EB2F10-2B83-439B-8299-10923EE9C12E}" destId="{21FB91C0-C73E-4142-B0D5-0BDCFEF58322}" srcOrd="6" destOrd="0" presId="urn:microsoft.com/office/officeart/2005/8/layout/vList2"/>
    <dgm:cxn modelId="{02F75F28-3E59-4F74-BCC2-A9D0E29175DF}" type="presParOf" srcId="{F9EB2F10-2B83-439B-8299-10923EE9C12E}" destId="{C2B6E4B4-0508-4F28-B2D5-14FC07ED47D8}" srcOrd="7" destOrd="0" presId="urn:microsoft.com/office/officeart/2005/8/layout/vList2"/>
    <dgm:cxn modelId="{3E39575C-518E-4474-82CE-6242A49FF9D7}" type="presParOf" srcId="{F9EB2F10-2B83-439B-8299-10923EE9C12E}" destId="{FB5C447B-C49F-4FE9-B47D-996C53D2EE0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20/02/2017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a:t>
            </a:fld>
            <a:endParaRPr lang="en-GB"/>
          </a:p>
        </p:txBody>
      </p:sp>
    </p:spTree>
    <p:extLst>
      <p:ext uri="{BB962C8B-B14F-4D97-AF65-F5344CB8AC3E}">
        <p14:creationId xmlns:p14="http://schemas.microsoft.com/office/powerpoint/2010/main" val="231057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10</a:t>
            </a:fld>
            <a:endParaRPr lang="en-GB"/>
          </a:p>
        </p:txBody>
      </p:sp>
    </p:spTree>
    <p:extLst>
      <p:ext uri="{BB962C8B-B14F-4D97-AF65-F5344CB8AC3E}">
        <p14:creationId xmlns:p14="http://schemas.microsoft.com/office/powerpoint/2010/main" val="395477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11</a:t>
            </a:fld>
            <a:endParaRPr lang="en-GB"/>
          </a:p>
        </p:txBody>
      </p:sp>
    </p:spTree>
    <p:extLst>
      <p:ext uri="{BB962C8B-B14F-4D97-AF65-F5344CB8AC3E}">
        <p14:creationId xmlns:p14="http://schemas.microsoft.com/office/powerpoint/2010/main" val="425810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12</a:t>
            </a:fld>
            <a:endParaRPr lang="en-GB"/>
          </a:p>
        </p:txBody>
      </p:sp>
    </p:spTree>
    <p:extLst>
      <p:ext uri="{BB962C8B-B14F-4D97-AF65-F5344CB8AC3E}">
        <p14:creationId xmlns:p14="http://schemas.microsoft.com/office/powerpoint/2010/main" val="371726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13</a:t>
            </a:fld>
            <a:endParaRPr lang="en-GB"/>
          </a:p>
        </p:txBody>
      </p:sp>
    </p:spTree>
    <p:extLst>
      <p:ext uri="{BB962C8B-B14F-4D97-AF65-F5344CB8AC3E}">
        <p14:creationId xmlns:p14="http://schemas.microsoft.com/office/powerpoint/2010/main" val="417295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14</a:t>
            </a:fld>
            <a:endParaRPr lang="en-GB"/>
          </a:p>
        </p:txBody>
      </p:sp>
    </p:spTree>
    <p:extLst>
      <p:ext uri="{BB962C8B-B14F-4D97-AF65-F5344CB8AC3E}">
        <p14:creationId xmlns:p14="http://schemas.microsoft.com/office/powerpoint/2010/main" val="357258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15</a:t>
            </a:fld>
            <a:endParaRPr lang="en-GB"/>
          </a:p>
        </p:txBody>
      </p:sp>
    </p:spTree>
    <p:extLst>
      <p:ext uri="{BB962C8B-B14F-4D97-AF65-F5344CB8AC3E}">
        <p14:creationId xmlns:p14="http://schemas.microsoft.com/office/powerpoint/2010/main" val="159530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16</a:t>
            </a:fld>
            <a:endParaRPr lang="en-GB"/>
          </a:p>
        </p:txBody>
      </p:sp>
    </p:spTree>
    <p:extLst>
      <p:ext uri="{BB962C8B-B14F-4D97-AF65-F5344CB8AC3E}">
        <p14:creationId xmlns:p14="http://schemas.microsoft.com/office/powerpoint/2010/main" val="260190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17</a:t>
            </a:fld>
            <a:endParaRPr lang="en-GB"/>
          </a:p>
        </p:txBody>
      </p:sp>
    </p:spTree>
    <p:extLst>
      <p:ext uri="{BB962C8B-B14F-4D97-AF65-F5344CB8AC3E}">
        <p14:creationId xmlns:p14="http://schemas.microsoft.com/office/powerpoint/2010/main" val="372731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18</a:t>
            </a:fld>
            <a:endParaRPr lang="en-GB"/>
          </a:p>
        </p:txBody>
      </p:sp>
    </p:spTree>
    <p:extLst>
      <p:ext uri="{BB962C8B-B14F-4D97-AF65-F5344CB8AC3E}">
        <p14:creationId xmlns:p14="http://schemas.microsoft.com/office/powerpoint/2010/main" val="131430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19</a:t>
            </a:fld>
            <a:endParaRPr lang="en-GB"/>
          </a:p>
        </p:txBody>
      </p:sp>
    </p:spTree>
    <p:extLst>
      <p:ext uri="{BB962C8B-B14F-4D97-AF65-F5344CB8AC3E}">
        <p14:creationId xmlns:p14="http://schemas.microsoft.com/office/powerpoint/2010/main" val="273151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a:t>
            </a:fld>
            <a:endParaRPr lang="en-GB"/>
          </a:p>
        </p:txBody>
      </p:sp>
    </p:spTree>
    <p:extLst>
      <p:ext uri="{BB962C8B-B14F-4D97-AF65-F5344CB8AC3E}">
        <p14:creationId xmlns:p14="http://schemas.microsoft.com/office/powerpoint/2010/main" val="9445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20</a:t>
            </a:fld>
            <a:endParaRPr lang="en-GB"/>
          </a:p>
        </p:txBody>
      </p:sp>
    </p:spTree>
    <p:extLst>
      <p:ext uri="{BB962C8B-B14F-4D97-AF65-F5344CB8AC3E}">
        <p14:creationId xmlns:p14="http://schemas.microsoft.com/office/powerpoint/2010/main" val="1057612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21</a:t>
            </a:fld>
            <a:endParaRPr lang="en-GB"/>
          </a:p>
        </p:txBody>
      </p:sp>
    </p:spTree>
    <p:extLst>
      <p:ext uri="{BB962C8B-B14F-4D97-AF65-F5344CB8AC3E}">
        <p14:creationId xmlns:p14="http://schemas.microsoft.com/office/powerpoint/2010/main" val="1060539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22</a:t>
            </a:fld>
            <a:endParaRPr lang="en-GB"/>
          </a:p>
        </p:txBody>
      </p:sp>
    </p:spTree>
    <p:extLst>
      <p:ext uri="{BB962C8B-B14F-4D97-AF65-F5344CB8AC3E}">
        <p14:creationId xmlns:p14="http://schemas.microsoft.com/office/powerpoint/2010/main" val="379355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23</a:t>
            </a:fld>
            <a:endParaRPr lang="en-GB"/>
          </a:p>
        </p:txBody>
      </p:sp>
    </p:spTree>
    <p:extLst>
      <p:ext uri="{BB962C8B-B14F-4D97-AF65-F5344CB8AC3E}">
        <p14:creationId xmlns:p14="http://schemas.microsoft.com/office/powerpoint/2010/main" val="86231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24</a:t>
            </a:fld>
            <a:endParaRPr lang="en-GB"/>
          </a:p>
        </p:txBody>
      </p:sp>
    </p:spTree>
    <p:extLst>
      <p:ext uri="{BB962C8B-B14F-4D97-AF65-F5344CB8AC3E}">
        <p14:creationId xmlns:p14="http://schemas.microsoft.com/office/powerpoint/2010/main" val="2189441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25</a:t>
            </a:fld>
            <a:endParaRPr lang="en-GB"/>
          </a:p>
        </p:txBody>
      </p:sp>
    </p:spTree>
    <p:extLst>
      <p:ext uri="{BB962C8B-B14F-4D97-AF65-F5344CB8AC3E}">
        <p14:creationId xmlns:p14="http://schemas.microsoft.com/office/powerpoint/2010/main" val="1445463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26</a:t>
            </a:fld>
            <a:endParaRPr lang="en-GB"/>
          </a:p>
        </p:txBody>
      </p:sp>
    </p:spTree>
    <p:extLst>
      <p:ext uri="{BB962C8B-B14F-4D97-AF65-F5344CB8AC3E}">
        <p14:creationId xmlns:p14="http://schemas.microsoft.com/office/powerpoint/2010/main" val="3168519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27</a:t>
            </a:fld>
            <a:endParaRPr lang="en-GB"/>
          </a:p>
        </p:txBody>
      </p:sp>
    </p:spTree>
    <p:extLst>
      <p:ext uri="{BB962C8B-B14F-4D97-AF65-F5344CB8AC3E}">
        <p14:creationId xmlns:p14="http://schemas.microsoft.com/office/powerpoint/2010/main" val="21794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3</a:t>
            </a:fld>
            <a:endParaRPr lang="en-GB"/>
          </a:p>
        </p:txBody>
      </p:sp>
    </p:spTree>
    <p:extLst>
      <p:ext uri="{BB962C8B-B14F-4D97-AF65-F5344CB8AC3E}">
        <p14:creationId xmlns:p14="http://schemas.microsoft.com/office/powerpoint/2010/main" val="226719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4</a:t>
            </a:fld>
            <a:endParaRPr lang="en-GB"/>
          </a:p>
        </p:txBody>
      </p:sp>
    </p:spTree>
    <p:extLst>
      <p:ext uri="{BB962C8B-B14F-4D97-AF65-F5344CB8AC3E}">
        <p14:creationId xmlns:p14="http://schemas.microsoft.com/office/powerpoint/2010/main" val="425820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5</a:t>
            </a:fld>
            <a:endParaRPr lang="en-GB"/>
          </a:p>
        </p:txBody>
      </p:sp>
    </p:spTree>
    <p:extLst>
      <p:ext uri="{BB962C8B-B14F-4D97-AF65-F5344CB8AC3E}">
        <p14:creationId xmlns:p14="http://schemas.microsoft.com/office/powerpoint/2010/main" val="320336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6</a:t>
            </a:fld>
            <a:endParaRPr lang="en-GB"/>
          </a:p>
        </p:txBody>
      </p:sp>
    </p:spTree>
    <p:extLst>
      <p:ext uri="{BB962C8B-B14F-4D97-AF65-F5344CB8AC3E}">
        <p14:creationId xmlns:p14="http://schemas.microsoft.com/office/powerpoint/2010/main" val="332441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7</a:t>
            </a:fld>
            <a:endParaRPr lang="en-GB"/>
          </a:p>
        </p:txBody>
      </p:sp>
    </p:spTree>
    <p:extLst>
      <p:ext uri="{BB962C8B-B14F-4D97-AF65-F5344CB8AC3E}">
        <p14:creationId xmlns:p14="http://schemas.microsoft.com/office/powerpoint/2010/main" val="379637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8</a:t>
            </a:fld>
            <a:endParaRPr lang="en-GB"/>
          </a:p>
        </p:txBody>
      </p:sp>
    </p:spTree>
    <p:extLst>
      <p:ext uri="{BB962C8B-B14F-4D97-AF65-F5344CB8AC3E}">
        <p14:creationId xmlns:p14="http://schemas.microsoft.com/office/powerpoint/2010/main" val="64507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9</a:t>
            </a:fld>
            <a:endParaRPr lang="en-GB"/>
          </a:p>
        </p:txBody>
      </p:sp>
    </p:spTree>
    <p:extLst>
      <p:ext uri="{BB962C8B-B14F-4D97-AF65-F5344CB8AC3E}">
        <p14:creationId xmlns:p14="http://schemas.microsoft.com/office/powerpoint/2010/main" val="223147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2/20/2017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2/20/2017</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2/20/2017</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2/20/2017</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2/20/2017</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2/20/2017</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2/20/2017</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2/20/2017</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2/20/2017</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2/20/2017</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2/20/2017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2/20/2017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ofxCVJvHqj0"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media-cache-ak0.pinimg.com/originals/0c/95/7c/0c957cb5009524721c7f208b95d0ad4d.gi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ivescience.com/47461-lake-whillans-species-antarctica-lif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Gb_IO-SzLgk"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BnDRJAt-4aM"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9779" y="3933056"/>
            <a:ext cx="3313355" cy="1702160"/>
          </a:xfrm>
        </p:spPr>
        <p:txBody>
          <a:bodyPr>
            <a:normAutofit fontScale="90000"/>
          </a:bodyPr>
          <a:lstStyle/>
          <a:p>
            <a:r>
              <a:rPr lang="en-GB" dirty="0" err="1" smtClean="0"/>
              <a:t>Tema</a:t>
            </a:r>
            <a:r>
              <a:rPr lang="en-GB" dirty="0" smtClean="0"/>
              <a:t> 5</a:t>
            </a:r>
            <a:br>
              <a:rPr lang="en-GB" dirty="0" smtClean="0"/>
            </a:br>
            <a:r>
              <a:rPr lang="en-GB" sz="3100" dirty="0" smtClean="0">
                <a:solidFill>
                  <a:schemeClr val="bg1">
                    <a:lumMod val="75000"/>
                  </a:schemeClr>
                </a:solidFill>
              </a:rPr>
              <a:t>La </a:t>
            </a:r>
            <a:r>
              <a:rPr lang="en-GB" sz="3100" dirty="0" err="1" smtClean="0">
                <a:solidFill>
                  <a:schemeClr val="bg1">
                    <a:lumMod val="75000"/>
                  </a:schemeClr>
                </a:solidFill>
              </a:rPr>
              <a:t>clasificación</a:t>
            </a:r>
            <a:r>
              <a:rPr lang="en-GB" sz="3100" dirty="0" smtClean="0">
                <a:solidFill>
                  <a:schemeClr val="bg1">
                    <a:lumMod val="75000"/>
                  </a:schemeClr>
                </a:solidFill>
              </a:rPr>
              <a:t> de </a:t>
            </a:r>
            <a:r>
              <a:rPr lang="en-GB" sz="3100" dirty="0" err="1" smtClean="0">
                <a:solidFill>
                  <a:schemeClr val="bg1">
                    <a:lumMod val="75000"/>
                  </a:schemeClr>
                </a:solidFill>
              </a:rPr>
              <a:t>los</a:t>
            </a:r>
            <a:r>
              <a:rPr lang="en-GB" sz="3100" dirty="0" smtClean="0">
                <a:solidFill>
                  <a:schemeClr val="bg1">
                    <a:lumMod val="75000"/>
                  </a:schemeClr>
                </a:solidFill>
              </a:rPr>
              <a:t> </a:t>
            </a:r>
            <a:r>
              <a:rPr lang="en-GB" sz="3100" dirty="0" err="1" smtClean="0">
                <a:solidFill>
                  <a:schemeClr val="bg1">
                    <a:lumMod val="75000"/>
                  </a:schemeClr>
                </a:solidFill>
              </a:rPr>
              <a:t>seres</a:t>
            </a:r>
            <a:r>
              <a:rPr lang="en-GB" sz="3100" dirty="0" smtClean="0">
                <a:solidFill>
                  <a:schemeClr val="bg1">
                    <a:lumMod val="75000"/>
                  </a:schemeClr>
                </a:solidFill>
              </a:rPr>
              <a:t> </a:t>
            </a:r>
            <a:r>
              <a:rPr lang="en-GB" sz="3100" dirty="0" err="1" smtClean="0">
                <a:solidFill>
                  <a:schemeClr val="bg1">
                    <a:lumMod val="75000"/>
                  </a:schemeClr>
                </a:solidFill>
              </a:rPr>
              <a:t>vivos</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8" name="Footer Placeholder 9"/>
          <p:cNvSpPr>
            <a:spLocks noGrp="1"/>
          </p:cNvSpPr>
          <p:nvPr>
            <p:ph type="ftr" sz="quarter" idx="11"/>
          </p:nvPr>
        </p:nvSpPr>
        <p:spPr>
          <a:xfrm>
            <a:off x="4588506" y="5733256"/>
            <a:ext cx="3502152" cy="365125"/>
          </a:xfrm>
        </p:spPr>
        <p:txBody>
          <a:bodyPr/>
          <a:lstStyle/>
          <a:p>
            <a:pPr algn="ctr"/>
            <a:r>
              <a:rPr lang="en-US" dirty="0" smtClean="0"/>
              <a:t>Biology 11º SFP - Mark Polko</a:t>
            </a:r>
            <a:endParaRPr lang="en-US" dirty="0"/>
          </a:p>
        </p:txBody>
      </p:sp>
      <p:sp>
        <p:nvSpPr>
          <p:cNvPr id="6" name="5 Rectángulo"/>
          <p:cNvSpPr/>
          <p:nvPr/>
        </p:nvSpPr>
        <p:spPr>
          <a:xfrm>
            <a:off x="4588506" y="0"/>
            <a:ext cx="3655902" cy="2276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biodiversity animate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9808"/>
            <a:ext cx="3655901" cy="41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867945" y="139431"/>
            <a:ext cx="5038560"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diversidad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6" name="ofxCVJvHqj0"/>
          <p:cNvPicPr>
            <a:picLocks noRot="1" noChangeAspect="1"/>
          </p:cNvPicPr>
          <p:nvPr>
            <a:videoFile r:link="rId1"/>
          </p:nvPr>
        </p:nvPicPr>
        <p:blipFill>
          <a:blip r:embed="rId4"/>
          <a:stretch>
            <a:fillRect/>
          </a:stretch>
        </p:blipFill>
        <p:spPr>
          <a:xfrm>
            <a:off x="177204" y="836712"/>
            <a:ext cx="8832981" cy="4968552"/>
          </a:xfrm>
          <a:prstGeom prst="rect">
            <a:avLst/>
          </a:prstGeom>
        </p:spPr>
      </p:pic>
    </p:spTree>
    <p:extLst>
      <p:ext uri="{BB962C8B-B14F-4D97-AF65-F5344CB8AC3E}">
        <p14:creationId xmlns:p14="http://schemas.microsoft.com/office/powerpoint/2010/main" val="28223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867945" y="139431"/>
            <a:ext cx="5038560"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diversidad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2" name="CuadroTexto 1"/>
          <p:cNvSpPr txBox="1"/>
          <p:nvPr/>
        </p:nvSpPr>
        <p:spPr>
          <a:xfrm>
            <a:off x="971601" y="908720"/>
            <a:ext cx="7992888" cy="2031325"/>
          </a:xfrm>
          <a:prstGeom prst="rect">
            <a:avLst/>
          </a:prstGeom>
          <a:noFill/>
        </p:spPr>
        <p:txBody>
          <a:bodyPr wrap="square" rtlCol="0">
            <a:spAutoFit/>
          </a:bodyPr>
          <a:lstStyle/>
          <a:p>
            <a:r>
              <a:rPr lang="es-ES" dirty="0" smtClean="0"/>
              <a:t>Las plantas son eucariontes pluricelulares. Las células tienen una pared, hecho de celulosa, poseen cloroplastos en los cuales tiene lugar la fotosíntesis. La glucosa producida se almacena como almidón. Su nutrición es autótrofa. Existe una gran diversidad, y están presentes en todos los tipos de climas, cada uno de ellas adaptadas perfectamente.</a:t>
            </a:r>
          </a:p>
          <a:p>
            <a:endParaRPr lang="es-E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58" y="2602288"/>
            <a:ext cx="2815481" cy="2114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nt adapt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157" y="4213052"/>
            <a:ext cx="3072765" cy="2304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lant adapt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157" y="2455158"/>
            <a:ext cx="3100377" cy="1650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58" y="4714248"/>
            <a:ext cx="2789798" cy="177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9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1000"/>
                                        <p:tgtEl>
                                          <p:spTgt spid="1030"/>
                                        </p:tgtEl>
                                      </p:cBhvr>
                                    </p:animEffect>
                                    <p:anim calcmode="lin" valueType="num">
                                      <p:cBhvr>
                                        <p:cTn id="31" dur="1000" fill="hold"/>
                                        <p:tgtEl>
                                          <p:spTgt spid="1030"/>
                                        </p:tgtEl>
                                        <p:attrNameLst>
                                          <p:attrName>ppt_x</p:attrName>
                                        </p:attrNameLst>
                                      </p:cBhvr>
                                      <p:tavLst>
                                        <p:tav tm="0">
                                          <p:val>
                                            <p:strVal val="#ppt_x"/>
                                          </p:val>
                                        </p:tav>
                                        <p:tav tm="100000">
                                          <p:val>
                                            <p:strVal val="#ppt_x"/>
                                          </p:val>
                                        </p:tav>
                                      </p:tavLst>
                                    </p:anim>
                                    <p:anim calcmode="lin" valueType="num">
                                      <p:cBhvr>
                                        <p:cTn id="32" dur="1000" fill="hold"/>
                                        <p:tgtEl>
                                          <p:spTgt spid="10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897603" y="139431"/>
            <a:ext cx="4979248"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2" name="CuadroTexto 1"/>
          <p:cNvSpPr txBox="1"/>
          <p:nvPr/>
        </p:nvSpPr>
        <p:spPr>
          <a:xfrm>
            <a:off x="971601" y="908720"/>
            <a:ext cx="7992888" cy="2308324"/>
          </a:xfrm>
          <a:prstGeom prst="rect">
            <a:avLst/>
          </a:prstGeom>
          <a:noFill/>
        </p:spPr>
        <p:txBody>
          <a:bodyPr wrap="square" rtlCol="0">
            <a:spAutoFit/>
          </a:bodyPr>
          <a:lstStyle/>
          <a:p>
            <a:r>
              <a:rPr lang="es-ES" dirty="0" smtClean="0"/>
              <a:t>Hay diferentes criterios que tener en cuenta al clasificar las plantas.</a:t>
            </a:r>
          </a:p>
          <a:p>
            <a:endParaRPr lang="es-ES" dirty="0"/>
          </a:p>
          <a:p>
            <a:pPr marL="285750" indent="-285750">
              <a:buFont typeface="Arial" panose="020B0604020202020204" pitchFamily="34" charset="0"/>
              <a:buChar char="•"/>
            </a:pPr>
            <a:r>
              <a:rPr lang="es-ES" dirty="0" smtClean="0"/>
              <a:t>Presencia de células conductores o vasos conductores.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Producción de semillas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Formación de fruto</a:t>
            </a:r>
          </a:p>
          <a:p>
            <a:endParaRPr lang="es-ES" dirty="0"/>
          </a:p>
        </p:txBody>
      </p:sp>
      <p:pic>
        <p:nvPicPr>
          <p:cNvPr id="2050" name="Picture 2" descr="https://image.slidesharecdn.com/mapaconceptual-clasificacindelasplantas-101114072133-phpapp01/95/clasificacin-de-las-plantas-mapa-conceptual-1-638.jpg?cb=1431209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64" y="2924944"/>
            <a:ext cx="4869926" cy="344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897603" y="139431"/>
            <a:ext cx="4979248"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3074" name="Picture 2" descr="Image result for clasificacion plan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77" y="836712"/>
            <a:ext cx="74295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897603" y="139431"/>
            <a:ext cx="4979248"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4098" name="Picture 2" descr="http://cmapspublic2.ihmc.us/rid=1HSLTB6HT-2DZPB25-63/Clasificacion%20de%20las%20plantas.cmap?rid=1HSLTB6HT-2DZPB25-63&amp;partName=htm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52927"/>
            <a:ext cx="7920880" cy="387568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27646" y="5857277"/>
            <a:ext cx="5347939" cy="523220"/>
          </a:xfrm>
          <a:prstGeom prst="rect">
            <a:avLst/>
          </a:prstGeom>
          <a:noFill/>
        </p:spPr>
        <p:txBody>
          <a:bodyPr wrap="none" rtlCol="0">
            <a:spAutoFit/>
          </a:bodyPr>
          <a:lstStyle/>
          <a:p>
            <a:r>
              <a:rPr lang="es-ES" sz="2800" b="1" dirty="0" smtClean="0"/>
              <a:t>¿Alguien lo quiere compartir?</a:t>
            </a:r>
            <a:endParaRPr lang="es-ES" sz="2800" b="1" dirty="0"/>
          </a:p>
        </p:txBody>
      </p:sp>
    </p:spTree>
    <p:extLst>
      <p:ext uri="{BB962C8B-B14F-4D97-AF65-F5344CB8AC3E}">
        <p14:creationId xmlns:p14="http://schemas.microsoft.com/office/powerpoint/2010/main" val="91027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897603" y="139431"/>
            <a:ext cx="4979248"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1026" name="Picture 2" descr="Image result for evolution kingdoms tim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62651"/>
            <a:ext cx="7848872" cy="603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3159970" y="139431"/>
            <a:ext cx="2454518"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Reino</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a:t>
            </a: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2050" name="Picture 2" descr="https://s-media-cache-ak0.pinimg.com/originals/0c/95/7c/0c957cb5009524721c7f208b95d0ad4d.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15" y="1948128"/>
            <a:ext cx="8621322" cy="325971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252930" y="5311294"/>
            <a:ext cx="7162538" cy="369332"/>
          </a:xfrm>
          <a:prstGeom prst="rect">
            <a:avLst/>
          </a:prstGeom>
          <a:noFill/>
        </p:spPr>
        <p:txBody>
          <a:bodyPr wrap="none" rtlCol="0">
            <a:spAutoFit/>
          </a:bodyPr>
          <a:lstStyle/>
          <a:p>
            <a:r>
              <a:rPr lang="es-ES" dirty="0" smtClean="0"/>
              <a:t>Pulsa la imagen para acceder a la imagen con más definición</a:t>
            </a:r>
            <a:endParaRPr lang="es-ES" dirty="0"/>
          </a:p>
        </p:txBody>
      </p:sp>
    </p:spTree>
    <p:extLst>
      <p:ext uri="{BB962C8B-B14F-4D97-AF65-F5344CB8AC3E}">
        <p14:creationId xmlns:p14="http://schemas.microsoft.com/office/powerpoint/2010/main" val="119357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animal king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781" y="3468339"/>
            <a:ext cx="4356190" cy="30221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717270" y="139431"/>
            <a:ext cx="5339923"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diversidad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2" name="CuadroTexto 1"/>
          <p:cNvSpPr txBox="1"/>
          <p:nvPr/>
        </p:nvSpPr>
        <p:spPr>
          <a:xfrm>
            <a:off x="472006" y="713012"/>
            <a:ext cx="7992888" cy="3139321"/>
          </a:xfrm>
          <a:prstGeom prst="rect">
            <a:avLst/>
          </a:prstGeom>
          <a:noFill/>
        </p:spPr>
        <p:txBody>
          <a:bodyPr wrap="square" rtlCol="0">
            <a:spAutoFit/>
          </a:bodyPr>
          <a:lstStyle/>
          <a:p>
            <a:pPr marL="285750" indent="-285750">
              <a:buFontTx/>
              <a:buChar char="-"/>
            </a:pPr>
            <a:r>
              <a:rPr lang="es-ES" dirty="0" smtClean="0"/>
              <a:t>Organismos </a:t>
            </a:r>
            <a:r>
              <a:rPr lang="es-ES" b="1" dirty="0" smtClean="0"/>
              <a:t>pluricelulares eucariontes</a:t>
            </a:r>
          </a:p>
          <a:p>
            <a:pPr marL="285750" indent="-285750">
              <a:buFontTx/>
              <a:buChar char="-"/>
            </a:pPr>
            <a:r>
              <a:rPr lang="es-ES" dirty="0" smtClean="0"/>
              <a:t>No tiene pared celular</a:t>
            </a:r>
          </a:p>
          <a:p>
            <a:pPr marL="285750" indent="-285750">
              <a:buFontTx/>
              <a:buChar char="-"/>
            </a:pPr>
            <a:r>
              <a:rPr lang="es-ES" dirty="0" smtClean="0"/>
              <a:t>Sí tienen </a:t>
            </a:r>
            <a:r>
              <a:rPr lang="es-ES" b="1" dirty="0" smtClean="0"/>
              <a:t>una matriz extracelular</a:t>
            </a:r>
            <a:r>
              <a:rPr lang="es-ES" dirty="0" smtClean="0"/>
              <a:t> con proteínas fibrosas como el colágeno </a:t>
            </a:r>
          </a:p>
          <a:p>
            <a:pPr marL="285750" indent="-285750">
              <a:buFontTx/>
              <a:buChar char="-"/>
            </a:pPr>
            <a:r>
              <a:rPr lang="es-ES" dirty="0" smtClean="0"/>
              <a:t>Existe una relación muy estrecha entre las células por la</a:t>
            </a:r>
            <a:r>
              <a:rPr lang="es-ES" b="1" dirty="0" smtClean="0"/>
              <a:t> unión celular</a:t>
            </a:r>
            <a:r>
              <a:rPr lang="es-ES" dirty="0" smtClean="0"/>
              <a:t>, una estructuras entre los membranas. </a:t>
            </a:r>
          </a:p>
          <a:p>
            <a:pPr marL="285750" indent="-285750">
              <a:buFontTx/>
              <a:buChar char="-"/>
            </a:pPr>
            <a:r>
              <a:rPr lang="es-ES" dirty="0" smtClean="0"/>
              <a:t>Son </a:t>
            </a:r>
            <a:r>
              <a:rPr lang="es-ES" b="1" dirty="0" smtClean="0"/>
              <a:t>heterótrofas</a:t>
            </a:r>
          </a:p>
          <a:p>
            <a:pPr marL="285750" indent="-285750">
              <a:buFontTx/>
              <a:buChar char="-"/>
            </a:pPr>
            <a:r>
              <a:rPr lang="es-ES" dirty="0" smtClean="0"/>
              <a:t>Tienen </a:t>
            </a:r>
            <a:r>
              <a:rPr lang="es-ES" b="1" dirty="0" smtClean="0"/>
              <a:t>estructuras sensoriales </a:t>
            </a:r>
            <a:r>
              <a:rPr lang="es-ES" dirty="0" smtClean="0"/>
              <a:t>muy desarrolladas </a:t>
            </a:r>
          </a:p>
          <a:p>
            <a:pPr marL="285750" indent="-285750">
              <a:buFontTx/>
              <a:buChar char="-"/>
            </a:pPr>
            <a:r>
              <a:rPr lang="es-ES" dirty="0" smtClean="0"/>
              <a:t>La mayoría tienen un </a:t>
            </a:r>
            <a:r>
              <a:rPr lang="es-ES" b="1" dirty="0" smtClean="0"/>
              <a:t>sistema nervioso y hormonal</a:t>
            </a:r>
          </a:p>
          <a:p>
            <a:pPr marL="285750" indent="-285750">
              <a:buFontTx/>
              <a:buChar char="-"/>
            </a:pPr>
            <a:r>
              <a:rPr lang="es-ES" dirty="0" smtClean="0"/>
              <a:t>Tienen </a:t>
            </a:r>
            <a:r>
              <a:rPr lang="es-ES" b="1" dirty="0" smtClean="0"/>
              <a:t>motilidad y sensibilidad</a:t>
            </a:r>
          </a:p>
          <a:p>
            <a:pPr marL="285750" indent="-285750">
              <a:buFontTx/>
              <a:buChar char="-"/>
            </a:pPr>
            <a:endParaRPr lang="es-ES" b="1" dirty="0"/>
          </a:p>
        </p:txBody>
      </p:sp>
    </p:spTree>
    <p:extLst>
      <p:ext uri="{BB962C8B-B14F-4D97-AF65-F5344CB8AC3E}">
        <p14:creationId xmlns:p14="http://schemas.microsoft.com/office/powerpoint/2010/main" val="9569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074"/>
                                        </p:tgtEl>
                                        <p:attrNameLst>
                                          <p:attrName>style.visibility</p:attrName>
                                        </p:attrNameLst>
                                      </p:cBhvr>
                                      <p:to>
                                        <p:strVal val="visible"/>
                                      </p:to>
                                    </p:set>
                                    <p:animEffect transition="in" filter="fade">
                                      <p:cBhvr>
                                        <p:cTn id="54" dur="1000"/>
                                        <p:tgtEl>
                                          <p:spTgt spid="3074"/>
                                        </p:tgtEl>
                                      </p:cBhvr>
                                    </p:animEffect>
                                    <p:anim calcmode="lin" valueType="num">
                                      <p:cBhvr>
                                        <p:cTn id="55" dur="1000" fill="hold"/>
                                        <p:tgtEl>
                                          <p:spTgt spid="3074"/>
                                        </p:tgtEl>
                                        <p:attrNameLst>
                                          <p:attrName>ppt_x</p:attrName>
                                        </p:attrNameLst>
                                      </p:cBhvr>
                                      <p:tavLst>
                                        <p:tav tm="0">
                                          <p:val>
                                            <p:strVal val="#ppt_x"/>
                                          </p:val>
                                        </p:tav>
                                        <p:tav tm="100000">
                                          <p:val>
                                            <p:strVal val="#ppt_x"/>
                                          </p:val>
                                        </p:tav>
                                      </p:tavLst>
                                    </p:anim>
                                    <p:anim calcmode="lin" valueType="num">
                                      <p:cBhvr>
                                        <p:cTn id="5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human dog hyb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746" y="3642636"/>
            <a:ext cx="4548411" cy="28153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717270" y="139431"/>
            <a:ext cx="5339923"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diversidad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2" name="CuadroTexto 1"/>
          <p:cNvSpPr txBox="1"/>
          <p:nvPr/>
        </p:nvSpPr>
        <p:spPr>
          <a:xfrm>
            <a:off x="472006" y="713012"/>
            <a:ext cx="7992888" cy="3416320"/>
          </a:xfrm>
          <a:prstGeom prst="rect">
            <a:avLst/>
          </a:prstGeom>
          <a:noFill/>
        </p:spPr>
        <p:txBody>
          <a:bodyPr wrap="square" rtlCol="0">
            <a:spAutoFit/>
          </a:bodyPr>
          <a:lstStyle/>
          <a:p>
            <a:pPr marL="285750" indent="-285750">
              <a:lnSpc>
                <a:spcPct val="150000"/>
              </a:lnSpc>
              <a:buFontTx/>
              <a:buChar char="-"/>
            </a:pPr>
            <a:r>
              <a:rPr lang="es-ES" dirty="0" smtClean="0"/>
              <a:t>Los hombres son un 99.5% genéticamente igual entre ellos.</a:t>
            </a:r>
          </a:p>
          <a:p>
            <a:pPr marL="285750" indent="-285750">
              <a:lnSpc>
                <a:spcPct val="150000"/>
              </a:lnSpc>
              <a:buFontTx/>
              <a:buChar char="-"/>
            </a:pPr>
            <a:r>
              <a:rPr lang="es-ES" b="1" dirty="0" smtClean="0"/>
              <a:t>Los Chimpancés</a:t>
            </a:r>
            <a:r>
              <a:rPr lang="es-ES" dirty="0" smtClean="0"/>
              <a:t> son entre 96% y 98% similar a los hombres.</a:t>
            </a:r>
          </a:p>
          <a:p>
            <a:pPr marL="285750" indent="-285750">
              <a:lnSpc>
                <a:spcPct val="150000"/>
              </a:lnSpc>
              <a:buFontTx/>
              <a:buChar char="-"/>
            </a:pPr>
            <a:r>
              <a:rPr lang="es-ES" b="1" dirty="0" smtClean="0"/>
              <a:t>Los gatos un </a:t>
            </a:r>
            <a:r>
              <a:rPr lang="es-ES" dirty="0" smtClean="0"/>
              <a:t>90% comparado con los hombres, un 82% con perros, 80% con vacas, 69% con ratas y un 67% con ratones.</a:t>
            </a:r>
          </a:p>
          <a:p>
            <a:pPr marL="285750" indent="-285750">
              <a:lnSpc>
                <a:spcPct val="150000"/>
              </a:lnSpc>
              <a:buFontTx/>
              <a:buChar char="-"/>
            </a:pPr>
            <a:r>
              <a:rPr lang="es-ES" b="1" dirty="0" smtClean="0"/>
              <a:t>Las vacas tienen </a:t>
            </a:r>
            <a:r>
              <a:rPr lang="es-ES" dirty="0" smtClean="0"/>
              <a:t>80% de sus genes igual a los hombres</a:t>
            </a:r>
          </a:p>
          <a:p>
            <a:pPr marL="285750" indent="-285750">
              <a:lnSpc>
                <a:spcPct val="150000"/>
              </a:lnSpc>
              <a:buFontTx/>
              <a:buChar char="-"/>
            </a:pPr>
            <a:r>
              <a:rPr lang="es-ES" b="1" dirty="0" smtClean="0"/>
              <a:t>Los ratones </a:t>
            </a:r>
            <a:r>
              <a:rPr lang="es-ES" dirty="0" smtClean="0"/>
              <a:t>75%</a:t>
            </a:r>
          </a:p>
          <a:p>
            <a:pPr marL="285750" indent="-285750">
              <a:lnSpc>
                <a:spcPct val="150000"/>
              </a:lnSpc>
              <a:buFontTx/>
              <a:buChar char="-"/>
            </a:pPr>
            <a:r>
              <a:rPr lang="es-ES" b="1" dirty="0" smtClean="0"/>
              <a:t>La mosca de futa </a:t>
            </a:r>
            <a:r>
              <a:rPr lang="es-ES" dirty="0" smtClean="0"/>
              <a:t>(</a:t>
            </a:r>
            <a:r>
              <a:rPr lang="es-ES" i="1" dirty="0" smtClean="0"/>
              <a:t>Drosophila</a:t>
            </a:r>
            <a:r>
              <a:rPr lang="es-ES" dirty="0" smtClean="0"/>
              <a:t>)60% </a:t>
            </a:r>
          </a:p>
          <a:p>
            <a:pPr marL="285750" indent="-285750">
              <a:lnSpc>
                <a:spcPct val="150000"/>
              </a:lnSpc>
              <a:buFontTx/>
              <a:buChar char="-"/>
            </a:pPr>
            <a:r>
              <a:rPr lang="es-ES" b="1" dirty="0" smtClean="0"/>
              <a:t>Los pollos </a:t>
            </a:r>
            <a:r>
              <a:rPr lang="es-ES" dirty="0" smtClean="0"/>
              <a:t>un 60%</a:t>
            </a:r>
            <a:endParaRPr lang="es-ES" b="1" dirty="0"/>
          </a:p>
        </p:txBody>
      </p:sp>
    </p:spTree>
    <p:extLst>
      <p:ext uri="{BB962C8B-B14F-4D97-AF65-F5344CB8AC3E}">
        <p14:creationId xmlns:p14="http://schemas.microsoft.com/office/powerpoint/2010/main" val="2912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fade">
                                      <p:cBhvr>
                                        <p:cTn id="4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pubs.rsc.org/services/images/RSCpubs.ePlatform.Service.FreeContent.ImageService.svc/ImageService/ChapterImage/bk9781849736633/BK9781849736633-00001/bk9781849736633-00001-f1_hi-re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145" y="7937"/>
            <a:ext cx="5308235" cy="65563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8374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graphicFrame>
        <p:nvGraphicFramePr>
          <p:cNvPr id="8" name="7 Diagrama"/>
          <p:cNvGraphicFramePr/>
          <p:nvPr>
            <p:extLst>
              <p:ext uri="{D42A27DB-BD31-4B8C-83A1-F6EECF244321}">
                <p14:modId xmlns:p14="http://schemas.microsoft.com/office/powerpoint/2010/main" val="3369181401"/>
              </p:ext>
            </p:extLst>
          </p:nvPr>
        </p:nvGraphicFramePr>
        <p:xfrm>
          <a:off x="467544" y="908720"/>
          <a:ext cx="820891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1146291" y="260648"/>
            <a:ext cx="201369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Contenido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graphicEl>
                                              <a:dgm id="{3563E03C-6523-4DD3-9DFE-9701AC499B45}"/>
                                            </p:graphicEl>
                                          </p:spTgt>
                                        </p:tgtEl>
                                        <p:attrNameLst>
                                          <p:attrName>style.visibility</p:attrName>
                                        </p:attrNameLst>
                                      </p:cBhvr>
                                      <p:to>
                                        <p:strVal val="visible"/>
                                      </p:to>
                                    </p:set>
                                    <p:animEffect transition="in" filter="fade">
                                      <p:cBhvr>
                                        <p:cTn id="14" dur="500"/>
                                        <p:tgtEl>
                                          <p:spTgt spid="8">
                                            <p:graphicEl>
                                              <a:dgm id="{3563E03C-6523-4DD3-9DFE-9701AC499B4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graphicEl>
                                              <a:dgm id="{B243ED51-EADE-4552-8114-75B5E1E72859}"/>
                                            </p:graphicEl>
                                          </p:spTgt>
                                        </p:tgtEl>
                                        <p:attrNameLst>
                                          <p:attrName>style.visibility</p:attrName>
                                        </p:attrNameLst>
                                      </p:cBhvr>
                                      <p:to>
                                        <p:strVal val="visible"/>
                                      </p:to>
                                    </p:set>
                                    <p:animEffect transition="in" filter="fade">
                                      <p:cBhvr>
                                        <p:cTn id="19" dur="500"/>
                                        <p:tgtEl>
                                          <p:spTgt spid="8">
                                            <p:graphicEl>
                                              <a:dgm id="{B243ED51-EADE-4552-8114-75B5E1E7285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graphicEl>
                                              <a:dgm id="{F9A2F6AC-3606-434F-9836-411D135B81EB}"/>
                                            </p:graphicEl>
                                          </p:spTgt>
                                        </p:tgtEl>
                                        <p:attrNameLst>
                                          <p:attrName>style.visibility</p:attrName>
                                        </p:attrNameLst>
                                      </p:cBhvr>
                                      <p:to>
                                        <p:strVal val="visible"/>
                                      </p:to>
                                    </p:set>
                                    <p:animEffect transition="in" filter="fade">
                                      <p:cBhvr>
                                        <p:cTn id="24" dur="500"/>
                                        <p:tgtEl>
                                          <p:spTgt spid="8">
                                            <p:graphicEl>
                                              <a:dgm id="{F9A2F6AC-3606-434F-9836-411D135B81E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graphicEl>
                                              <a:dgm id="{21FB91C0-C73E-4142-B0D5-0BDCFEF58322}"/>
                                            </p:graphicEl>
                                          </p:spTgt>
                                        </p:tgtEl>
                                        <p:attrNameLst>
                                          <p:attrName>style.visibility</p:attrName>
                                        </p:attrNameLst>
                                      </p:cBhvr>
                                      <p:to>
                                        <p:strVal val="visible"/>
                                      </p:to>
                                    </p:set>
                                    <p:animEffect transition="in" filter="fade">
                                      <p:cBhvr>
                                        <p:cTn id="29" dur="500"/>
                                        <p:tgtEl>
                                          <p:spTgt spid="8">
                                            <p:graphicEl>
                                              <a:dgm id="{21FB91C0-C73E-4142-B0D5-0BDCFEF5832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graphicEl>
                                              <a:dgm id="{FB5C447B-C49F-4FE9-B47D-996C53D2EE0B}"/>
                                            </p:graphicEl>
                                          </p:spTgt>
                                        </p:tgtEl>
                                        <p:attrNameLst>
                                          <p:attrName>style.visibility</p:attrName>
                                        </p:attrNameLst>
                                      </p:cBhvr>
                                      <p:to>
                                        <p:strVal val="visible"/>
                                      </p:to>
                                    </p:set>
                                    <p:animEffect transition="in" filter="fade">
                                      <p:cBhvr>
                                        <p:cTn id="34" dur="500"/>
                                        <p:tgtEl>
                                          <p:spTgt spid="8">
                                            <p:graphicEl>
                                              <a:dgm id="{FB5C447B-C49F-4FE9-B47D-996C53D2E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20</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1746928" y="139431"/>
            <a:ext cx="528061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uadroTexto 7"/>
          <p:cNvSpPr txBox="1"/>
          <p:nvPr/>
        </p:nvSpPr>
        <p:spPr>
          <a:xfrm>
            <a:off x="155575" y="662651"/>
            <a:ext cx="5540154" cy="3779176"/>
          </a:xfrm>
          <a:prstGeom prst="rect">
            <a:avLst/>
          </a:prstGeom>
          <a:noFill/>
        </p:spPr>
        <p:txBody>
          <a:bodyPr wrap="square" rtlCol="0">
            <a:spAutoFit/>
          </a:bodyPr>
          <a:lstStyle/>
          <a:p>
            <a:pPr>
              <a:lnSpc>
                <a:spcPct val="150000"/>
              </a:lnSpc>
            </a:pPr>
            <a:r>
              <a:rPr lang="es-ES" dirty="0" smtClean="0"/>
              <a:t>Para diferenciar a los animales tienes que tener en cuenta los siguientes criterios:</a:t>
            </a:r>
          </a:p>
          <a:p>
            <a:pPr>
              <a:lnSpc>
                <a:spcPct val="150000"/>
              </a:lnSpc>
            </a:pPr>
            <a:r>
              <a:rPr lang="es-ES" b="1" dirty="0" smtClean="0"/>
              <a:t>Diferenciación en tejidos y órganos</a:t>
            </a:r>
            <a:r>
              <a:rPr lang="es-ES" dirty="0" smtClean="0"/>
              <a:t>. La mayoría de animales poseen verdaderos tejidos y órganos. Solo los poríferos o esponjas carecen de ellos. A diferencia de los colonias de protozoos estos animales multicelulares poseen células diferenciadas con coordinación entre ellas.</a:t>
            </a:r>
          </a:p>
        </p:txBody>
      </p:sp>
      <p:pic>
        <p:nvPicPr>
          <p:cNvPr id="1026" name="Picture 2" descr="Image result for spo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384" y="826347"/>
            <a:ext cx="2848736" cy="2378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ymmetry ani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234" y="4435968"/>
            <a:ext cx="4667250" cy="1952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5575" y="3971298"/>
            <a:ext cx="4572000" cy="2585323"/>
          </a:xfrm>
          <a:prstGeom prst="rect">
            <a:avLst/>
          </a:prstGeom>
        </p:spPr>
        <p:txBody>
          <a:bodyPr>
            <a:spAutoFit/>
          </a:bodyPr>
          <a:lstStyle/>
          <a:p>
            <a:pPr>
              <a:lnSpc>
                <a:spcPct val="150000"/>
              </a:lnSpc>
            </a:pPr>
            <a:endParaRPr lang="es-ES" b="1" dirty="0"/>
          </a:p>
          <a:p>
            <a:pPr>
              <a:lnSpc>
                <a:spcPct val="150000"/>
              </a:lnSpc>
            </a:pPr>
            <a:r>
              <a:rPr lang="es-ES" b="1" dirty="0"/>
              <a:t>Simetría corporal. </a:t>
            </a:r>
            <a:r>
              <a:rPr lang="es-ES" dirty="0"/>
              <a:t>Los poríferos carecen de simetría corporal. En el resto de los animales se distingue en dos grupos; </a:t>
            </a:r>
            <a:r>
              <a:rPr lang="es-ES" b="1" dirty="0"/>
              <a:t>Simetría radial </a:t>
            </a:r>
            <a:r>
              <a:rPr lang="es-ES" dirty="0"/>
              <a:t>y </a:t>
            </a:r>
            <a:r>
              <a:rPr lang="es-ES" b="1" dirty="0"/>
              <a:t>simetría bilateral</a:t>
            </a:r>
            <a:r>
              <a:rPr lang="es-ES" dirty="0"/>
              <a:t>.</a:t>
            </a:r>
          </a:p>
        </p:txBody>
      </p:sp>
    </p:spTree>
    <p:extLst>
      <p:ext uri="{BB962C8B-B14F-4D97-AF65-F5344CB8AC3E}">
        <p14:creationId xmlns:p14="http://schemas.microsoft.com/office/powerpoint/2010/main" val="20902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diblastico triblas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54920"/>
            <a:ext cx="6934200" cy="52006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21</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1746928" y="139431"/>
            <a:ext cx="528061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uadroTexto 7"/>
          <p:cNvSpPr txBox="1"/>
          <p:nvPr/>
        </p:nvSpPr>
        <p:spPr>
          <a:xfrm>
            <a:off x="460375" y="484940"/>
            <a:ext cx="8564490" cy="2169825"/>
          </a:xfrm>
          <a:prstGeom prst="rect">
            <a:avLst/>
          </a:prstGeom>
          <a:noFill/>
        </p:spPr>
        <p:txBody>
          <a:bodyPr wrap="square" rtlCol="0">
            <a:spAutoFit/>
          </a:bodyPr>
          <a:lstStyle/>
          <a:p>
            <a:pPr>
              <a:lnSpc>
                <a:spcPct val="150000"/>
              </a:lnSpc>
            </a:pPr>
            <a:r>
              <a:rPr lang="es-ES" b="1" dirty="0" smtClean="0"/>
              <a:t>Características del desarrollo embrionario.</a:t>
            </a:r>
            <a:r>
              <a:rPr lang="es-ES" b="1" dirty="0"/>
              <a:t> </a:t>
            </a:r>
            <a:r>
              <a:rPr lang="es-ES" dirty="0" smtClean="0"/>
              <a:t>Se suelen usar:</a:t>
            </a:r>
          </a:p>
          <a:p>
            <a:pPr>
              <a:lnSpc>
                <a:spcPct val="150000"/>
              </a:lnSpc>
            </a:pPr>
            <a:r>
              <a:rPr lang="es-ES" dirty="0" smtClean="0"/>
              <a:t>Formación de dos o tres capas de células durante el desarrollo embrionario: </a:t>
            </a:r>
            <a:r>
              <a:rPr lang="es-ES" b="1" dirty="0" err="1" smtClean="0"/>
              <a:t>diblastocos</a:t>
            </a:r>
            <a:r>
              <a:rPr lang="es-ES" b="1" dirty="0" smtClean="0"/>
              <a:t> o </a:t>
            </a:r>
            <a:r>
              <a:rPr lang="es-ES" b="1" dirty="0" err="1" smtClean="0"/>
              <a:t>tribláscticos</a:t>
            </a:r>
            <a:endParaRPr lang="es-ES" b="1" dirty="0"/>
          </a:p>
          <a:p>
            <a:pPr>
              <a:lnSpc>
                <a:spcPct val="150000"/>
              </a:lnSpc>
            </a:pPr>
            <a:endParaRPr lang="es-ES" b="1" dirty="0" smtClean="0"/>
          </a:p>
          <a:p>
            <a:pPr>
              <a:lnSpc>
                <a:spcPct val="150000"/>
              </a:lnSpc>
            </a:pPr>
            <a:endParaRPr lang="es-ES" b="1" dirty="0" smtClean="0"/>
          </a:p>
        </p:txBody>
      </p:sp>
      <p:cxnSp>
        <p:nvCxnSpPr>
          <p:cNvPr id="10" name="Conector recto de flecha 9"/>
          <p:cNvCxnSpPr/>
          <p:nvPr/>
        </p:nvCxnSpPr>
        <p:spPr>
          <a:xfrm flipH="1">
            <a:off x="7452320" y="1654920"/>
            <a:ext cx="359524" cy="1126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7380312" y="4149080"/>
            <a:ext cx="72008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7218580" y="1300118"/>
            <a:ext cx="1782860" cy="369332"/>
          </a:xfrm>
          <a:prstGeom prst="rect">
            <a:avLst/>
          </a:prstGeom>
          <a:noFill/>
        </p:spPr>
        <p:txBody>
          <a:bodyPr wrap="none" rtlCol="0">
            <a:spAutoFit/>
          </a:bodyPr>
          <a:lstStyle/>
          <a:p>
            <a:r>
              <a:rPr lang="es-ES" b="1" i="1" dirty="0" smtClean="0"/>
              <a:t>Simetría radial</a:t>
            </a:r>
            <a:endParaRPr lang="es-ES" b="1" i="1" dirty="0"/>
          </a:p>
        </p:txBody>
      </p:sp>
      <p:sp>
        <p:nvSpPr>
          <p:cNvPr id="16" name="CuadroTexto 15"/>
          <p:cNvSpPr txBox="1"/>
          <p:nvPr/>
        </p:nvSpPr>
        <p:spPr>
          <a:xfrm>
            <a:off x="7091141" y="3787013"/>
            <a:ext cx="2037737" cy="369332"/>
          </a:xfrm>
          <a:prstGeom prst="rect">
            <a:avLst/>
          </a:prstGeom>
          <a:noFill/>
        </p:spPr>
        <p:txBody>
          <a:bodyPr wrap="none" rtlCol="0">
            <a:spAutoFit/>
          </a:bodyPr>
          <a:lstStyle/>
          <a:p>
            <a:r>
              <a:rPr lang="es-ES" b="1" i="1" dirty="0" smtClean="0"/>
              <a:t>Simetría bilateral</a:t>
            </a:r>
            <a:endParaRPr lang="es-ES" b="1" i="1" dirty="0"/>
          </a:p>
        </p:txBody>
      </p:sp>
    </p:spTree>
    <p:extLst>
      <p:ext uri="{BB962C8B-B14F-4D97-AF65-F5344CB8AC3E}">
        <p14:creationId xmlns:p14="http://schemas.microsoft.com/office/powerpoint/2010/main" val="19851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22</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1746928" y="139431"/>
            <a:ext cx="528061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uadroTexto 7"/>
          <p:cNvSpPr txBox="1"/>
          <p:nvPr/>
        </p:nvSpPr>
        <p:spPr>
          <a:xfrm>
            <a:off x="302290" y="792287"/>
            <a:ext cx="8564490" cy="2169825"/>
          </a:xfrm>
          <a:prstGeom prst="rect">
            <a:avLst/>
          </a:prstGeom>
          <a:noFill/>
        </p:spPr>
        <p:txBody>
          <a:bodyPr wrap="square" rtlCol="0">
            <a:spAutoFit/>
          </a:bodyPr>
          <a:lstStyle/>
          <a:p>
            <a:pPr>
              <a:lnSpc>
                <a:spcPct val="150000"/>
              </a:lnSpc>
            </a:pPr>
            <a:r>
              <a:rPr lang="es-ES" b="1" dirty="0" smtClean="0"/>
              <a:t>Presencia o ausencia de cavidades corporales cerradas o celoma: celomados o </a:t>
            </a:r>
            <a:r>
              <a:rPr lang="es-ES" b="1" dirty="0" err="1" smtClean="0"/>
              <a:t>acelomados</a:t>
            </a:r>
            <a:endParaRPr lang="es-ES" b="1" dirty="0" smtClean="0"/>
          </a:p>
          <a:p>
            <a:pPr>
              <a:lnSpc>
                <a:spcPct val="150000"/>
              </a:lnSpc>
            </a:pPr>
            <a:endParaRPr lang="es-ES" b="1" dirty="0"/>
          </a:p>
          <a:p>
            <a:pPr>
              <a:lnSpc>
                <a:spcPct val="150000"/>
              </a:lnSpc>
            </a:pPr>
            <a:endParaRPr lang="es-ES" b="1" dirty="0" smtClean="0"/>
          </a:p>
          <a:p>
            <a:pPr>
              <a:lnSpc>
                <a:spcPct val="150000"/>
              </a:lnSpc>
            </a:pPr>
            <a:endParaRPr lang="es-ES" b="1" dirty="0" smtClean="0"/>
          </a:p>
        </p:txBody>
      </p:sp>
      <p:pic>
        <p:nvPicPr>
          <p:cNvPr id="3074" name="Picture 2" descr="Image result for celomados vs acelom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28800"/>
            <a:ext cx="5597813" cy="498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23</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1746928" y="139431"/>
            <a:ext cx="528061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uadroTexto 7"/>
          <p:cNvSpPr txBox="1"/>
          <p:nvPr/>
        </p:nvSpPr>
        <p:spPr>
          <a:xfrm>
            <a:off x="302290" y="792287"/>
            <a:ext cx="8564490" cy="2169825"/>
          </a:xfrm>
          <a:prstGeom prst="rect">
            <a:avLst/>
          </a:prstGeom>
          <a:noFill/>
        </p:spPr>
        <p:txBody>
          <a:bodyPr wrap="square" rtlCol="0">
            <a:spAutoFit/>
          </a:bodyPr>
          <a:lstStyle/>
          <a:p>
            <a:pPr>
              <a:lnSpc>
                <a:spcPct val="150000"/>
              </a:lnSpc>
            </a:pPr>
            <a:r>
              <a:rPr lang="es-ES" b="1" dirty="0" smtClean="0"/>
              <a:t>Lugar en que se forma la boca: </a:t>
            </a:r>
            <a:r>
              <a:rPr lang="es-ES" b="1" dirty="0" err="1" smtClean="0"/>
              <a:t>protóstomos</a:t>
            </a:r>
            <a:r>
              <a:rPr lang="es-ES" b="1" dirty="0" smtClean="0"/>
              <a:t> </a:t>
            </a:r>
            <a:r>
              <a:rPr lang="es-ES" dirty="0" smtClean="0"/>
              <a:t>(como lo artrópodos) o</a:t>
            </a:r>
            <a:r>
              <a:rPr lang="es-ES" b="1" i="1" dirty="0" smtClean="0"/>
              <a:t> </a:t>
            </a:r>
            <a:r>
              <a:rPr lang="es-ES" b="1" dirty="0" err="1" smtClean="0"/>
              <a:t>deuteróstomos</a:t>
            </a:r>
            <a:r>
              <a:rPr lang="es-ES" b="1" dirty="0" smtClean="0"/>
              <a:t>,</a:t>
            </a:r>
            <a:r>
              <a:rPr lang="es-ES" dirty="0" smtClean="0"/>
              <a:t> como los vertebrados.</a:t>
            </a:r>
          </a:p>
          <a:p>
            <a:pPr>
              <a:lnSpc>
                <a:spcPct val="150000"/>
              </a:lnSpc>
            </a:pPr>
            <a:endParaRPr lang="es-ES" b="1" dirty="0"/>
          </a:p>
          <a:p>
            <a:pPr>
              <a:lnSpc>
                <a:spcPct val="150000"/>
              </a:lnSpc>
            </a:pPr>
            <a:endParaRPr lang="es-ES" b="1" dirty="0" smtClean="0"/>
          </a:p>
          <a:p>
            <a:pPr>
              <a:lnSpc>
                <a:spcPct val="150000"/>
              </a:lnSpc>
            </a:pPr>
            <a:endParaRPr lang="es-ES" b="1" dirty="0" smtClean="0"/>
          </a:p>
        </p:txBody>
      </p:sp>
      <p:pic>
        <p:nvPicPr>
          <p:cNvPr id="4098" name="Picture 2" descr="Image result for protostome vs deuterostome"/>
          <p:cNvPicPr>
            <a:picLocks noChangeAspect="1" noChangeArrowheads="1"/>
          </p:cNvPicPr>
          <p:nvPr/>
        </p:nvPicPr>
        <p:blipFill rotWithShape="1">
          <a:blip r:embed="rId3">
            <a:extLst>
              <a:ext uri="{28A0092B-C50C-407E-A947-70E740481C1C}">
                <a14:useLocalDpi xmlns:a14="http://schemas.microsoft.com/office/drawing/2010/main" val="0"/>
              </a:ext>
            </a:extLst>
          </a:blip>
          <a:srcRect t="1" b="1139"/>
          <a:stretch/>
        </p:blipFill>
        <p:spPr bwMode="auto">
          <a:xfrm>
            <a:off x="103022" y="1745365"/>
            <a:ext cx="8963025" cy="24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24</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1746928" y="139431"/>
            <a:ext cx="528061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uadroTexto 7"/>
          <p:cNvSpPr txBox="1"/>
          <p:nvPr/>
        </p:nvSpPr>
        <p:spPr>
          <a:xfrm>
            <a:off x="302290" y="792287"/>
            <a:ext cx="8564490" cy="1754326"/>
          </a:xfrm>
          <a:prstGeom prst="rect">
            <a:avLst/>
          </a:prstGeom>
          <a:noFill/>
        </p:spPr>
        <p:txBody>
          <a:bodyPr wrap="square" rtlCol="0">
            <a:spAutoFit/>
          </a:bodyPr>
          <a:lstStyle/>
          <a:p>
            <a:pPr>
              <a:lnSpc>
                <a:spcPct val="150000"/>
              </a:lnSpc>
            </a:pPr>
            <a:r>
              <a:rPr lang="es-ES" b="1" dirty="0" smtClean="0"/>
              <a:t>Esponjas y moluscos: Libro </a:t>
            </a:r>
            <a:r>
              <a:rPr lang="es-ES" b="1" dirty="0" err="1" smtClean="0"/>
              <a:t>pg</a:t>
            </a:r>
            <a:r>
              <a:rPr lang="es-ES" b="1" dirty="0" smtClean="0"/>
              <a:t> 95</a:t>
            </a:r>
            <a:endParaRPr lang="es-ES" dirty="0" smtClean="0"/>
          </a:p>
          <a:p>
            <a:pPr>
              <a:lnSpc>
                <a:spcPct val="150000"/>
              </a:lnSpc>
            </a:pPr>
            <a:endParaRPr lang="es-ES" b="1" dirty="0"/>
          </a:p>
          <a:p>
            <a:pPr>
              <a:lnSpc>
                <a:spcPct val="150000"/>
              </a:lnSpc>
            </a:pPr>
            <a:endParaRPr lang="es-ES" b="1" dirty="0" smtClean="0"/>
          </a:p>
          <a:p>
            <a:pPr>
              <a:lnSpc>
                <a:spcPct val="150000"/>
              </a:lnSpc>
            </a:pPr>
            <a:endParaRPr lang="es-ES" b="1" dirty="0" smtClean="0"/>
          </a:p>
        </p:txBody>
      </p:sp>
    </p:spTree>
    <p:extLst>
      <p:ext uri="{BB962C8B-B14F-4D97-AF65-F5344CB8AC3E}">
        <p14:creationId xmlns:p14="http://schemas.microsoft.com/office/powerpoint/2010/main" val="1381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25</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1746928" y="139431"/>
            <a:ext cx="528061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animales</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descr="http://userscontent2.emaze.com/images/4640a243-dbb2-4427-81ff-5d480fbd9fad/e8b8a476-5dfb-4f58-94af-bf21eba8204c.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0" t="15992" r="3391" b="7545"/>
          <a:stretch/>
        </p:blipFill>
        <p:spPr bwMode="auto">
          <a:xfrm>
            <a:off x="66445" y="911038"/>
            <a:ext cx="9073007"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9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26</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7" name="10 Rectángulo"/>
          <p:cNvSpPr/>
          <p:nvPr/>
        </p:nvSpPr>
        <p:spPr>
          <a:xfrm>
            <a:off x="3220891" y="139431"/>
            <a:ext cx="2332691"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Lago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Vostok</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CuadroTexto 1"/>
          <p:cNvSpPr txBox="1"/>
          <p:nvPr/>
        </p:nvSpPr>
        <p:spPr>
          <a:xfrm>
            <a:off x="4096316" y="764704"/>
            <a:ext cx="853119" cy="369332"/>
          </a:xfrm>
          <a:prstGeom prst="rect">
            <a:avLst/>
          </a:prstGeom>
          <a:noFill/>
        </p:spPr>
        <p:txBody>
          <a:bodyPr wrap="none" rtlCol="0">
            <a:spAutoFit/>
          </a:bodyPr>
          <a:lstStyle/>
          <a:p>
            <a:r>
              <a:rPr lang="es-ES" dirty="0" smtClean="0">
                <a:hlinkClick r:id="rId3"/>
              </a:rPr>
              <a:t>Vídeo</a:t>
            </a:r>
            <a:endParaRPr lang="es-ES" dirty="0"/>
          </a:p>
        </p:txBody>
      </p:sp>
      <p:pic>
        <p:nvPicPr>
          <p:cNvPr id="7170" name="Picture 2" descr="Image result for lake vostok 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83848"/>
            <a:ext cx="7912441" cy="52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2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9779" y="3933056"/>
            <a:ext cx="3313355" cy="1702160"/>
          </a:xfrm>
        </p:spPr>
        <p:txBody>
          <a:bodyPr>
            <a:normAutofit fontScale="90000"/>
          </a:bodyPr>
          <a:lstStyle/>
          <a:p>
            <a:r>
              <a:rPr lang="en-GB" dirty="0" err="1" smtClean="0"/>
              <a:t>Tema</a:t>
            </a:r>
            <a:r>
              <a:rPr lang="en-GB" dirty="0" smtClean="0"/>
              <a:t> 5</a:t>
            </a:r>
            <a:br>
              <a:rPr lang="en-GB" dirty="0" smtClean="0"/>
            </a:br>
            <a:r>
              <a:rPr lang="en-GB" sz="3100" dirty="0" smtClean="0">
                <a:solidFill>
                  <a:schemeClr val="bg1">
                    <a:lumMod val="75000"/>
                  </a:schemeClr>
                </a:solidFill>
              </a:rPr>
              <a:t>La </a:t>
            </a:r>
            <a:r>
              <a:rPr lang="en-GB" sz="3100" dirty="0" err="1" smtClean="0">
                <a:solidFill>
                  <a:schemeClr val="bg1">
                    <a:lumMod val="75000"/>
                  </a:schemeClr>
                </a:solidFill>
              </a:rPr>
              <a:t>clasificación</a:t>
            </a:r>
            <a:r>
              <a:rPr lang="en-GB" sz="3100" dirty="0" smtClean="0">
                <a:solidFill>
                  <a:schemeClr val="bg1">
                    <a:lumMod val="75000"/>
                  </a:schemeClr>
                </a:solidFill>
              </a:rPr>
              <a:t> de </a:t>
            </a:r>
            <a:r>
              <a:rPr lang="en-GB" sz="3100" dirty="0" err="1" smtClean="0">
                <a:solidFill>
                  <a:schemeClr val="bg1">
                    <a:lumMod val="75000"/>
                  </a:schemeClr>
                </a:solidFill>
              </a:rPr>
              <a:t>los</a:t>
            </a:r>
            <a:r>
              <a:rPr lang="en-GB" sz="3100" dirty="0" smtClean="0">
                <a:solidFill>
                  <a:schemeClr val="bg1">
                    <a:lumMod val="75000"/>
                  </a:schemeClr>
                </a:solidFill>
              </a:rPr>
              <a:t> </a:t>
            </a:r>
            <a:r>
              <a:rPr lang="en-GB" sz="3100" dirty="0" err="1" smtClean="0">
                <a:solidFill>
                  <a:schemeClr val="bg1">
                    <a:lumMod val="75000"/>
                  </a:schemeClr>
                </a:solidFill>
              </a:rPr>
              <a:t>seres</a:t>
            </a:r>
            <a:r>
              <a:rPr lang="en-GB" sz="3100" dirty="0" smtClean="0">
                <a:solidFill>
                  <a:schemeClr val="bg1">
                    <a:lumMod val="75000"/>
                  </a:schemeClr>
                </a:solidFill>
              </a:rPr>
              <a:t> </a:t>
            </a:r>
            <a:r>
              <a:rPr lang="en-GB" sz="3100" dirty="0" err="1" smtClean="0">
                <a:solidFill>
                  <a:schemeClr val="bg1">
                    <a:lumMod val="75000"/>
                  </a:schemeClr>
                </a:solidFill>
              </a:rPr>
              <a:t>vivos</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8" name="Footer Placeholder 9"/>
          <p:cNvSpPr>
            <a:spLocks noGrp="1"/>
          </p:cNvSpPr>
          <p:nvPr>
            <p:ph type="ftr" sz="quarter" idx="11"/>
          </p:nvPr>
        </p:nvSpPr>
        <p:spPr>
          <a:xfrm>
            <a:off x="4588506" y="5733256"/>
            <a:ext cx="3502152" cy="365125"/>
          </a:xfrm>
        </p:spPr>
        <p:txBody>
          <a:bodyPr/>
          <a:lstStyle/>
          <a:p>
            <a:pPr algn="ctr"/>
            <a:r>
              <a:rPr lang="en-US" dirty="0" smtClean="0"/>
              <a:t>Biology 11º SFP - Mark Polko</a:t>
            </a:r>
            <a:endParaRPr lang="en-US" dirty="0"/>
          </a:p>
        </p:txBody>
      </p:sp>
      <p:sp>
        <p:nvSpPr>
          <p:cNvPr id="6" name="5 Rectángulo"/>
          <p:cNvSpPr/>
          <p:nvPr/>
        </p:nvSpPr>
        <p:spPr>
          <a:xfrm>
            <a:off x="4588506" y="0"/>
            <a:ext cx="3655902" cy="2276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biodiversity animate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9808"/>
            <a:ext cx="3655901" cy="41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2295924" y="139431"/>
            <a:ext cx="4182555"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Vídeo</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introducción</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Gb_IO-SzLgk"/>
          <p:cNvPicPr>
            <a:picLocks noRot="1" noChangeAspect="1"/>
          </p:cNvPicPr>
          <p:nvPr>
            <a:videoFile r:link="rId1"/>
          </p:nvPr>
        </p:nvPicPr>
        <p:blipFill>
          <a:blip r:embed="rId4"/>
          <a:stretch>
            <a:fillRect/>
          </a:stretch>
        </p:blipFill>
        <p:spPr>
          <a:xfrm>
            <a:off x="276877" y="1006013"/>
            <a:ext cx="8660016" cy="4871259"/>
          </a:xfrm>
          <a:prstGeom prst="rect">
            <a:avLst/>
          </a:prstGeom>
        </p:spPr>
      </p:pic>
    </p:spTree>
    <p:extLst>
      <p:ext uri="{BB962C8B-B14F-4D97-AF65-F5344CB8AC3E}">
        <p14:creationId xmlns:p14="http://schemas.microsoft.com/office/powerpoint/2010/main" val="5689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165817" y="139431"/>
            <a:ext cx="6442789"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primeros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intentos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2050" name="Picture 2" descr="https://upload.wikimedia.org/wikipedia/commons/thumb/7/71/Taxonomic_Rank_Graph.svg/550px-Taxonomic_Rank_Grap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95" y="1196752"/>
            <a:ext cx="785356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471195" y="139431"/>
            <a:ext cx="5832045"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Cómo</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nombra</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6" name="CuadroTexto 5"/>
          <p:cNvSpPr txBox="1"/>
          <p:nvPr/>
        </p:nvSpPr>
        <p:spPr>
          <a:xfrm>
            <a:off x="700149" y="943845"/>
            <a:ext cx="7374135" cy="1754326"/>
          </a:xfrm>
          <a:prstGeom prst="rect">
            <a:avLst/>
          </a:prstGeom>
          <a:noFill/>
        </p:spPr>
        <p:txBody>
          <a:bodyPr wrap="none" rtlCol="0">
            <a:spAutoFit/>
          </a:bodyPr>
          <a:lstStyle/>
          <a:p>
            <a:r>
              <a:rPr lang="es-ES" dirty="0" smtClean="0"/>
              <a:t>- El nombre científico siempre se escribe en </a:t>
            </a:r>
            <a:r>
              <a:rPr lang="es-ES" b="1" dirty="0" smtClean="0"/>
              <a:t>cursiva</a:t>
            </a:r>
          </a:p>
          <a:p>
            <a:endParaRPr lang="es-ES" dirty="0"/>
          </a:p>
          <a:p>
            <a:r>
              <a:rPr lang="es-ES" dirty="0" smtClean="0"/>
              <a:t>- La primera letra del género siempre se escribe en </a:t>
            </a:r>
            <a:r>
              <a:rPr lang="es-ES" b="1" dirty="0" smtClean="0"/>
              <a:t>mayúscula</a:t>
            </a:r>
            <a:r>
              <a:rPr lang="es-ES" dirty="0" smtClean="0"/>
              <a:t> </a:t>
            </a:r>
          </a:p>
          <a:p>
            <a:endParaRPr lang="es-ES" dirty="0"/>
          </a:p>
          <a:p>
            <a:r>
              <a:rPr lang="es-ES" dirty="0" smtClean="0"/>
              <a:t>- La primera letra de la especie siempre se escribe en </a:t>
            </a:r>
            <a:r>
              <a:rPr lang="es-ES" b="1" dirty="0" smtClean="0"/>
              <a:t>minúscula</a:t>
            </a:r>
          </a:p>
          <a:p>
            <a:endParaRPr lang="es-ES" dirty="0"/>
          </a:p>
        </p:txBody>
      </p:sp>
      <p:pic>
        <p:nvPicPr>
          <p:cNvPr id="2052" name="Picture 4" descr="Image result for examples species scientific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405" y="2390420"/>
            <a:ext cx="5683568" cy="410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1471195" y="139431"/>
            <a:ext cx="5832045"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Cómo</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nombra</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sp>
        <p:nvSpPr>
          <p:cNvPr id="6" name="CuadroTexto 5"/>
          <p:cNvSpPr txBox="1"/>
          <p:nvPr/>
        </p:nvSpPr>
        <p:spPr>
          <a:xfrm>
            <a:off x="460375" y="943845"/>
            <a:ext cx="8072065" cy="4801314"/>
          </a:xfrm>
          <a:prstGeom prst="rect">
            <a:avLst/>
          </a:prstGeom>
          <a:noFill/>
        </p:spPr>
        <p:txBody>
          <a:bodyPr wrap="square" rtlCol="0">
            <a:spAutoFit/>
          </a:bodyPr>
          <a:lstStyle/>
          <a:p>
            <a:r>
              <a:rPr lang="es-ES" dirty="0" smtClean="0"/>
              <a:t>Según la teoría Darwiniana de la evolución, un sistema de clasificación sólida tiene que basarse en dos criterios:</a:t>
            </a:r>
          </a:p>
          <a:p>
            <a:endParaRPr lang="es-ES" dirty="0" smtClean="0"/>
          </a:p>
          <a:p>
            <a:r>
              <a:rPr lang="es-ES" dirty="0" smtClean="0"/>
              <a:t>La </a:t>
            </a:r>
            <a:r>
              <a:rPr lang="es-ES" b="1" dirty="0" smtClean="0"/>
              <a:t>genealogía</a:t>
            </a:r>
            <a:r>
              <a:rPr lang="es-ES" dirty="0" smtClean="0"/>
              <a:t> la ascendencia común</a:t>
            </a:r>
          </a:p>
          <a:p>
            <a:endParaRPr lang="es-ES" b="1" dirty="0"/>
          </a:p>
          <a:p>
            <a:r>
              <a:rPr lang="es-ES" b="1" dirty="0" smtClean="0"/>
              <a:t>El grado de similitud, </a:t>
            </a:r>
            <a:r>
              <a:rPr lang="es-ES" dirty="0" smtClean="0"/>
              <a:t>la cantidad de cambios evolutivos acumulados desde que los grupos se separaron del antecesor común.</a:t>
            </a:r>
          </a:p>
          <a:p>
            <a:endParaRPr lang="es-ES" dirty="0" smtClean="0"/>
          </a:p>
          <a:p>
            <a:endParaRPr lang="es-ES" dirty="0" smtClean="0"/>
          </a:p>
          <a:p>
            <a:r>
              <a:rPr lang="es-ES" dirty="0" smtClean="0"/>
              <a:t>Hay otros sistemas que utilizan solo uno de los dos criterios, como:</a:t>
            </a:r>
          </a:p>
          <a:p>
            <a:endParaRPr lang="es-ES" dirty="0"/>
          </a:p>
          <a:p>
            <a:pPr marL="285750" indent="-285750">
              <a:buFontTx/>
              <a:buChar char="-"/>
            </a:pPr>
            <a:r>
              <a:rPr lang="es-ES" dirty="0" smtClean="0"/>
              <a:t>El sistema </a:t>
            </a:r>
            <a:r>
              <a:rPr lang="es-ES" b="1" dirty="0" err="1" smtClean="0"/>
              <a:t>cladístico</a:t>
            </a:r>
            <a:r>
              <a:rPr lang="es-ES" b="1" dirty="0" smtClean="0"/>
              <a:t>. </a:t>
            </a:r>
            <a:r>
              <a:rPr lang="es-ES" dirty="0" smtClean="0"/>
              <a:t>Se base exclusivamente en la genealogía. Todos los seres vivos tienen un origen común, Los grupos así formados, y a los que se da un nombre, se denominas </a:t>
            </a:r>
            <a:r>
              <a:rPr lang="es-ES" dirty="0" err="1" smtClean="0"/>
              <a:t>clados</a:t>
            </a:r>
            <a:r>
              <a:rPr lang="es-ES" dirty="0" smtClean="0"/>
              <a:t>.</a:t>
            </a:r>
          </a:p>
          <a:p>
            <a:pPr marL="285750" indent="-285750">
              <a:buFontTx/>
              <a:buChar char="-"/>
            </a:pPr>
            <a:endParaRPr lang="es-ES" dirty="0"/>
          </a:p>
          <a:p>
            <a:pPr marL="285750" indent="-285750">
              <a:buFontTx/>
              <a:buChar char="-"/>
            </a:pPr>
            <a:r>
              <a:rPr lang="es-ES" dirty="0" smtClean="0"/>
              <a:t>El </a:t>
            </a:r>
            <a:r>
              <a:rPr lang="es-ES" dirty="0" err="1" smtClean="0"/>
              <a:t>sístema</a:t>
            </a:r>
            <a:r>
              <a:rPr lang="es-ES" b="1" dirty="0" smtClean="0"/>
              <a:t> </a:t>
            </a:r>
            <a:r>
              <a:rPr lang="es-ES" b="1" dirty="0" err="1" smtClean="0"/>
              <a:t>fenético</a:t>
            </a:r>
            <a:r>
              <a:rPr lang="es-ES" b="1" dirty="0" smtClean="0"/>
              <a:t> </a:t>
            </a:r>
            <a:r>
              <a:rPr lang="es-ES" dirty="0" smtClean="0"/>
              <a:t>o numérico, Se basa en similitud. Los seres vivos se agrupan según el número de características que comparten. </a:t>
            </a:r>
            <a:endParaRPr lang="es-ES" dirty="0"/>
          </a:p>
        </p:txBody>
      </p:sp>
      <p:sp>
        <p:nvSpPr>
          <p:cNvPr id="2" name="Rectángulo 1"/>
          <p:cNvSpPr/>
          <p:nvPr/>
        </p:nvSpPr>
        <p:spPr>
          <a:xfrm>
            <a:off x="2507682" y="5979145"/>
            <a:ext cx="4535216" cy="523220"/>
          </a:xfrm>
          <a:prstGeom prst="rect">
            <a:avLst/>
          </a:prstGeom>
        </p:spPr>
        <p:txBody>
          <a:bodyPr wrap="none">
            <a:spAutoFit/>
          </a:bodyPr>
          <a:lstStyle/>
          <a:p>
            <a:r>
              <a:rPr lang="es-ES" sz="2800" b="1" dirty="0"/>
              <a:t>http://phylot.biobyte.de/</a:t>
            </a:r>
          </a:p>
        </p:txBody>
      </p:sp>
    </p:spTree>
    <p:extLst>
      <p:ext uri="{BB962C8B-B14F-4D97-AF65-F5344CB8AC3E}">
        <p14:creationId xmlns:p14="http://schemas.microsoft.com/office/powerpoint/2010/main" val="24753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fade">
                                      <p:cBhvr>
                                        <p:cTn id="39" dur="500"/>
                                        <p:tgtEl>
                                          <p:spTgt spid="6">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2727953" y="139431"/>
            <a:ext cx="3318537"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á</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rbol</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vida</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1026" name="Picture 2" descr="Image result for archaea vs 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8208912" cy="450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2727953" y="139431"/>
            <a:ext cx="3318537"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á</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rbol</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vida</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2050" name="Picture 2" descr="Image result for kingdoms and domains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87" y="662651"/>
            <a:ext cx="8595557" cy="499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AutoShape 4" descr="http://hyperphysics.phy-astr.gsu.edu/nave-html/faithpathh/imgfaith/opar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10 Rectángulo"/>
          <p:cNvSpPr/>
          <p:nvPr/>
        </p:nvSpPr>
        <p:spPr>
          <a:xfrm>
            <a:off x="2727953" y="139431"/>
            <a:ext cx="3318537" cy="523220"/>
          </a:xfrm>
          <a:prstGeom prst="rect">
            <a:avLst/>
          </a:prstGeom>
        </p:spPr>
        <p:txBody>
          <a:bodyPr wrap="none">
            <a:spAutoFit/>
          </a:bodyPr>
          <a:lstStyle/>
          <a:p>
            <a:pPr lvl="0"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á</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rbol</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la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vida</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adroTexto 2"/>
          <p:cNvSpPr txBox="1"/>
          <p:nvPr/>
        </p:nvSpPr>
        <p:spPr>
          <a:xfrm>
            <a:off x="2051720" y="1484784"/>
            <a:ext cx="184731" cy="369332"/>
          </a:xfrm>
          <a:prstGeom prst="rect">
            <a:avLst/>
          </a:prstGeom>
          <a:noFill/>
        </p:spPr>
        <p:txBody>
          <a:bodyPr wrap="none" rtlCol="0">
            <a:spAutoFit/>
          </a:bodyPr>
          <a:lstStyle/>
          <a:p>
            <a:endParaRPr lang="es-ES" dirty="0"/>
          </a:p>
        </p:txBody>
      </p:sp>
      <p:pic>
        <p:nvPicPr>
          <p:cNvPr id="2" name="BnDRJAt-4aM"/>
          <p:cNvPicPr>
            <a:picLocks noRot="1" noChangeAspect="1"/>
          </p:cNvPicPr>
          <p:nvPr>
            <a:videoFile r:link="rId1"/>
          </p:nvPr>
        </p:nvPicPr>
        <p:blipFill>
          <a:blip r:embed="rId4"/>
          <a:stretch>
            <a:fillRect/>
          </a:stretch>
        </p:blipFill>
        <p:spPr>
          <a:xfrm>
            <a:off x="8825" y="869249"/>
            <a:ext cx="9162400" cy="5153850"/>
          </a:xfrm>
          <a:prstGeom prst="rect">
            <a:avLst/>
          </a:prstGeom>
        </p:spPr>
      </p:pic>
    </p:spTree>
    <p:extLst>
      <p:ext uri="{BB962C8B-B14F-4D97-AF65-F5344CB8AC3E}">
        <p14:creationId xmlns:p14="http://schemas.microsoft.com/office/powerpoint/2010/main" val="34669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68214</TotalTime>
  <Words>834</Words>
  <Application>Microsoft Office PowerPoint</Application>
  <PresentationFormat>Presentación en pantalla (4:3)</PresentationFormat>
  <Paragraphs>168</Paragraphs>
  <Slides>27</Slides>
  <Notes>27</Notes>
  <HiddenSlides>0</HiddenSlides>
  <MMClips>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Century Gothic</vt:lpstr>
      <vt:lpstr>Wingdings 2</vt:lpstr>
      <vt:lpstr>Template MP</vt:lpstr>
      <vt:lpstr>Tema 5 La clasificación de los seres vivos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5 La clasificación de los seres vivos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 Polko</cp:lastModifiedBy>
  <cp:revision>426</cp:revision>
  <dcterms:created xsi:type="dcterms:W3CDTF">2013-08-21T17:54:09Z</dcterms:created>
  <dcterms:modified xsi:type="dcterms:W3CDTF">2017-02-20T13:43:18Z</dcterms:modified>
</cp:coreProperties>
</file>