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98" r:id="rId1"/>
  </p:sldMasterIdLst>
  <p:notesMasterIdLst>
    <p:notesMasterId r:id="rId21"/>
  </p:notesMasterIdLst>
  <p:sldIdLst>
    <p:sldId id="256" r:id="rId2"/>
    <p:sldId id="257" r:id="rId3"/>
    <p:sldId id="318" r:id="rId4"/>
    <p:sldId id="319" r:id="rId5"/>
    <p:sldId id="320" r:id="rId6"/>
    <p:sldId id="322" r:id="rId7"/>
    <p:sldId id="321" r:id="rId8"/>
    <p:sldId id="323" r:id="rId9"/>
    <p:sldId id="324" r:id="rId10"/>
    <p:sldId id="326" r:id="rId11"/>
    <p:sldId id="327" r:id="rId12"/>
    <p:sldId id="328" r:id="rId13"/>
    <p:sldId id="329" r:id="rId14"/>
    <p:sldId id="330" r:id="rId15"/>
    <p:sldId id="331" r:id="rId16"/>
    <p:sldId id="332" r:id="rId17"/>
    <p:sldId id="333" r:id="rId18"/>
    <p:sldId id="334" r:id="rId19"/>
    <p:sldId id="335" r:id="rId2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85435" autoAdjust="0"/>
  </p:normalViewPr>
  <p:slideViewPr>
    <p:cSldViewPr>
      <p:cViewPr varScale="1">
        <p:scale>
          <a:sx n="72" d="100"/>
          <a:sy n="72" d="100"/>
        </p:scale>
        <p:origin x="1302"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AE8630-DC10-4B52-AFE9-52D0B66F20CA}"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es-ES"/>
        </a:p>
      </dgm:t>
    </dgm:pt>
    <dgm:pt modelId="{8AAE3D30-2E00-4E97-B80B-9F2DDD33266A}">
      <dgm:prSet/>
      <dgm:spPr/>
      <dgm:t>
        <a:bodyPr/>
        <a:lstStyle/>
        <a:p>
          <a:r>
            <a:rPr lang="es-ES" dirty="0" smtClean="0"/>
            <a:t>Los tipos de respiración en animales</a:t>
          </a:r>
          <a:endParaRPr lang="es-ES" dirty="0"/>
        </a:p>
      </dgm:t>
    </dgm:pt>
    <dgm:pt modelId="{DF7A841B-6A59-4717-9310-BE44D859AD8A}" type="parTrans" cxnId="{4F45E4FA-652B-4974-8CF2-D163C7120930}">
      <dgm:prSet/>
      <dgm:spPr/>
      <dgm:t>
        <a:bodyPr/>
        <a:lstStyle/>
        <a:p>
          <a:endParaRPr lang="es-ES"/>
        </a:p>
      </dgm:t>
    </dgm:pt>
    <dgm:pt modelId="{C0F43106-8325-457F-8421-CC991444B8C2}" type="sibTrans" cxnId="{4F45E4FA-652B-4974-8CF2-D163C7120930}">
      <dgm:prSet/>
      <dgm:spPr/>
      <dgm:t>
        <a:bodyPr/>
        <a:lstStyle/>
        <a:p>
          <a:endParaRPr lang="es-ES"/>
        </a:p>
      </dgm:t>
    </dgm:pt>
    <dgm:pt modelId="{494E771A-2106-4773-ABA8-989524631409}">
      <dgm:prSet/>
      <dgm:spPr/>
      <dgm:t>
        <a:bodyPr/>
        <a:lstStyle/>
        <a:p>
          <a:r>
            <a:rPr lang="es-ES" dirty="0" smtClean="0"/>
            <a:t>La captura del alimento</a:t>
          </a:r>
          <a:endParaRPr lang="es-ES" dirty="0"/>
        </a:p>
      </dgm:t>
    </dgm:pt>
    <dgm:pt modelId="{8DE793CB-7FD9-4A33-8D8B-6BC75355B2A9}" type="parTrans" cxnId="{0ED36735-18DE-4178-A93D-9E35060BFA9F}">
      <dgm:prSet/>
      <dgm:spPr/>
      <dgm:t>
        <a:bodyPr/>
        <a:lstStyle/>
        <a:p>
          <a:endParaRPr lang="es-ES"/>
        </a:p>
      </dgm:t>
    </dgm:pt>
    <dgm:pt modelId="{D163C5A1-3C46-44C9-89CC-42FAD779B19A}" type="sibTrans" cxnId="{0ED36735-18DE-4178-A93D-9E35060BFA9F}">
      <dgm:prSet/>
      <dgm:spPr/>
      <dgm:t>
        <a:bodyPr/>
        <a:lstStyle/>
        <a:p>
          <a:endParaRPr lang="es-ES"/>
        </a:p>
      </dgm:t>
    </dgm:pt>
    <dgm:pt modelId="{7D8EFFBC-662C-4854-8CDC-60C99AFBF089}">
      <dgm:prSet/>
      <dgm:spPr/>
      <dgm:t>
        <a:bodyPr/>
        <a:lstStyle/>
        <a:p>
          <a:r>
            <a:rPr lang="es-ES" dirty="0" smtClean="0"/>
            <a:t>La evolución de los sistemas digestivos</a:t>
          </a:r>
          <a:endParaRPr lang="es-ES" dirty="0"/>
        </a:p>
      </dgm:t>
    </dgm:pt>
    <dgm:pt modelId="{11409BE6-78EF-48BA-910E-4398913F05D3}" type="parTrans" cxnId="{8CFC357A-ADE2-47FB-8D90-CB6C7930A63B}">
      <dgm:prSet/>
      <dgm:spPr/>
      <dgm:t>
        <a:bodyPr/>
        <a:lstStyle/>
        <a:p>
          <a:endParaRPr lang="es-ES"/>
        </a:p>
      </dgm:t>
    </dgm:pt>
    <dgm:pt modelId="{F789AC8C-9D7D-4AD8-8386-A426D0163DC4}" type="sibTrans" cxnId="{8CFC357A-ADE2-47FB-8D90-CB6C7930A63B}">
      <dgm:prSet/>
      <dgm:spPr/>
      <dgm:t>
        <a:bodyPr/>
        <a:lstStyle/>
        <a:p>
          <a:endParaRPr lang="es-ES"/>
        </a:p>
      </dgm:t>
    </dgm:pt>
    <dgm:pt modelId="{F9EB2F10-2B83-439B-8299-10923EE9C12E}" type="pres">
      <dgm:prSet presAssocID="{FBAE8630-DC10-4B52-AFE9-52D0B66F20CA}" presName="linear" presStyleCnt="0">
        <dgm:presLayoutVars>
          <dgm:animLvl val="lvl"/>
          <dgm:resizeHandles val="exact"/>
        </dgm:presLayoutVars>
      </dgm:prSet>
      <dgm:spPr/>
      <dgm:t>
        <a:bodyPr/>
        <a:lstStyle/>
        <a:p>
          <a:endParaRPr lang="es-ES"/>
        </a:p>
      </dgm:t>
    </dgm:pt>
    <dgm:pt modelId="{1AA892BE-4772-4458-BFC4-3F7684325977}" type="pres">
      <dgm:prSet presAssocID="{8AAE3D30-2E00-4E97-B80B-9F2DDD33266A}" presName="parentText" presStyleLbl="node1" presStyleIdx="0" presStyleCnt="3">
        <dgm:presLayoutVars>
          <dgm:chMax val="0"/>
          <dgm:bulletEnabled val="1"/>
        </dgm:presLayoutVars>
      </dgm:prSet>
      <dgm:spPr/>
      <dgm:t>
        <a:bodyPr/>
        <a:lstStyle/>
        <a:p>
          <a:endParaRPr lang="es-ES"/>
        </a:p>
      </dgm:t>
    </dgm:pt>
    <dgm:pt modelId="{BD56F9B2-7530-46BD-80F4-60DA638C7833}" type="pres">
      <dgm:prSet presAssocID="{C0F43106-8325-457F-8421-CC991444B8C2}" presName="spacer" presStyleCnt="0"/>
      <dgm:spPr/>
    </dgm:pt>
    <dgm:pt modelId="{A41FE859-B7A5-4F74-9142-8BCDEA155F13}" type="pres">
      <dgm:prSet presAssocID="{494E771A-2106-4773-ABA8-989524631409}" presName="parentText" presStyleLbl="node1" presStyleIdx="1" presStyleCnt="3">
        <dgm:presLayoutVars>
          <dgm:chMax val="0"/>
          <dgm:bulletEnabled val="1"/>
        </dgm:presLayoutVars>
      </dgm:prSet>
      <dgm:spPr/>
      <dgm:t>
        <a:bodyPr/>
        <a:lstStyle/>
        <a:p>
          <a:endParaRPr lang="es-ES"/>
        </a:p>
      </dgm:t>
    </dgm:pt>
    <dgm:pt modelId="{DBC61441-FB5E-4AF8-9636-19BED2970654}" type="pres">
      <dgm:prSet presAssocID="{D163C5A1-3C46-44C9-89CC-42FAD779B19A}" presName="spacer" presStyleCnt="0"/>
      <dgm:spPr/>
    </dgm:pt>
    <dgm:pt modelId="{B099D931-70F5-4E54-815A-A3EF1F0B5E35}" type="pres">
      <dgm:prSet presAssocID="{7D8EFFBC-662C-4854-8CDC-60C99AFBF089}" presName="parentText" presStyleLbl="node1" presStyleIdx="2" presStyleCnt="3">
        <dgm:presLayoutVars>
          <dgm:chMax val="0"/>
          <dgm:bulletEnabled val="1"/>
        </dgm:presLayoutVars>
      </dgm:prSet>
      <dgm:spPr/>
      <dgm:t>
        <a:bodyPr/>
        <a:lstStyle/>
        <a:p>
          <a:endParaRPr lang="es-ES"/>
        </a:p>
      </dgm:t>
    </dgm:pt>
  </dgm:ptLst>
  <dgm:cxnLst>
    <dgm:cxn modelId="{FBDF421E-F722-49BF-BFA9-D32C00B51924}" type="presOf" srcId="{8AAE3D30-2E00-4E97-B80B-9F2DDD33266A}" destId="{1AA892BE-4772-4458-BFC4-3F7684325977}" srcOrd="0" destOrd="0" presId="urn:microsoft.com/office/officeart/2005/8/layout/vList2"/>
    <dgm:cxn modelId="{350442DB-0996-43B8-A455-814B67904F54}" type="presOf" srcId="{FBAE8630-DC10-4B52-AFE9-52D0B66F20CA}" destId="{F9EB2F10-2B83-439B-8299-10923EE9C12E}" srcOrd="0" destOrd="0" presId="urn:microsoft.com/office/officeart/2005/8/layout/vList2"/>
    <dgm:cxn modelId="{4F45E4FA-652B-4974-8CF2-D163C7120930}" srcId="{FBAE8630-DC10-4B52-AFE9-52D0B66F20CA}" destId="{8AAE3D30-2E00-4E97-B80B-9F2DDD33266A}" srcOrd="0" destOrd="0" parTransId="{DF7A841B-6A59-4717-9310-BE44D859AD8A}" sibTransId="{C0F43106-8325-457F-8421-CC991444B8C2}"/>
    <dgm:cxn modelId="{13320C5E-B49F-4DB7-90E3-DF8FB9B240EF}" type="presOf" srcId="{7D8EFFBC-662C-4854-8CDC-60C99AFBF089}" destId="{B099D931-70F5-4E54-815A-A3EF1F0B5E35}" srcOrd="0" destOrd="0" presId="urn:microsoft.com/office/officeart/2005/8/layout/vList2"/>
    <dgm:cxn modelId="{E32E1143-5B90-46AF-B895-2E2294BEEA69}" type="presOf" srcId="{494E771A-2106-4773-ABA8-989524631409}" destId="{A41FE859-B7A5-4F74-9142-8BCDEA155F13}" srcOrd="0" destOrd="0" presId="urn:microsoft.com/office/officeart/2005/8/layout/vList2"/>
    <dgm:cxn modelId="{0ED36735-18DE-4178-A93D-9E35060BFA9F}" srcId="{FBAE8630-DC10-4B52-AFE9-52D0B66F20CA}" destId="{494E771A-2106-4773-ABA8-989524631409}" srcOrd="1" destOrd="0" parTransId="{8DE793CB-7FD9-4A33-8D8B-6BC75355B2A9}" sibTransId="{D163C5A1-3C46-44C9-89CC-42FAD779B19A}"/>
    <dgm:cxn modelId="{8CFC357A-ADE2-47FB-8D90-CB6C7930A63B}" srcId="{FBAE8630-DC10-4B52-AFE9-52D0B66F20CA}" destId="{7D8EFFBC-662C-4854-8CDC-60C99AFBF089}" srcOrd="2" destOrd="0" parTransId="{11409BE6-78EF-48BA-910E-4398913F05D3}" sibTransId="{F789AC8C-9D7D-4AD8-8386-A426D0163DC4}"/>
    <dgm:cxn modelId="{A36B68A7-6F3E-46A7-AA3C-35174C6A44C9}" type="presParOf" srcId="{F9EB2F10-2B83-439B-8299-10923EE9C12E}" destId="{1AA892BE-4772-4458-BFC4-3F7684325977}" srcOrd="0" destOrd="0" presId="urn:microsoft.com/office/officeart/2005/8/layout/vList2"/>
    <dgm:cxn modelId="{C9987C0D-636E-499B-8185-46AE98D53757}" type="presParOf" srcId="{F9EB2F10-2B83-439B-8299-10923EE9C12E}" destId="{BD56F9B2-7530-46BD-80F4-60DA638C7833}" srcOrd="1" destOrd="0" presId="urn:microsoft.com/office/officeart/2005/8/layout/vList2"/>
    <dgm:cxn modelId="{269EC8E6-C97E-4D52-8F1F-244B283527E5}" type="presParOf" srcId="{F9EB2F10-2B83-439B-8299-10923EE9C12E}" destId="{A41FE859-B7A5-4F74-9142-8BCDEA155F13}" srcOrd="2" destOrd="0" presId="urn:microsoft.com/office/officeart/2005/8/layout/vList2"/>
    <dgm:cxn modelId="{5766627F-0BA4-4934-93FE-229D254AA328}" type="presParOf" srcId="{F9EB2F10-2B83-439B-8299-10923EE9C12E}" destId="{DBC61441-FB5E-4AF8-9636-19BED2970654}" srcOrd="3" destOrd="0" presId="urn:microsoft.com/office/officeart/2005/8/layout/vList2"/>
    <dgm:cxn modelId="{4780A2DF-DBED-450C-98CC-49C28995DFBF}" type="presParOf" srcId="{F9EB2F10-2B83-439B-8299-10923EE9C12E}" destId="{B099D931-70F5-4E54-815A-A3EF1F0B5E35}"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A892BE-4772-4458-BFC4-3F7684325977}">
      <dsp:nvSpPr>
        <dsp:cNvPr id="0" name=""/>
        <dsp:cNvSpPr/>
      </dsp:nvSpPr>
      <dsp:spPr>
        <a:xfrm>
          <a:off x="0" y="37195"/>
          <a:ext cx="8208912" cy="1670759"/>
        </a:xfrm>
        <a:prstGeom prst="roundRect">
          <a:avLst/>
        </a:prstGeom>
        <a:gradFill rotWithShape="0">
          <a:gsLst>
            <a:gs pos="0">
              <a:schemeClr val="accent1">
                <a:hueOff val="0"/>
                <a:satOff val="0"/>
                <a:lumOff val="0"/>
                <a:alphaOff val="0"/>
                <a:tint val="20000"/>
                <a:satMod val="180000"/>
                <a:lumMod val="98000"/>
              </a:schemeClr>
            </a:gs>
            <a:gs pos="40000">
              <a:schemeClr val="accent1">
                <a:hueOff val="0"/>
                <a:satOff val="0"/>
                <a:lumOff val="0"/>
                <a:alphaOff val="0"/>
                <a:tint val="30000"/>
                <a:satMod val="260000"/>
                <a:lumMod val="84000"/>
              </a:schemeClr>
            </a:gs>
            <a:gs pos="100000">
              <a:schemeClr val="accent1">
                <a:hueOff val="0"/>
                <a:satOff val="0"/>
                <a:lumOff val="0"/>
                <a:alphaOff val="0"/>
                <a:tint val="100000"/>
                <a:satMod val="110000"/>
                <a:lumMod val="100000"/>
              </a:schemeClr>
            </a:gs>
          </a:gsLst>
          <a:lin ang="504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0020" tIns="160020" rIns="160020" bIns="160020" numCol="1" spcCol="1270" anchor="ctr" anchorCtr="0">
          <a:noAutofit/>
        </a:bodyPr>
        <a:lstStyle/>
        <a:p>
          <a:pPr lvl="0" algn="l" defTabSz="1866900">
            <a:lnSpc>
              <a:spcPct val="90000"/>
            </a:lnSpc>
            <a:spcBef>
              <a:spcPct val="0"/>
            </a:spcBef>
            <a:spcAft>
              <a:spcPct val="35000"/>
            </a:spcAft>
          </a:pPr>
          <a:r>
            <a:rPr lang="es-ES" sz="4200" kern="1200" dirty="0" smtClean="0"/>
            <a:t>Los tipos de respiración en animales</a:t>
          </a:r>
          <a:endParaRPr lang="es-ES" sz="4200" kern="1200" dirty="0"/>
        </a:p>
      </dsp:txBody>
      <dsp:txXfrm>
        <a:off x="81560" y="118755"/>
        <a:ext cx="8045792" cy="1507639"/>
      </dsp:txXfrm>
    </dsp:sp>
    <dsp:sp modelId="{A41FE859-B7A5-4F74-9142-8BCDEA155F13}">
      <dsp:nvSpPr>
        <dsp:cNvPr id="0" name=""/>
        <dsp:cNvSpPr/>
      </dsp:nvSpPr>
      <dsp:spPr>
        <a:xfrm>
          <a:off x="0" y="1828916"/>
          <a:ext cx="8208912" cy="1670759"/>
        </a:xfrm>
        <a:prstGeom prst="roundRect">
          <a:avLst/>
        </a:prstGeom>
        <a:gradFill rotWithShape="0">
          <a:gsLst>
            <a:gs pos="0">
              <a:schemeClr val="accent1">
                <a:hueOff val="0"/>
                <a:satOff val="0"/>
                <a:lumOff val="0"/>
                <a:alphaOff val="0"/>
                <a:tint val="20000"/>
                <a:satMod val="180000"/>
                <a:lumMod val="98000"/>
              </a:schemeClr>
            </a:gs>
            <a:gs pos="40000">
              <a:schemeClr val="accent1">
                <a:hueOff val="0"/>
                <a:satOff val="0"/>
                <a:lumOff val="0"/>
                <a:alphaOff val="0"/>
                <a:tint val="30000"/>
                <a:satMod val="260000"/>
                <a:lumMod val="84000"/>
              </a:schemeClr>
            </a:gs>
            <a:gs pos="100000">
              <a:schemeClr val="accent1">
                <a:hueOff val="0"/>
                <a:satOff val="0"/>
                <a:lumOff val="0"/>
                <a:alphaOff val="0"/>
                <a:tint val="100000"/>
                <a:satMod val="110000"/>
                <a:lumMod val="100000"/>
              </a:schemeClr>
            </a:gs>
          </a:gsLst>
          <a:lin ang="504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0020" tIns="160020" rIns="160020" bIns="160020" numCol="1" spcCol="1270" anchor="ctr" anchorCtr="0">
          <a:noAutofit/>
        </a:bodyPr>
        <a:lstStyle/>
        <a:p>
          <a:pPr lvl="0" algn="l" defTabSz="1866900">
            <a:lnSpc>
              <a:spcPct val="90000"/>
            </a:lnSpc>
            <a:spcBef>
              <a:spcPct val="0"/>
            </a:spcBef>
            <a:spcAft>
              <a:spcPct val="35000"/>
            </a:spcAft>
          </a:pPr>
          <a:r>
            <a:rPr lang="es-ES" sz="4200" kern="1200" dirty="0" smtClean="0"/>
            <a:t>La captura del alimento</a:t>
          </a:r>
          <a:endParaRPr lang="es-ES" sz="4200" kern="1200" dirty="0"/>
        </a:p>
      </dsp:txBody>
      <dsp:txXfrm>
        <a:off x="81560" y="1910476"/>
        <a:ext cx="8045792" cy="1507639"/>
      </dsp:txXfrm>
    </dsp:sp>
    <dsp:sp modelId="{B099D931-70F5-4E54-815A-A3EF1F0B5E35}">
      <dsp:nvSpPr>
        <dsp:cNvPr id="0" name=""/>
        <dsp:cNvSpPr/>
      </dsp:nvSpPr>
      <dsp:spPr>
        <a:xfrm>
          <a:off x="0" y="3620636"/>
          <a:ext cx="8208912" cy="1670759"/>
        </a:xfrm>
        <a:prstGeom prst="roundRect">
          <a:avLst/>
        </a:prstGeom>
        <a:gradFill rotWithShape="0">
          <a:gsLst>
            <a:gs pos="0">
              <a:schemeClr val="accent1">
                <a:hueOff val="0"/>
                <a:satOff val="0"/>
                <a:lumOff val="0"/>
                <a:alphaOff val="0"/>
                <a:tint val="20000"/>
                <a:satMod val="180000"/>
                <a:lumMod val="98000"/>
              </a:schemeClr>
            </a:gs>
            <a:gs pos="40000">
              <a:schemeClr val="accent1">
                <a:hueOff val="0"/>
                <a:satOff val="0"/>
                <a:lumOff val="0"/>
                <a:alphaOff val="0"/>
                <a:tint val="30000"/>
                <a:satMod val="260000"/>
                <a:lumMod val="84000"/>
              </a:schemeClr>
            </a:gs>
            <a:gs pos="100000">
              <a:schemeClr val="accent1">
                <a:hueOff val="0"/>
                <a:satOff val="0"/>
                <a:lumOff val="0"/>
                <a:alphaOff val="0"/>
                <a:tint val="100000"/>
                <a:satMod val="110000"/>
                <a:lumMod val="100000"/>
              </a:schemeClr>
            </a:gs>
          </a:gsLst>
          <a:lin ang="504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0020" tIns="160020" rIns="160020" bIns="160020" numCol="1" spcCol="1270" anchor="ctr" anchorCtr="0">
          <a:noAutofit/>
        </a:bodyPr>
        <a:lstStyle/>
        <a:p>
          <a:pPr lvl="0" algn="l" defTabSz="1866900">
            <a:lnSpc>
              <a:spcPct val="90000"/>
            </a:lnSpc>
            <a:spcBef>
              <a:spcPct val="0"/>
            </a:spcBef>
            <a:spcAft>
              <a:spcPct val="35000"/>
            </a:spcAft>
          </a:pPr>
          <a:r>
            <a:rPr lang="es-ES" sz="4200" kern="1200" dirty="0" smtClean="0"/>
            <a:t>La evolución de los sistemas digestivos</a:t>
          </a:r>
          <a:endParaRPr lang="es-ES" sz="4200" kern="1200" dirty="0"/>
        </a:p>
      </dsp:txBody>
      <dsp:txXfrm>
        <a:off x="81560" y="3702196"/>
        <a:ext cx="8045792" cy="150763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6622C23B-F302-4442-9272-4C062030D448}" type="datetimeFigureOut">
              <a:rPr lang="en-GB" smtClean="0"/>
              <a:t>04/04/2017</a:t>
            </a:fld>
            <a:endParaRPr lang="en-GB"/>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52A20071-030F-43EC-B77C-337FD2E8140A}" type="slidenum">
              <a:rPr lang="en-GB" smtClean="0"/>
              <a:t>‹Nº›</a:t>
            </a:fld>
            <a:endParaRPr lang="en-GB"/>
          </a:p>
        </p:txBody>
      </p:sp>
    </p:spTree>
    <p:extLst>
      <p:ext uri="{BB962C8B-B14F-4D97-AF65-F5344CB8AC3E}">
        <p14:creationId xmlns:p14="http://schemas.microsoft.com/office/powerpoint/2010/main" val="1259014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dirty="0"/>
          </a:p>
        </p:txBody>
      </p:sp>
      <p:sp>
        <p:nvSpPr>
          <p:cNvPr id="4" name="3 Marcador de número de diapositiva"/>
          <p:cNvSpPr>
            <a:spLocks noGrp="1"/>
          </p:cNvSpPr>
          <p:nvPr>
            <p:ph type="sldNum" sz="quarter" idx="10"/>
          </p:nvPr>
        </p:nvSpPr>
        <p:spPr/>
        <p:txBody>
          <a:bodyPr/>
          <a:lstStyle/>
          <a:p>
            <a:fld id="{52A20071-030F-43EC-B77C-337FD2E8140A}" type="slidenum">
              <a:rPr lang="en-GB" smtClean="0"/>
              <a:t>1</a:t>
            </a:fld>
            <a:endParaRPr lang="en-GB"/>
          </a:p>
        </p:txBody>
      </p:sp>
    </p:spTree>
    <p:extLst>
      <p:ext uri="{BB962C8B-B14F-4D97-AF65-F5344CB8AC3E}">
        <p14:creationId xmlns:p14="http://schemas.microsoft.com/office/powerpoint/2010/main" val="2310575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dirty="0"/>
          </a:p>
        </p:txBody>
      </p:sp>
      <p:sp>
        <p:nvSpPr>
          <p:cNvPr id="4" name="3 Marcador de número de diapositiva"/>
          <p:cNvSpPr>
            <a:spLocks noGrp="1"/>
          </p:cNvSpPr>
          <p:nvPr>
            <p:ph type="sldNum" sz="quarter" idx="10"/>
          </p:nvPr>
        </p:nvSpPr>
        <p:spPr/>
        <p:txBody>
          <a:bodyPr/>
          <a:lstStyle/>
          <a:p>
            <a:fld id="{52A20071-030F-43EC-B77C-337FD2E8140A}" type="slidenum">
              <a:rPr lang="en-GB" smtClean="0"/>
              <a:t>10</a:t>
            </a:fld>
            <a:endParaRPr lang="en-GB"/>
          </a:p>
        </p:txBody>
      </p:sp>
    </p:spTree>
    <p:extLst>
      <p:ext uri="{BB962C8B-B14F-4D97-AF65-F5344CB8AC3E}">
        <p14:creationId xmlns:p14="http://schemas.microsoft.com/office/powerpoint/2010/main" val="3643150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dirty="0"/>
          </a:p>
        </p:txBody>
      </p:sp>
      <p:sp>
        <p:nvSpPr>
          <p:cNvPr id="4" name="3 Marcador de número de diapositiva"/>
          <p:cNvSpPr>
            <a:spLocks noGrp="1"/>
          </p:cNvSpPr>
          <p:nvPr>
            <p:ph type="sldNum" sz="quarter" idx="10"/>
          </p:nvPr>
        </p:nvSpPr>
        <p:spPr/>
        <p:txBody>
          <a:bodyPr/>
          <a:lstStyle/>
          <a:p>
            <a:fld id="{52A20071-030F-43EC-B77C-337FD2E8140A}" type="slidenum">
              <a:rPr lang="en-GB" smtClean="0"/>
              <a:t>11</a:t>
            </a:fld>
            <a:endParaRPr lang="en-GB"/>
          </a:p>
        </p:txBody>
      </p:sp>
    </p:spTree>
    <p:extLst>
      <p:ext uri="{BB962C8B-B14F-4D97-AF65-F5344CB8AC3E}">
        <p14:creationId xmlns:p14="http://schemas.microsoft.com/office/powerpoint/2010/main" val="41540549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dirty="0"/>
          </a:p>
        </p:txBody>
      </p:sp>
      <p:sp>
        <p:nvSpPr>
          <p:cNvPr id="4" name="3 Marcador de número de diapositiva"/>
          <p:cNvSpPr>
            <a:spLocks noGrp="1"/>
          </p:cNvSpPr>
          <p:nvPr>
            <p:ph type="sldNum" sz="quarter" idx="10"/>
          </p:nvPr>
        </p:nvSpPr>
        <p:spPr/>
        <p:txBody>
          <a:bodyPr/>
          <a:lstStyle/>
          <a:p>
            <a:fld id="{52A20071-030F-43EC-B77C-337FD2E8140A}" type="slidenum">
              <a:rPr lang="en-GB" smtClean="0"/>
              <a:t>12</a:t>
            </a:fld>
            <a:endParaRPr lang="en-GB"/>
          </a:p>
        </p:txBody>
      </p:sp>
    </p:spTree>
    <p:extLst>
      <p:ext uri="{BB962C8B-B14F-4D97-AF65-F5344CB8AC3E}">
        <p14:creationId xmlns:p14="http://schemas.microsoft.com/office/powerpoint/2010/main" val="1906455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dirty="0"/>
          </a:p>
        </p:txBody>
      </p:sp>
      <p:sp>
        <p:nvSpPr>
          <p:cNvPr id="4" name="3 Marcador de número de diapositiva"/>
          <p:cNvSpPr>
            <a:spLocks noGrp="1"/>
          </p:cNvSpPr>
          <p:nvPr>
            <p:ph type="sldNum" sz="quarter" idx="10"/>
          </p:nvPr>
        </p:nvSpPr>
        <p:spPr/>
        <p:txBody>
          <a:bodyPr/>
          <a:lstStyle/>
          <a:p>
            <a:fld id="{52A20071-030F-43EC-B77C-337FD2E8140A}" type="slidenum">
              <a:rPr lang="en-GB" smtClean="0"/>
              <a:t>13</a:t>
            </a:fld>
            <a:endParaRPr lang="en-GB"/>
          </a:p>
        </p:txBody>
      </p:sp>
    </p:spTree>
    <p:extLst>
      <p:ext uri="{BB962C8B-B14F-4D97-AF65-F5344CB8AC3E}">
        <p14:creationId xmlns:p14="http://schemas.microsoft.com/office/powerpoint/2010/main" val="620182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dirty="0"/>
          </a:p>
        </p:txBody>
      </p:sp>
      <p:sp>
        <p:nvSpPr>
          <p:cNvPr id="4" name="3 Marcador de número de diapositiva"/>
          <p:cNvSpPr>
            <a:spLocks noGrp="1"/>
          </p:cNvSpPr>
          <p:nvPr>
            <p:ph type="sldNum" sz="quarter" idx="10"/>
          </p:nvPr>
        </p:nvSpPr>
        <p:spPr/>
        <p:txBody>
          <a:bodyPr/>
          <a:lstStyle/>
          <a:p>
            <a:fld id="{52A20071-030F-43EC-B77C-337FD2E8140A}" type="slidenum">
              <a:rPr lang="en-GB" smtClean="0"/>
              <a:t>14</a:t>
            </a:fld>
            <a:endParaRPr lang="en-GB"/>
          </a:p>
        </p:txBody>
      </p:sp>
    </p:spTree>
    <p:extLst>
      <p:ext uri="{BB962C8B-B14F-4D97-AF65-F5344CB8AC3E}">
        <p14:creationId xmlns:p14="http://schemas.microsoft.com/office/powerpoint/2010/main" val="2590174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dirty="0"/>
          </a:p>
        </p:txBody>
      </p:sp>
      <p:sp>
        <p:nvSpPr>
          <p:cNvPr id="4" name="3 Marcador de número de diapositiva"/>
          <p:cNvSpPr>
            <a:spLocks noGrp="1"/>
          </p:cNvSpPr>
          <p:nvPr>
            <p:ph type="sldNum" sz="quarter" idx="10"/>
          </p:nvPr>
        </p:nvSpPr>
        <p:spPr/>
        <p:txBody>
          <a:bodyPr/>
          <a:lstStyle/>
          <a:p>
            <a:fld id="{52A20071-030F-43EC-B77C-337FD2E8140A}" type="slidenum">
              <a:rPr lang="en-GB" smtClean="0"/>
              <a:t>15</a:t>
            </a:fld>
            <a:endParaRPr lang="en-GB"/>
          </a:p>
        </p:txBody>
      </p:sp>
    </p:spTree>
    <p:extLst>
      <p:ext uri="{BB962C8B-B14F-4D97-AF65-F5344CB8AC3E}">
        <p14:creationId xmlns:p14="http://schemas.microsoft.com/office/powerpoint/2010/main" val="11177995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dirty="0"/>
          </a:p>
        </p:txBody>
      </p:sp>
      <p:sp>
        <p:nvSpPr>
          <p:cNvPr id="4" name="3 Marcador de número de diapositiva"/>
          <p:cNvSpPr>
            <a:spLocks noGrp="1"/>
          </p:cNvSpPr>
          <p:nvPr>
            <p:ph type="sldNum" sz="quarter" idx="10"/>
          </p:nvPr>
        </p:nvSpPr>
        <p:spPr/>
        <p:txBody>
          <a:bodyPr/>
          <a:lstStyle/>
          <a:p>
            <a:fld id="{52A20071-030F-43EC-B77C-337FD2E8140A}" type="slidenum">
              <a:rPr lang="en-GB" smtClean="0"/>
              <a:t>16</a:t>
            </a:fld>
            <a:endParaRPr lang="en-GB"/>
          </a:p>
        </p:txBody>
      </p:sp>
    </p:spTree>
    <p:extLst>
      <p:ext uri="{BB962C8B-B14F-4D97-AF65-F5344CB8AC3E}">
        <p14:creationId xmlns:p14="http://schemas.microsoft.com/office/powerpoint/2010/main" val="1955862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dirty="0"/>
          </a:p>
        </p:txBody>
      </p:sp>
      <p:sp>
        <p:nvSpPr>
          <p:cNvPr id="4" name="3 Marcador de número de diapositiva"/>
          <p:cNvSpPr>
            <a:spLocks noGrp="1"/>
          </p:cNvSpPr>
          <p:nvPr>
            <p:ph type="sldNum" sz="quarter" idx="10"/>
          </p:nvPr>
        </p:nvSpPr>
        <p:spPr/>
        <p:txBody>
          <a:bodyPr/>
          <a:lstStyle/>
          <a:p>
            <a:fld id="{52A20071-030F-43EC-B77C-337FD2E8140A}" type="slidenum">
              <a:rPr lang="en-GB" smtClean="0"/>
              <a:t>17</a:t>
            </a:fld>
            <a:endParaRPr lang="en-GB"/>
          </a:p>
        </p:txBody>
      </p:sp>
    </p:spTree>
    <p:extLst>
      <p:ext uri="{BB962C8B-B14F-4D97-AF65-F5344CB8AC3E}">
        <p14:creationId xmlns:p14="http://schemas.microsoft.com/office/powerpoint/2010/main" val="3092805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dirty="0"/>
          </a:p>
        </p:txBody>
      </p:sp>
      <p:sp>
        <p:nvSpPr>
          <p:cNvPr id="4" name="3 Marcador de número de diapositiva"/>
          <p:cNvSpPr>
            <a:spLocks noGrp="1"/>
          </p:cNvSpPr>
          <p:nvPr>
            <p:ph type="sldNum" sz="quarter" idx="10"/>
          </p:nvPr>
        </p:nvSpPr>
        <p:spPr/>
        <p:txBody>
          <a:bodyPr/>
          <a:lstStyle/>
          <a:p>
            <a:fld id="{52A20071-030F-43EC-B77C-337FD2E8140A}" type="slidenum">
              <a:rPr lang="en-GB" smtClean="0"/>
              <a:t>18</a:t>
            </a:fld>
            <a:endParaRPr lang="en-GB"/>
          </a:p>
        </p:txBody>
      </p:sp>
    </p:spTree>
    <p:extLst>
      <p:ext uri="{BB962C8B-B14F-4D97-AF65-F5344CB8AC3E}">
        <p14:creationId xmlns:p14="http://schemas.microsoft.com/office/powerpoint/2010/main" val="30588290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dirty="0"/>
          </a:p>
        </p:txBody>
      </p:sp>
      <p:sp>
        <p:nvSpPr>
          <p:cNvPr id="4" name="3 Marcador de número de diapositiva"/>
          <p:cNvSpPr>
            <a:spLocks noGrp="1"/>
          </p:cNvSpPr>
          <p:nvPr>
            <p:ph type="sldNum" sz="quarter" idx="10"/>
          </p:nvPr>
        </p:nvSpPr>
        <p:spPr/>
        <p:txBody>
          <a:bodyPr/>
          <a:lstStyle/>
          <a:p>
            <a:fld id="{52A20071-030F-43EC-B77C-337FD2E8140A}" type="slidenum">
              <a:rPr lang="en-GB" smtClean="0"/>
              <a:t>19</a:t>
            </a:fld>
            <a:endParaRPr lang="en-GB"/>
          </a:p>
        </p:txBody>
      </p:sp>
    </p:spTree>
    <p:extLst>
      <p:ext uri="{BB962C8B-B14F-4D97-AF65-F5344CB8AC3E}">
        <p14:creationId xmlns:p14="http://schemas.microsoft.com/office/powerpoint/2010/main" val="350800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dirty="0"/>
          </a:p>
        </p:txBody>
      </p:sp>
      <p:sp>
        <p:nvSpPr>
          <p:cNvPr id="4" name="3 Marcador de número de diapositiva"/>
          <p:cNvSpPr>
            <a:spLocks noGrp="1"/>
          </p:cNvSpPr>
          <p:nvPr>
            <p:ph type="sldNum" sz="quarter" idx="10"/>
          </p:nvPr>
        </p:nvSpPr>
        <p:spPr/>
        <p:txBody>
          <a:bodyPr/>
          <a:lstStyle/>
          <a:p>
            <a:fld id="{52A20071-030F-43EC-B77C-337FD2E8140A}" type="slidenum">
              <a:rPr lang="en-GB" smtClean="0"/>
              <a:t>2</a:t>
            </a:fld>
            <a:endParaRPr lang="en-GB"/>
          </a:p>
        </p:txBody>
      </p:sp>
    </p:spTree>
    <p:extLst>
      <p:ext uri="{BB962C8B-B14F-4D97-AF65-F5344CB8AC3E}">
        <p14:creationId xmlns:p14="http://schemas.microsoft.com/office/powerpoint/2010/main" val="94456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dirty="0"/>
          </a:p>
        </p:txBody>
      </p:sp>
      <p:sp>
        <p:nvSpPr>
          <p:cNvPr id="4" name="3 Marcador de número de diapositiva"/>
          <p:cNvSpPr>
            <a:spLocks noGrp="1"/>
          </p:cNvSpPr>
          <p:nvPr>
            <p:ph type="sldNum" sz="quarter" idx="10"/>
          </p:nvPr>
        </p:nvSpPr>
        <p:spPr/>
        <p:txBody>
          <a:bodyPr/>
          <a:lstStyle/>
          <a:p>
            <a:fld id="{52A20071-030F-43EC-B77C-337FD2E8140A}" type="slidenum">
              <a:rPr lang="en-GB" smtClean="0"/>
              <a:t>3</a:t>
            </a:fld>
            <a:endParaRPr lang="en-GB"/>
          </a:p>
        </p:txBody>
      </p:sp>
    </p:spTree>
    <p:extLst>
      <p:ext uri="{BB962C8B-B14F-4D97-AF65-F5344CB8AC3E}">
        <p14:creationId xmlns:p14="http://schemas.microsoft.com/office/powerpoint/2010/main" val="751095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dirty="0"/>
          </a:p>
        </p:txBody>
      </p:sp>
      <p:sp>
        <p:nvSpPr>
          <p:cNvPr id="4" name="3 Marcador de número de diapositiva"/>
          <p:cNvSpPr>
            <a:spLocks noGrp="1"/>
          </p:cNvSpPr>
          <p:nvPr>
            <p:ph type="sldNum" sz="quarter" idx="10"/>
          </p:nvPr>
        </p:nvSpPr>
        <p:spPr/>
        <p:txBody>
          <a:bodyPr/>
          <a:lstStyle/>
          <a:p>
            <a:fld id="{52A20071-030F-43EC-B77C-337FD2E8140A}" type="slidenum">
              <a:rPr lang="en-GB" smtClean="0"/>
              <a:t>4</a:t>
            </a:fld>
            <a:endParaRPr lang="en-GB"/>
          </a:p>
        </p:txBody>
      </p:sp>
    </p:spTree>
    <p:extLst>
      <p:ext uri="{BB962C8B-B14F-4D97-AF65-F5344CB8AC3E}">
        <p14:creationId xmlns:p14="http://schemas.microsoft.com/office/powerpoint/2010/main" val="1150987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dirty="0"/>
          </a:p>
        </p:txBody>
      </p:sp>
      <p:sp>
        <p:nvSpPr>
          <p:cNvPr id="4" name="3 Marcador de número de diapositiva"/>
          <p:cNvSpPr>
            <a:spLocks noGrp="1"/>
          </p:cNvSpPr>
          <p:nvPr>
            <p:ph type="sldNum" sz="quarter" idx="10"/>
          </p:nvPr>
        </p:nvSpPr>
        <p:spPr/>
        <p:txBody>
          <a:bodyPr/>
          <a:lstStyle/>
          <a:p>
            <a:fld id="{52A20071-030F-43EC-B77C-337FD2E8140A}" type="slidenum">
              <a:rPr lang="en-GB" smtClean="0"/>
              <a:t>5</a:t>
            </a:fld>
            <a:endParaRPr lang="en-GB"/>
          </a:p>
        </p:txBody>
      </p:sp>
    </p:spTree>
    <p:extLst>
      <p:ext uri="{BB962C8B-B14F-4D97-AF65-F5344CB8AC3E}">
        <p14:creationId xmlns:p14="http://schemas.microsoft.com/office/powerpoint/2010/main" val="3486948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dirty="0"/>
          </a:p>
        </p:txBody>
      </p:sp>
      <p:sp>
        <p:nvSpPr>
          <p:cNvPr id="4" name="3 Marcador de número de diapositiva"/>
          <p:cNvSpPr>
            <a:spLocks noGrp="1"/>
          </p:cNvSpPr>
          <p:nvPr>
            <p:ph type="sldNum" sz="quarter" idx="10"/>
          </p:nvPr>
        </p:nvSpPr>
        <p:spPr/>
        <p:txBody>
          <a:bodyPr/>
          <a:lstStyle/>
          <a:p>
            <a:fld id="{52A20071-030F-43EC-B77C-337FD2E8140A}" type="slidenum">
              <a:rPr lang="en-GB" smtClean="0"/>
              <a:t>6</a:t>
            </a:fld>
            <a:endParaRPr lang="en-GB"/>
          </a:p>
        </p:txBody>
      </p:sp>
    </p:spTree>
    <p:extLst>
      <p:ext uri="{BB962C8B-B14F-4D97-AF65-F5344CB8AC3E}">
        <p14:creationId xmlns:p14="http://schemas.microsoft.com/office/powerpoint/2010/main" val="3869902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dirty="0"/>
          </a:p>
        </p:txBody>
      </p:sp>
      <p:sp>
        <p:nvSpPr>
          <p:cNvPr id="4" name="3 Marcador de número de diapositiva"/>
          <p:cNvSpPr>
            <a:spLocks noGrp="1"/>
          </p:cNvSpPr>
          <p:nvPr>
            <p:ph type="sldNum" sz="quarter" idx="10"/>
          </p:nvPr>
        </p:nvSpPr>
        <p:spPr/>
        <p:txBody>
          <a:bodyPr/>
          <a:lstStyle/>
          <a:p>
            <a:fld id="{52A20071-030F-43EC-B77C-337FD2E8140A}" type="slidenum">
              <a:rPr lang="en-GB" smtClean="0"/>
              <a:t>7</a:t>
            </a:fld>
            <a:endParaRPr lang="en-GB"/>
          </a:p>
        </p:txBody>
      </p:sp>
    </p:spTree>
    <p:extLst>
      <p:ext uri="{BB962C8B-B14F-4D97-AF65-F5344CB8AC3E}">
        <p14:creationId xmlns:p14="http://schemas.microsoft.com/office/powerpoint/2010/main" val="923501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dirty="0"/>
          </a:p>
        </p:txBody>
      </p:sp>
      <p:sp>
        <p:nvSpPr>
          <p:cNvPr id="4" name="3 Marcador de número de diapositiva"/>
          <p:cNvSpPr>
            <a:spLocks noGrp="1"/>
          </p:cNvSpPr>
          <p:nvPr>
            <p:ph type="sldNum" sz="quarter" idx="10"/>
          </p:nvPr>
        </p:nvSpPr>
        <p:spPr/>
        <p:txBody>
          <a:bodyPr/>
          <a:lstStyle/>
          <a:p>
            <a:fld id="{52A20071-030F-43EC-B77C-337FD2E8140A}" type="slidenum">
              <a:rPr lang="en-GB" smtClean="0"/>
              <a:t>8</a:t>
            </a:fld>
            <a:endParaRPr lang="en-GB"/>
          </a:p>
        </p:txBody>
      </p:sp>
    </p:spTree>
    <p:extLst>
      <p:ext uri="{BB962C8B-B14F-4D97-AF65-F5344CB8AC3E}">
        <p14:creationId xmlns:p14="http://schemas.microsoft.com/office/powerpoint/2010/main" val="818406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GB" dirty="0"/>
          </a:p>
        </p:txBody>
      </p:sp>
      <p:sp>
        <p:nvSpPr>
          <p:cNvPr id="4" name="3 Marcador de número de diapositiva"/>
          <p:cNvSpPr>
            <a:spLocks noGrp="1"/>
          </p:cNvSpPr>
          <p:nvPr>
            <p:ph type="sldNum" sz="quarter" idx="10"/>
          </p:nvPr>
        </p:nvSpPr>
        <p:spPr/>
        <p:txBody>
          <a:bodyPr/>
          <a:lstStyle/>
          <a:p>
            <a:fld id="{52A20071-030F-43EC-B77C-337FD2E8140A}" type="slidenum">
              <a:rPr lang="en-GB" smtClean="0"/>
              <a:t>9</a:t>
            </a:fld>
            <a:endParaRPr lang="en-GB"/>
          </a:p>
        </p:txBody>
      </p:sp>
    </p:spTree>
    <p:extLst>
      <p:ext uri="{BB962C8B-B14F-4D97-AF65-F5344CB8AC3E}">
        <p14:creationId xmlns:p14="http://schemas.microsoft.com/office/powerpoint/2010/main" val="1866414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313A7AB5-DDBA-4BF5-88E2-40D5E323085C}" type="datetime1">
              <a:rPr lang="en-US" smtClean="0"/>
              <a:t>4/4/2017</a:t>
            </a:fld>
            <a:endParaRPr lang="en-US"/>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r>
              <a:rPr lang="en-US" smtClean="0"/>
              <a:t>IB Biology SFP - Mark Polko</a:t>
            </a:r>
            <a:endParaRPr lang="en-US"/>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6E2D2B3B-882E-40F3-A32F-6DD516915044}" type="slidenum">
              <a:rPr lang="en-US" smtClean="0"/>
              <a:pPr/>
              <a:t>‹Nº›</a:t>
            </a:fld>
            <a:endParaRPr lang="en-US" dirty="0"/>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B53078-27ED-4AFB-A077-8DA64E9CD858}" type="datetime1">
              <a:rPr lang="en-US" smtClean="0"/>
              <a:t>4/4/2017</a:t>
            </a:fld>
            <a:endParaRPr lang="en-US"/>
          </a:p>
        </p:txBody>
      </p:sp>
      <p:sp>
        <p:nvSpPr>
          <p:cNvPr id="5" name="Footer Placeholder 4"/>
          <p:cNvSpPr>
            <a:spLocks noGrp="1"/>
          </p:cNvSpPr>
          <p:nvPr>
            <p:ph type="ftr" sz="quarter" idx="11"/>
          </p:nvPr>
        </p:nvSpPr>
        <p:spPr/>
        <p:txBody>
          <a:bodyPr/>
          <a:lstStyle/>
          <a:p>
            <a:r>
              <a:rPr lang="en-US" smtClean="0"/>
              <a:t>IB Biology SFP - Mark Polko</a:t>
            </a:r>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E7147D-D2C2-46C2-8C06-ED1BF42AFE3B}" type="datetime1">
              <a:rPr lang="en-US" smtClean="0"/>
              <a:t>4/4/2017</a:t>
            </a:fld>
            <a:endParaRPr lang="en-US"/>
          </a:p>
        </p:txBody>
      </p:sp>
      <p:sp>
        <p:nvSpPr>
          <p:cNvPr id="5" name="Footer Placeholder 4"/>
          <p:cNvSpPr>
            <a:spLocks noGrp="1"/>
          </p:cNvSpPr>
          <p:nvPr>
            <p:ph type="ftr" sz="quarter" idx="11"/>
          </p:nvPr>
        </p:nvSpPr>
        <p:spPr/>
        <p:txBody>
          <a:bodyPr/>
          <a:lstStyle/>
          <a:p>
            <a:r>
              <a:rPr lang="en-US" smtClean="0"/>
              <a:t>IB Biology SFP - Mark Polko</a:t>
            </a:r>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C30BE38-4B4D-410D-A744-773C45947DD4}" type="datetime1">
              <a:rPr lang="en-US" smtClean="0"/>
              <a:t>4/4/2017</a:t>
            </a:fld>
            <a:endParaRPr lang="en-US"/>
          </a:p>
        </p:txBody>
      </p:sp>
      <p:sp>
        <p:nvSpPr>
          <p:cNvPr id="5" name="Footer Placeholder 4"/>
          <p:cNvSpPr>
            <a:spLocks noGrp="1"/>
          </p:cNvSpPr>
          <p:nvPr>
            <p:ph type="ftr" sz="quarter" idx="11"/>
          </p:nvPr>
        </p:nvSpPr>
        <p:spPr/>
        <p:txBody>
          <a:bodyPr/>
          <a:lstStyle/>
          <a:p>
            <a:r>
              <a:rPr lang="en-US" smtClean="0"/>
              <a:t>IB Biology SFP - Mark Polko</a:t>
            </a:r>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9919B47-4C01-4B26-8E89-E91EED4813E5}" type="datetime1">
              <a:rPr lang="en-US" smtClean="0"/>
              <a:t>4/4/2017</a:t>
            </a:fld>
            <a:endParaRPr lang="en-US"/>
          </a:p>
        </p:txBody>
      </p:sp>
      <p:sp>
        <p:nvSpPr>
          <p:cNvPr id="5" name="Footer Placeholder 4"/>
          <p:cNvSpPr>
            <a:spLocks noGrp="1"/>
          </p:cNvSpPr>
          <p:nvPr>
            <p:ph type="ftr" sz="quarter" idx="11"/>
          </p:nvPr>
        </p:nvSpPr>
        <p:spPr/>
        <p:txBody>
          <a:bodyPr/>
          <a:lstStyle/>
          <a:p>
            <a:r>
              <a:rPr lang="en-US" smtClean="0"/>
              <a:t>IB Biology SFP - Mark Polko</a:t>
            </a:r>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1F7E7DAC-EC36-4F41-83DE-810A83B77FD7}" type="datetime1">
              <a:rPr lang="en-US" smtClean="0"/>
              <a:t>4/4/2017</a:t>
            </a:fld>
            <a:endParaRPr lang="en-US"/>
          </a:p>
        </p:txBody>
      </p:sp>
      <p:sp>
        <p:nvSpPr>
          <p:cNvPr id="6" name="Footer Placeholder 5"/>
          <p:cNvSpPr>
            <a:spLocks noGrp="1"/>
          </p:cNvSpPr>
          <p:nvPr>
            <p:ph type="ftr" sz="quarter" idx="11"/>
          </p:nvPr>
        </p:nvSpPr>
        <p:spPr/>
        <p:txBody>
          <a:bodyPr/>
          <a:lstStyle/>
          <a:p>
            <a:r>
              <a:rPr lang="en-US" smtClean="0"/>
              <a:t>IB Biology SFP - Mark Polko</a:t>
            </a:r>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‹Nº›</a:t>
            </a:fld>
            <a:endParaRPr lang="en-US"/>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A9F924C-99C7-4F2D-A9A0-B578BF661AAE}" type="datetime1">
              <a:rPr lang="en-US" smtClean="0"/>
              <a:t>4/4/2017</a:t>
            </a:fld>
            <a:endParaRPr lang="en-US"/>
          </a:p>
        </p:txBody>
      </p:sp>
      <p:sp>
        <p:nvSpPr>
          <p:cNvPr id="8" name="Footer Placeholder 7"/>
          <p:cNvSpPr>
            <a:spLocks noGrp="1"/>
          </p:cNvSpPr>
          <p:nvPr>
            <p:ph type="ftr" sz="quarter" idx="11"/>
          </p:nvPr>
        </p:nvSpPr>
        <p:spPr/>
        <p:txBody>
          <a:bodyPr/>
          <a:lstStyle/>
          <a:p>
            <a:r>
              <a:rPr lang="en-US" smtClean="0"/>
              <a:t>IB Biology SFP - Mark Polko</a:t>
            </a:r>
            <a:endParaRPr lang="en-US"/>
          </a:p>
        </p:txBody>
      </p:sp>
      <p:sp>
        <p:nvSpPr>
          <p:cNvPr id="9" name="Slide Number Placeholder 8"/>
          <p:cNvSpPr>
            <a:spLocks noGrp="1"/>
          </p:cNvSpPr>
          <p:nvPr>
            <p:ph type="sldNum" sz="quarter" idx="12"/>
          </p:nvPr>
        </p:nvSpPr>
        <p:spPr/>
        <p:txBody>
          <a:bodyPr/>
          <a:lstStyle/>
          <a:p>
            <a:fld id="{6E2D2B3B-882E-40F3-A32F-6DD516915044}"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ACB4BD-ADB9-4B2C-B39B-318F0B9DE57F}" type="datetime1">
              <a:rPr lang="en-US" smtClean="0"/>
              <a:t>4/4/2017</a:t>
            </a:fld>
            <a:endParaRPr lang="en-US"/>
          </a:p>
        </p:txBody>
      </p:sp>
      <p:sp>
        <p:nvSpPr>
          <p:cNvPr id="4" name="Footer Placeholder 3"/>
          <p:cNvSpPr>
            <a:spLocks noGrp="1"/>
          </p:cNvSpPr>
          <p:nvPr>
            <p:ph type="ftr" sz="quarter" idx="11"/>
          </p:nvPr>
        </p:nvSpPr>
        <p:spPr/>
        <p:txBody>
          <a:bodyPr/>
          <a:lstStyle/>
          <a:p>
            <a:r>
              <a:rPr lang="en-US" smtClean="0"/>
              <a:t>IB Biology SFP - Mark Polko</a:t>
            </a:r>
            <a:endParaRPr lang="en-US"/>
          </a:p>
        </p:txBody>
      </p:sp>
      <p:sp>
        <p:nvSpPr>
          <p:cNvPr id="5" name="Slide Number Placeholder 4"/>
          <p:cNvSpPr>
            <a:spLocks noGrp="1"/>
          </p:cNvSpPr>
          <p:nvPr>
            <p:ph type="sldNum" sz="quarter" idx="12"/>
          </p:nvPr>
        </p:nvSpPr>
        <p:spPr/>
        <p:txBody>
          <a:bodyPr/>
          <a:lstStyle/>
          <a:p>
            <a:fld id="{6E2D2B3B-882E-40F3-A32F-6DD516915044}"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7D795C-9EEA-4606-8B14-A0104688D030}" type="datetime1">
              <a:rPr lang="en-US" smtClean="0"/>
              <a:t>4/4/2017</a:t>
            </a:fld>
            <a:endParaRPr lang="en-US"/>
          </a:p>
        </p:txBody>
      </p:sp>
      <p:sp>
        <p:nvSpPr>
          <p:cNvPr id="3" name="Footer Placeholder 2"/>
          <p:cNvSpPr>
            <a:spLocks noGrp="1"/>
          </p:cNvSpPr>
          <p:nvPr>
            <p:ph type="ftr" sz="quarter" idx="11"/>
          </p:nvPr>
        </p:nvSpPr>
        <p:spPr/>
        <p:txBody>
          <a:bodyPr/>
          <a:lstStyle/>
          <a:p>
            <a:r>
              <a:rPr lang="en-US" smtClean="0"/>
              <a:t>IB Biology SFP - Mark Polko</a:t>
            </a:r>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C8497DE7-CFDF-41B4-996A-28302FD30780}" type="datetime1">
              <a:rPr lang="en-US" smtClean="0"/>
              <a:t>4/4/2017</a:t>
            </a:fld>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‹Nº›</a:t>
            </a:fld>
            <a:endParaRPr lang="en-US"/>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r>
              <a:rPr lang="en-US" smtClean="0"/>
              <a:t>IB Biology SFP - Mark Polko</a:t>
            </a:r>
            <a:endParaRPr lang="en-US"/>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4201BC-6212-4943-9008-577AAB9359F8}" type="datetime1">
              <a:rPr lang="en-US" smtClean="0"/>
              <a:t>4/4/2017</a:t>
            </a:fld>
            <a:endParaRPr lang="en-US" dirty="0"/>
          </a:p>
        </p:txBody>
      </p:sp>
      <p:sp>
        <p:nvSpPr>
          <p:cNvPr id="6" name="Footer Placeholder 5"/>
          <p:cNvSpPr>
            <a:spLocks noGrp="1"/>
          </p:cNvSpPr>
          <p:nvPr>
            <p:ph type="ftr" sz="quarter" idx="11"/>
          </p:nvPr>
        </p:nvSpPr>
        <p:spPr>
          <a:xfrm>
            <a:off x="4641448" y="5724835"/>
            <a:ext cx="3493664" cy="365125"/>
          </a:xfrm>
        </p:spPr>
        <p:txBody>
          <a:bodyPr>
            <a:normAutofit/>
          </a:bodyPr>
          <a:lstStyle/>
          <a:p>
            <a:r>
              <a:rPr lang="en-US" smtClean="0"/>
              <a:t>IB Biology SFP - Mark Polko</a:t>
            </a:r>
            <a:endParaRPr lang="en-US" dirty="0"/>
          </a:p>
        </p:txBody>
      </p:sp>
      <p:sp>
        <p:nvSpPr>
          <p:cNvPr id="7" name="Slide Number Placeholder 6"/>
          <p:cNvSpPr>
            <a:spLocks noGrp="1"/>
          </p:cNvSpPr>
          <p:nvPr>
            <p:ph type="sldNum" sz="quarter" idx="12"/>
          </p:nvPr>
        </p:nvSpPr>
        <p:spPr/>
        <p:txBody>
          <a:bodyPr/>
          <a:lstStyle/>
          <a:p>
            <a:fld id="{6E2D2B3B-882E-40F3-A32F-6DD516915044}" type="slidenum">
              <a:rPr lang="en-US" smtClean="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96CA59AD-16D5-483D-B90A-33452FA1B5AB}" type="datetime1">
              <a:rPr lang="en-US" smtClean="0"/>
              <a:t>4/4/2017</a:t>
            </a:fld>
            <a:endParaRPr lang="en-US" dirty="0"/>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r>
              <a:rPr lang="en-US" smtClean="0"/>
              <a:t>IB Biology SFP - Mark Polko</a:t>
            </a:r>
            <a:endParaRPr lang="en-US" dirty="0"/>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6E2D2B3B-882E-40F3-A32F-6DD516915044}" type="slidenum">
              <a:rPr lang="en-US" smtClean="0"/>
              <a:pPr/>
              <a:t>‹Nº›</a:t>
            </a:fld>
            <a:endParaRPr lang="en-US" dirty="0"/>
          </a:p>
        </p:txBody>
      </p:sp>
    </p:spTree>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p:hf hdr="0" dt="0"/>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lVhrhYrVLzo" TargetMode="Externa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hyperlink" Target="https://youtu.be/1_BqC9IIuKU?t=1m56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vNqEQjGaDVk" TargetMode="Externa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Pu_ijC8HFRU" TargetMode="Externa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https://www.youtube.com/embed/mLVDwlrSq5U" TargetMode="Externa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ideo" Target="https://www.youtube.com/embed/n3wsUYg3XV0" TargetMode="Externa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8" Type="http://schemas.openxmlformats.org/officeDocument/2006/relationships/hyperlink" Target="https://www.youtube.com/watch?v=gSwvH6YhqIM" TargetMode="External"/><Relationship Id="rId3" Type="http://schemas.openxmlformats.org/officeDocument/2006/relationships/image" Target="../media/image19.jpeg"/><Relationship Id="rId7" Type="http://schemas.openxmlformats.org/officeDocument/2006/relationships/image" Target="../media/image23.gi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2.gif"/><Relationship Id="rId5" Type="http://schemas.openxmlformats.org/officeDocument/2006/relationships/image" Target="../media/image21.gif"/><Relationship Id="rId4" Type="http://schemas.openxmlformats.org/officeDocument/2006/relationships/image" Target="../media/image20.jpeg"/><Relationship Id="rId9" Type="http://schemas.openxmlformats.org/officeDocument/2006/relationships/hyperlink" Target="https://www.youtube.com/watch?v=7wKu13wmHog"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ideo" Target="https://www.youtube.com/embed/N3DgNbyz4as" TargetMode="Externa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gif"/><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www.youtube.com/embed/D1UKHimLZao" TargetMode="Externa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www.youtube.com/embed/8OKQM9D1xQQ" TargetMode="Externa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hfmP6EpZMnI" TargetMode="External"/><Relationship Id="rId5" Type="http://schemas.openxmlformats.org/officeDocument/2006/relationships/image" Target="../media/image8.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gif"/><Relationship Id="rId4" Type="http://schemas.openxmlformats.org/officeDocument/2006/relationships/hyperlink" Target="http://bcs.whfreeman.com/webpub/Ektron/pol1e/Animated%20Tutorials/at3701/at_3701_airflow_in_birds.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59779" y="3933056"/>
            <a:ext cx="3313355" cy="1702160"/>
          </a:xfrm>
        </p:spPr>
        <p:txBody>
          <a:bodyPr>
            <a:normAutofit/>
          </a:bodyPr>
          <a:lstStyle/>
          <a:p>
            <a:r>
              <a:rPr lang="en-GB" dirty="0" err="1" smtClean="0"/>
              <a:t>Tema</a:t>
            </a:r>
            <a:r>
              <a:rPr lang="en-GB" dirty="0" smtClean="0"/>
              <a:t> 7 </a:t>
            </a:r>
            <a:br>
              <a:rPr lang="en-GB" dirty="0" smtClean="0"/>
            </a:br>
            <a:r>
              <a:rPr lang="en-GB" sz="3100" dirty="0" smtClean="0">
                <a:solidFill>
                  <a:schemeClr val="bg1">
                    <a:lumMod val="75000"/>
                  </a:schemeClr>
                </a:solidFill>
              </a:rPr>
              <a:t>La </a:t>
            </a:r>
            <a:r>
              <a:rPr lang="en-GB" sz="3100" dirty="0" err="1" smtClean="0">
                <a:solidFill>
                  <a:schemeClr val="bg1">
                    <a:lumMod val="75000"/>
                  </a:schemeClr>
                </a:solidFill>
              </a:rPr>
              <a:t>nutrición</a:t>
            </a:r>
            <a:r>
              <a:rPr lang="en-GB" sz="3100" dirty="0" smtClean="0">
                <a:solidFill>
                  <a:schemeClr val="bg1">
                    <a:lumMod val="75000"/>
                  </a:schemeClr>
                </a:solidFill>
              </a:rPr>
              <a:t> de </a:t>
            </a:r>
            <a:r>
              <a:rPr lang="en-GB" sz="3100" dirty="0" err="1" smtClean="0">
                <a:solidFill>
                  <a:schemeClr val="bg1">
                    <a:lumMod val="75000"/>
                  </a:schemeClr>
                </a:solidFill>
              </a:rPr>
              <a:t>animales</a:t>
            </a:r>
            <a:r>
              <a:rPr lang="en-GB" sz="3100" dirty="0" smtClean="0">
                <a:solidFill>
                  <a:schemeClr val="bg1">
                    <a:lumMod val="75000"/>
                  </a:schemeClr>
                </a:solidFill>
              </a:rPr>
              <a:t> </a:t>
            </a:r>
            <a:endParaRPr lang="en-GB" dirty="0">
              <a:solidFill>
                <a:schemeClr val="tx1">
                  <a:lumMod val="65000"/>
                  <a:lumOff val="35000"/>
                </a:scheme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4" y="0"/>
            <a:ext cx="2876550" cy="914400"/>
          </a:xfrm>
          <a:prstGeom prst="rect">
            <a:avLst/>
          </a:prstGeom>
          <a:ln>
            <a:noFill/>
          </a:ln>
          <a:effectLst>
            <a:softEdge rad="112500"/>
          </a:effectLst>
        </p:spPr>
      </p:pic>
      <p:sp>
        <p:nvSpPr>
          <p:cNvPr id="8" name="Footer Placeholder 9"/>
          <p:cNvSpPr>
            <a:spLocks noGrp="1"/>
          </p:cNvSpPr>
          <p:nvPr>
            <p:ph type="ftr" sz="quarter" idx="11"/>
          </p:nvPr>
        </p:nvSpPr>
        <p:spPr>
          <a:xfrm>
            <a:off x="4588506" y="5733256"/>
            <a:ext cx="3502152" cy="365125"/>
          </a:xfrm>
        </p:spPr>
        <p:txBody>
          <a:bodyPr/>
          <a:lstStyle/>
          <a:p>
            <a:pPr algn="ctr"/>
            <a:r>
              <a:rPr lang="en-US" dirty="0" smtClean="0"/>
              <a:t>Biology 11º SFP - Mark Polko</a:t>
            </a:r>
            <a:endParaRPr lang="en-US" dirty="0"/>
          </a:p>
        </p:txBody>
      </p:sp>
      <p:sp>
        <p:nvSpPr>
          <p:cNvPr id="6" name="5 Rectángulo"/>
          <p:cNvSpPr/>
          <p:nvPr/>
        </p:nvSpPr>
        <p:spPr>
          <a:xfrm>
            <a:off x="4588506" y="0"/>
            <a:ext cx="3655902" cy="22768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Imagen 3"/>
          <p:cNvPicPr>
            <a:picLocks noChangeAspect="1"/>
          </p:cNvPicPr>
          <p:nvPr/>
        </p:nvPicPr>
        <p:blipFill>
          <a:blip r:embed="rId4"/>
          <a:stretch>
            <a:fillRect/>
          </a:stretch>
        </p:blipFill>
        <p:spPr>
          <a:xfrm>
            <a:off x="4572000" y="2124076"/>
            <a:ext cx="3672409" cy="323850"/>
          </a:xfrm>
          <a:prstGeom prst="rect">
            <a:avLst/>
          </a:prstGeom>
        </p:spPr>
      </p:pic>
      <p:pic>
        <p:nvPicPr>
          <p:cNvPr id="2050" name="Picture 2" descr="http://p.fod4.com/upload/aff3567c9abaad4b798a350dc1e1b1a3/galRytETUiNodWhjmThy_Dog%20Breakfast.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585458" y="-49120"/>
            <a:ext cx="3658950" cy="3876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43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10</a:t>
            </a:fld>
            <a:endParaRPr lang="en-US">
              <a:solidFill>
                <a:schemeClr val="tx1"/>
              </a:solidFill>
            </a:endParaRPr>
          </a:p>
        </p:txBody>
      </p:sp>
      <p:sp>
        <p:nvSpPr>
          <p:cNvPr id="12" name="Footer Placeholder 9"/>
          <p:cNvSpPr>
            <a:spLocks noGrp="1"/>
          </p:cNvSpPr>
          <p:nvPr>
            <p:ph type="ftr" sz="quarter" idx="11"/>
          </p:nvPr>
        </p:nvSpPr>
        <p:spPr>
          <a:xfrm>
            <a:off x="2771800" y="6492875"/>
            <a:ext cx="3502152" cy="365125"/>
          </a:xfrm>
        </p:spPr>
        <p:txBody>
          <a:bodyPr/>
          <a:lstStyle/>
          <a:p>
            <a:pPr algn="ctr"/>
            <a:r>
              <a:rPr lang="en-US" dirty="0" smtClean="0"/>
              <a:t>Biology 11º SFP - Mark Polko</a:t>
            </a:r>
            <a:endParaRPr lang="en-US" dirty="0"/>
          </a:p>
        </p:txBody>
      </p:sp>
      <p:sp>
        <p:nvSpPr>
          <p:cNvPr id="4" name="AutoShape 4" descr="http://hyperphysics.phy-astr.gsu.edu/nave-html/faithpathh/imgfaith/oparin.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10 Rectángulo"/>
          <p:cNvSpPr/>
          <p:nvPr/>
        </p:nvSpPr>
        <p:spPr>
          <a:xfrm>
            <a:off x="2647289" y="149961"/>
            <a:ext cx="3751348" cy="461665"/>
          </a:xfrm>
          <a:prstGeom prst="rect">
            <a:avLst/>
          </a:prstGeom>
        </p:spPr>
        <p:txBody>
          <a:bodyPr wrap="none">
            <a:spAutoFit/>
          </a:bodyPr>
          <a:lstStyle/>
          <a:p>
            <a:pPr lvl="0" algn="ctr"/>
            <a:r>
              <a:rPr lang="es-E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La captura del alimento</a:t>
            </a:r>
            <a:endParaRPr lang="es-E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AutoShape 2" descr="https://mail.google.com/mail/u/0/?ui=2&amp;ik=713ea0f0bd&amp;view=fimg&amp;th=15a5b476e8c6e58e&amp;attid=0.1.1&amp;disp=emb&amp;attbid=ANGjdJ-E41Hyhb-Kj47OoxJemGEE9_0lONPoy8sJ7mq5kYcB5wpbpnm3blsz0f6WLaaLoFmePAfz0vkPc8krRy0EKLtf1W3ReBt5rR5S7mMY0WnXZduPB4w4qlHqShQ&amp;sz=s0-l75-ft&amp;ats=1487590130216&amp;rm=15a5b476e8c6e58e&amp;zw&amp;atsh=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6" name="AutoShape 4" descr="https://mail.google.com/mail/u/0/?ui=2&amp;ik=713ea0f0bd&amp;view=fimg&amp;th=15a5b476e8c6e58e&amp;attid=0.1.1&amp;disp=emb&amp;attbid=ANGjdJ-E41Hyhb-Kj47OoxJemGEE9_0lONPoy8sJ7mq5kYcB5wpbpnm3blsz0f6WLaaLoFmePAfz0vkPc8krRy0EKLtf1W3ReBt5rR5S7mMY0WnXZduPB4w4qlHqShQ&amp;sz=s0-l75-ft&amp;ats=1487590130216&amp;rm=15a5b476e8c6e58e&amp;zw&amp;atsh=1"/>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7" name="CuadroTexto 6"/>
          <p:cNvSpPr txBox="1"/>
          <p:nvPr/>
        </p:nvSpPr>
        <p:spPr>
          <a:xfrm>
            <a:off x="155575" y="764026"/>
            <a:ext cx="8572605" cy="1477328"/>
          </a:xfrm>
          <a:prstGeom prst="rect">
            <a:avLst/>
          </a:prstGeom>
          <a:noFill/>
        </p:spPr>
        <p:txBody>
          <a:bodyPr wrap="square" rtlCol="0">
            <a:spAutoFit/>
          </a:bodyPr>
          <a:lstStyle/>
          <a:p>
            <a:r>
              <a:rPr lang="es-ES" b="1" dirty="0" smtClean="0"/>
              <a:t>Introducción</a:t>
            </a:r>
            <a:endParaRPr lang="es-ES" dirty="0" smtClean="0"/>
          </a:p>
          <a:p>
            <a:endParaRPr lang="es-ES" dirty="0"/>
          </a:p>
          <a:p>
            <a:endParaRPr lang="es-ES" dirty="0" smtClean="0"/>
          </a:p>
          <a:p>
            <a:endParaRPr lang="es-ES" dirty="0" smtClean="0"/>
          </a:p>
          <a:p>
            <a:endParaRPr lang="es-ES" dirty="0" smtClean="0"/>
          </a:p>
        </p:txBody>
      </p:sp>
      <p:pic>
        <p:nvPicPr>
          <p:cNvPr id="2" name="lVhrhYrVLzo"/>
          <p:cNvPicPr>
            <a:picLocks noRot="1" noChangeAspect="1"/>
          </p:cNvPicPr>
          <p:nvPr>
            <a:videoFile r:link="rId1"/>
          </p:nvPr>
        </p:nvPicPr>
        <p:blipFill>
          <a:blip r:embed="rId4"/>
          <a:stretch>
            <a:fillRect/>
          </a:stretch>
        </p:blipFill>
        <p:spPr>
          <a:xfrm>
            <a:off x="155575" y="1254367"/>
            <a:ext cx="8858569" cy="4982945"/>
          </a:xfrm>
          <a:prstGeom prst="rect">
            <a:avLst/>
          </a:prstGeom>
        </p:spPr>
      </p:pic>
    </p:spTree>
    <p:extLst>
      <p:ext uri="{BB962C8B-B14F-4D97-AF65-F5344CB8AC3E}">
        <p14:creationId xmlns:p14="http://schemas.microsoft.com/office/powerpoint/2010/main" val="287892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11</a:t>
            </a:fld>
            <a:endParaRPr lang="en-US">
              <a:solidFill>
                <a:schemeClr val="tx1"/>
              </a:solidFill>
            </a:endParaRPr>
          </a:p>
        </p:txBody>
      </p:sp>
      <p:sp>
        <p:nvSpPr>
          <p:cNvPr id="12" name="Footer Placeholder 9"/>
          <p:cNvSpPr>
            <a:spLocks noGrp="1"/>
          </p:cNvSpPr>
          <p:nvPr>
            <p:ph type="ftr" sz="quarter" idx="11"/>
          </p:nvPr>
        </p:nvSpPr>
        <p:spPr>
          <a:xfrm>
            <a:off x="2771800" y="6492875"/>
            <a:ext cx="3502152" cy="365125"/>
          </a:xfrm>
        </p:spPr>
        <p:txBody>
          <a:bodyPr/>
          <a:lstStyle/>
          <a:p>
            <a:pPr algn="ctr"/>
            <a:r>
              <a:rPr lang="en-US" dirty="0" smtClean="0"/>
              <a:t>Biology 11º SFP - Mark Polko</a:t>
            </a:r>
            <a:endParaRPr lang="en-US" dirty="0"/>
          </a:p>
        </p:txBody>
      </p:sp>
      <p:sp>
        <p:nvSpPr>
          <p:cNvPr id="4" name="AutoShape 4" descr="http://hyperphysics.phy-astr.gsu.edu/nave-html/faithpathh/imgfaith/oparin.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10 Rectángulo"/>
          <p:cNvSpPr/>
          <p:nvPr/>
        </p:nvSpPr>
        <p:spPr>
          <a:xfrm>
            <a:off x="2647289" y="149961"/>
            <a:ext cx="3751348" cy="461665"/>
          </a:xfrm>
          <a:prstGeom prst="rect">
            <a:avLst/>
          </a:prstGeom>
        </p:spPr>
        <p:txBody>
          <a:bodyPr wrap="none">
            <a:spAutoFit/>
          </a:bodyPr>
          <a:lstStyle/>
          <a:p>
            <a:pPr lvl="0" algn="ctr"/>
            <a:r>
              <a:rPr lang="es-E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La captura del alimento</a:t>
            </a:r>
            <a:endParaRPr lang="es-E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AutoShape 2" descr="https://mail.google.com/mail/u/0/?ui=2&amp;ik=713ea0f0bd&amp;view=fimg&amp;th=15a5b476e8c6e58e&amp;attid=0.1.1&amp;disp=emb&amp;attbid=ANGjdJ-E41Hyhb-Kj47OoxJemGEE9_0lONPoy8sJ7mq5kYcB5wpbpnm3blsz0f6WLaaLoFmePAfz0vkPc8krRy0EKLtf1W3ReBt5rR5S7mMY0WnXZduPB4w4qlHqShQ&amp;sz=s0-l75-ft&amp;ats=1487590130216&amp;rm=15a5b476e8c6e58e&amp;zw&amp;atsh=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6" name="AutoShape 4" descr="https://mail.google.com/mail/u/0/?ui=2&amp;ik=713ea0f0bd&amp;view=fimg&amp;th=15a5b476e8c6e58e&amp;attid=0.1.1&amp;disp=emb&amp;attbid=ANGjdJ-E41Hyhb-Kj47OoxJemGEE9_0lONPoy8sJ7mq5kYcB5wpbpnm3blsz0f6WLaaLoFmePAfz0vkPc8krRy0EKLtf1W3ReBt5rR5S7mMY0WnXZduPB4w4qlHqShQ&amp;sz=s0-l75-ft&amp;ats=1487590130216&amp;rm=15a5b476e8c6e58e&amp;zw&amp;atsh=1"/>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7" name="CuadroTexto 6"/>
          <p:cNvSpPr txBox="1"/>
          <p:nvPr/>
        </p:nvSpPr>
        <p:spPr>
          <a:xfrm>
            <a:off x="156786" y="760694"/>
            <a:ext cx="8572605" cy="7848302"/>
          </a:xfrm>
          <a:prstGeom prst="rect">
            <a:avLst/>
          </a:prstGeom>
          <a:noFill/>
        </p:spPr>
        <p:txBody>
          <a:bodyPr wrap="square" rtlCol="0">
            <a:spAutoFit/>
          </a:bodyPr>
          <a:lstStyle/>
          <a:p>
            <a:r>
              <a:rPr lang="es-ES" dirty="0" smtClean="0"/>
              <a:t>Los animales utilizan </a:t>
            </a:r>
            <a:r>
              <a:rPr lang="es-ES" b="1" dirty="0" smtClean="0"/>
              <a:t>estrategias muy diferentes </a:t>
            </a:r>
            <a:r>
              <a:rPr lang="es-ES" dirty="0" smtClean="0"/>
              <a:t>para alimentarse. Han evolucionado una gran cantidad de estructuras diferentes y especializada para varios tipos de alimentación. </a:t>
            </a:r>
          </a:p>
          <a:p>
            <a:endParaRPr lang="es-ES" dirty="0"/>
          </a:p>
          <a:p>
            <a:r>
              <a:rPr lang="es-ES" dirty="0" smtClean="0"/>
              <a:t>Se puede distinguir entre formas </a:t>
            </a:r>
            <a:r>
              <a:rPr lang="es-ES" b="1" dirty="0" smtClean="0"/>
              <a:t>selectivas</a:t>
            </a:r>
            <a:r>
              <a:rPr lang="es-ES" dirty="0" smtClean="0"/>
              <a:t> y </a:t>
            </a:r>
            <a:r>
              <a:rPr lang="es-ES" b="1" dirty="0" smtClean="0"/>
              <a:t>no selectivas </a:t>
            </a:r>
            <a:r>
              <a:rPr lang="es-ES" dirty="0" smtClean="0"/>
              <a:t>de ingestión de alimento. Un lince come casi exclusivamente conejos, y un osa panda bambú. Pero el tiburón peregrino que vinos en el vídeo no es selectivo en lo que ingiere.</a:t>
            </a:r>
          </a:p>
          <a:p>
            <a:endParaRPr lang="es-ES" dirty="0"/>
          </a:p>
          <a:p>
            <a:r>
              <a:rPr lang="es-ES" dirty="0" smtClean="0"/>
              <a:t>Después se puede distinguir entre </a:t>
            </a:r>
            <a:r>
              <a:rPr lang="es-ES" b="1" dirty="0" err="1" smtClean="0"/>
              <a:t>microfagia</a:t>
            </a:r>
            <a:r>
              <a:rPr lang="es-ES" b="1" dirty="0" smtClean="0"/>
              <a:t> y </a:t>
            </a:r>
            <a:r>
              <a:rPr lang="es-ES" b="1" dirty="0" err="1" smtClean="0"/>
              <a:t>macrofagia</a:t>
            </a:r>
            <a:r>
              <a:rPr lang="es-ES" dirty="0" smtClean="0"/>
              <a:t>, según el tamaño del alimento en relación con el animal. </a:t>
            </a:r>
          </a:p>
          <a:p>
            <a:endParaRPr lang="es-ES" dirty="0" smtClean="0"/>
          </a:p>
          <a:p>
            <a:r>
              <a:rPr lang="es-ES" dirty="0" smtClean="0"/>
              <a:t>Ejemplos de </a:t>
            </a:r>
            <a:r>
              <a:rPr lang="es-ES" dirty="0" err="1" smtClean="0"/>
              <a:t>macrofagia</a:t>
            </a:r>
            <a:r>
              <a:rPr lang="es-ES" dirty="0" smtClean="0"/>
              <a:t>:</a:t>
            </a:r>
          </a:p>
          <a:p>
            <a:pPr marL="285750" indent="-285750">
              <a:buFontTx/>
              <a:buChar char="-"/>
            </a:pPr>
            <a:r>
              <a:rPr lang="es-ES" dirty="0" smtClean="0"/>
              <a:t>Los </a:t>
            </a:r>
            <a:r>
              <a:rPr lang="es-ES" b="1" dirty="0" smtClean="0"/>
              <a:t>fitófagos</a:t>
            </a:r>
            <a:r>
              <a:rPr lang="es-ES" dirty="0" smtClean="0"/>
              <a:t> se alimentan de vegetales. Herbívoros-&gt;hierbas, frugívoros-&gt; frutos, xilófagos-&gt; madera, </a:t>
            </a:r>
            <a:r>
              <a:rPr lang="es-ES" dirty="0" err="1" smtClean="0"/>
              <a:t>folífagos</a:t>
            </a:r>
            <a:r>
              <a:rPr lang="es-ES" dirty="0" smtClean="0"/>
              <a:t>-&gt; hojas etc.</a:t>
            </a:r>
          </a:p>
          <a:p>
            <a:pPr marL="285750" indent="-285750">
              <a:buFontTx/>
              <a:buChar char="-"/>
            </a:pPr>
            <a:endParaRPr lang="es-ES" dirty="0" smtClean="0"/>
          </a:p>
          <a:p>
            <a:pPr marL="285750" indent="-285750">
              <a:buFontTx/>
              <a:buChar char="-"/>
            </a:pPr>
            <a:r>
              <a:rPr lang="es-ES" dirty="0" smtClean="0"/>
              <a:t>Los </a:t>
            </a:r>
            <a:r>
              <a:rPr lang="es-ES" b="1" dirty="0" smtClean="0"/>
              <a:t>zoófagos</a:t>
            </a:r>
            <a:r>
              <a:rPr lang="es-ES" dirty="0" smtClean="0"/>
              <a:t> se alimentan de otros animales. Carnívoros-&gt;carne, </a:t>
            </a:r>
            <a:r>
              <a:rPr lang="es-ES" dirty="0" err="1" smtClean="0"/>
              <a:t>ictíforos</a:t>
            </a:r>
            <a:r>
              <a:rPr lang="es-ES" dirty="0" smtClean="0"/>
              <a:t> o piscívoros-&gt; peces, insectívoros-&gt; insectos etc.</a:t>
            </a:r>
          </a:p>
          <a:p>
            <a:pPr marL="285750" indent="-285750">
              <a:buFontTx/>
              <a:buChar char="-"/>
            </a:pPr>
            <a:endParaRPr lang="es-ES" dirty="0" smtClean="0"/>
          </a:p>
          <a:p>
            <a:pPr marL="285750" indent="-285750">
              <a:buFontTx/>
              <a:buChar char="-"/>
            </a:pPr>
            <a:r>
              <a:rPr lang="es-ES" dirty="0" smtClean="0"/>
              <a:t>Los </a:t>
            </a:r>
            <a:r>
              <a:rPr lang="es-ES" b="1" dirty="0" smtClean="0"/>
              <a:t>omnívoros</a:t>
            </a:r>
            <a:r>
              <a:rPr lang="es-ES" dirty="0" smtClean="0"/>
              <a:t> se alimentan de tanto plantas como animales, como tú.</a:t>
            </a:r>
          </a:p>
          <a:p>
            <a:pPr marL="285750" indent="-285750">
              <a:buFontTx/>
              <a:buChar char="-"/>
            </a:pPr>
            <a:endParaRPr lang="es-ES" dirty="0"/>
          </a:p>
          <a:p>
            <a:pPr marL="285750" indent="-285750">
              <a:buFontTx/>
              <a:buChar char="-"/>
            </a:pPr>
            <a:endParaRPr lang="es-ES" dirty="0" smtClean="0"/>
          </a:p>
          <a:p>
            <a:endParaRPr lang="es-ES" dirty="0"/>
          </a:p>
          <a:p>
            <a:endParaRPr lang="es-ES" dirty="0" smtClean="0"/>
          </a:p>
          <a:p>
            <a:endParaRPr lang="es-ES" dirty="0"/>
          </a:p>
          <a:p>
            <a:endParaRPr lang="es-ES" dirty="0" smtClean="0"/>
          </a:p>
          <a:p>
            <a:endParaRPr lang="es-ES" dirty="0" smtClean="0"/>
          </a:p>
          <a:p>
            <a:endParaRPr lang="es-ES" dirty="0" smtClean="0"/>
          </a:p>
        </p:txBody>
      </p:sp>
      <p:sp>
        <p:nvSpPr>
          <p:cNvPr id="2" name="CuadroTexto 1"/>
          <p:cNvSpPr txBox="1"/>
          <p:nvPr/>
        </p:nvSpPr>
        <p:spPr>
          <a:xfrm>
            <a:off x="6848928" y="6305780"/>
            <a:ext cx="652743" cy="369332"/>
          </a:xfrm>
          <a:prstGeom prst="rect">
            <a:avLst/>
          </a:prstGeom>
          <a:noFill/>
        </p:spPr>
        <p:txBody>
          <a:bodyPr wrap="none" rtlCol="0">
            <a:spAutoFit/>
          </a:bodyPr>
          <a:lstStyle/>
          <a:p>
            <a:r>
              <a:rPr lang="es-ES" dirty="0" smtClean="0">
                <a:hlinkClick r:id="rId3"/>
              </a:rPr>
              <a:t>LINK</a:t>
            </a:r>
            <a:endParaRPr lang="es-ES" dirty="0"/>
          </a:p>
        </p:txBody>
      </p:sp>
    </p:spTree>
    <p:extLst>
      <p:ext uri="{BB962C8B-B14F-4D97-AF65-F5344CB8AC3E}">
        <p14:creationId xmlns:p14="http://schemas.microsoft.com/office/powerpoint/2010/main" val="403215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500"/>
                                        <p:tgtEl>
                                          <p:spTgt spid="7">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xEl>
                                              <p:pRg st="4" end="4"/>
                                            </p:txEl>
                                          </p:spTgt>
                                        </p:tgtEl>
                                        <p:attrNameLst>
                                          <p:attrName>style.visibility</p:attrName>
                                        </p:attrNameLst>
                                      </p:cBhvr>
                                      <p:to>
                                        <p:strVal val="visible"/>
                                      </p:to>
                                    </p:set>
                                    <p:animEffect transition="in" filter="fade">
                                      <p:cBhvr>
                                        <p:cTn id="24" dur="500"/>
                                        <p:tgtEl>
                                          <p:spTgt spid="7">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animEffect transition="in" filter="fade">
                                      <p:cBhvr>
                                        <p:cTn id="29" dur="500"/>
                                        <p:tgtEl>
                                          <p:spTgt spid="7">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xEl>
                                              <p:pRg st="7" end="7"/>
                                            </p:txEl>
                                          </p:spTgt>
                                        </p:tgtEl>
                                        <p:attrNameLst>
                                          <p:attrName>style.visibility</p:attrName>
                                        </p:attrNameLst>
                                      </p:cBhvr>
                                      <p:to>
                                        <p:strVal val="visible"/>
                                      </p:to>
                                    </p:set>
                                    <p:animEffect transition="in" filter="fade">
                                      <p:cBhvr>
                                        <p:cTn id="34" dur="500"/>
                                        <p:tgtEl>
                                          <p:spTgt spid="7">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txEl>
                                              <p:pRg st="9" end="9"/>
                                            </p:txEl>
                                          </p:spTgt>
                                        </p:tgtEl>
                                        <p:attrNameLst>
                                          <p:attrName>style.visibility</p:attrName>
                                        </p:attrNameLst>
                                      </p:cBhvr>
                                      <p:to>
                                        <p:strVal val="visible"/>
                                      </p:to>
                                    </p:set>
                                    <p:animEffect transition="in" filter="fade">
                                      <p:cBhvr>
                                        <p:cTn id="39" dur="500"/>
                                        <p:tgtEl>
                                          <p:spTgt spid="7">
                                            <p:txEl>
                                              <p:pRg st="9" end="9"/>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
                                            <p:txEl>
                                              <p:pRg st="11" end="11"/>
                                            </p:txEl>
                                          </p:spTgt>
                                        </p:tgtEl>
                                        <p:attrNameLst>
                                          <p:attrName>style.visibility</p:attrName>
                                        </p:attrNameLst>
                                      </p:cBhvr>
                                      <p:to>
                                        <p:strVal val="visible"/>
                                      </p:to>
                                    </p:set>
                                    <p:animEffect transition="in" filter="fade">
                                      <p:cBhvr>
                                        <p:cTn id="44" dur="500"/>
                                        <p:tgtEl>
                                          <p:spTgt spid="7">
                                            <p:txEl>
                                              <p:pRg st="11" end="1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p:cTn id="49" dur="1000" fill="hold"/>
                                        <p:tgtEl>
                                          <p:spTgt spid="2"/>
                                        </p:tgtEl>
                                        <p:attrNameLst>
                                          <p:attrName>ppt_w</p:attrName>
                                        </p:attrNameLst>
                                      </p:cBhvr>
                                      <p:tavLst>
                                        <p:tav tm="0">
                                          <p:val>
                                            <p:fltVal val="0"/>
                                          </p:val>
                                        </p:tav>
                                        <p:tav tm="100000">
                                          <p:val>
                                            <p:strVal val="#ppt_w"/>
                                          </p:val>
                                        </p:tav>
                                      </p:tavLst>
                                    </p:anim>
                                    <p:anim calcmode="lin" valueType="num">
                                      <p:cBhvr>
                                        <p:cTn id="50" dur="1000" fill="hold"/>
                                        <p:tgtEl>
                                          <p:spTgt spid="2"/>
                                        </p:tgtEl>
                                        <p:attrNameLst>
                                          <p:attrName>ppt_h</p:attrName>
                                        </p:attrNameLst>
                                      </p:cBhvr>
                                      <p:tavLst>
                                        <p:tav tm="0">
                                          <p:val>
                                            <p:fltVal val="0"/>
                                          </p:val>
                                        </p:tav>
                                        <p:tav tm="100000">
                                          <p:val>
                                            <p:strVal val="#ppt_h"/>
                                          </p:val>
                                        </p:tav>
                                      </p:tavLst>
                                    </p:anim>
                                    <p:anim calcmode="lin" valueType="num">
                                      <p:cBhvr>
                                        <p:cTn id="51" dur="1000" fill="hold"/>
                                        <p:tgtEl>
                                          <p:spTgt spid="2"/>
                                        </p:tgtEl>
                                        <p:attrNameLst>
                                          <p:attrName>style.rotation</p:attrName>
                                        </p:attrNameLst>
                                      </p:cBhvr>
                                      <p:tavLst>
                                        <p:tav tm="0">
                                          <p:val>
                                            <p:fltVal val="90"/>
                                          </p:val>
                                        </p:tav>
                                        <p:tav tm="100000">
                                          <p:val>
                                            <p:fltVal val="0"/>
                                          </p:val>
                                        </p:tav>
                                      </p:tavLst>
                                    </p:anim>
                                    <p:animEffect transition="in" filter="fade">
                                      <p:cBhvr>
                                        <p:cTn id="5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build="p"/>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12</a:t>
            </a:fld>
            <a:endParaRPr lang="en-US">
              <a:solidFill>
                <a:schemeClr val="tx1"/>
              </a:solidFill>
            </a:endParaRPr>
          </a:p>
        </p:txBody>
      </p:sp>
      <p:sp>
        <p:nvSpPr>
          <p:cNvPr id="12" name="Footer Placeholder 9"/>
          <p:cNvSpPr>
            <a:spLocks noGrp="1"/>
          </p:cNvSpPr>
          <p:nvPr>
            <p:ph type="ftr" sz="quarter" idx="11"/>
          </p:nvPr>
        </p:nvSpPr>
        <p:spPr>
          <a:xfrm>
            <a:off x="2771800" y="6492875"/>
            <a:ext cx="3502152" cy="365125"/>
          </a:xfrm>
        </p:spPr>
        <p:txBody>
          <a:bodyPr/>
          <a:lstStyle/>
          <a:p>
            <a:pPr algn="ctr"/>
            <a:r>
              <a:rPr lang="en-US" dirty="0" smtClean="0"/>
              <a:t>Biology 11º SFP - Mark Polko</a:t>
            </a:r>
            <a:endParaRPr lang="en-US" dirty="0"/>
          </a:p>
        </p:txBody>
      </p:sp>
      <p:sp>
        <p:nvSpPr>
          <p:cNvPr id="4" name="AutoShape 4" descr="http://hyperphysics.phy-astr.gsu.edu/nave-html/faithpathh/imgfaith/oparin.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10 Rectángulo"/>
          <p:cNvSpPr/>
          <p:nvPr/>
        </p:nvSpPr>
        <p:spPr>
          <a:xfrm>
            <a:off x="2647289" y="149961"/>
            <a:ext cx="3751348" cy="461665"/>
          </a:xfrm>
          <a:prstGeom prst="rect">
            <a:avLst/>
          </a:prstGeom>
        </p:spPr>
        <p:txBody>
          <a:bodyPr wrap="none">
            <a:spAutoFit/>
          </a:bodyPr>
          <a:lstStyle/>
          <a:p>
            <a:pPr lvl="0" algn="ctr"/>
            <a:r>
              <a:rPr lang="es-E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La captura del alimento</a:t>
            </a:r>
            <a:endParaRPr lang="es-E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AutoShape 2" descr="https://mail.google.com/mail/u/0/?ui=2&amp;ik=713ea0f0bd&amp;view=fimg&amp;th=15a5b476e8c6e58e&amp;attid=0.1.1&amp;disp=emb&amp;attbid=ANGjdJ-E41Hyhb-Kj47OoxJemGEE9_0lONPoy8sJ7mq5kYcB5wpbpnm3blsz0f6WLaaLoFmePAfz0vkPc8krRy0EKLtf1W3ReBt5rR5S7mMY0WnXZduPB4w4qlHqShQ&amp;sz=s0-l75-ft&amp;ats=1487590130216&amp;rm=15a5b476e8c6e58e&amp;zw&amp;atsh=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6" name="AutoShape 4" descr="https://mail.google.com/mail/u/0/?ui=2&amp;ik=713ea0f0bd&amp;view=fimg&amp;th=15a5b476e8c6e58e&amp;attid=0.1.1&amp;disp=emb&amp;attbid=ANGjdJ-E41Hyhb-Kj47OoxJemGEE9_0lONPoy8sJ7mq5kYcB5wpbpnm3blsz0f6WLaaLoFmePAfz0vkPc8krRy0EKLtf1W3ReBt5rR5S7mMY0WnXZduPB4w4qlHqShQ&amp;sz=s0-l75-ft&amp;ats=1487590130216&amp;rm=15a5b476e8c6e58e&amp;zw&amp;atsh=1"/>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7" name="CuadroTexto 6"/>
          <p:cNvSpPr txBox="1"/>
          <p:nvPr/>
        </p:nvSpPr>
        <p:spPr>
          <a:xfrm>
            <a:off x="156786" y="760694"/>
            <a:ext cx="8572605" cy="3416320"/>
          </a:xfrm>
          <a:prstGeom prst="rect">
            <a:avLst/>
          </a:prstGeom>
          <a:noFill/>
        </p:spPr>
        <p:txBody>
          <a:bodyPr wrap="square" rtlCol="0">
            <a:spAutoFit/>
          </a:bodyPr>
          <a:lstStyle/>
          <a:p>
            <a:r>
              <a:rPr lang="es-ES" b="1" dirty="0" smtClean="0"/>
              <a:t>Filtradores de agua</a:t>
            </a:r>
          </a:p>
          <a:p>
            <a:r>
              <a:rPr lang="es-ES" dirty="0" smtClean="0"/>
              <a:t>Uno de los primeros estrategias de alimentación desarrollaron los primeros animales acuáticos. Filtraron agua de sus partículas orgánicas. Ejemplos de ellos son las medusas, mejillones y almejas. Pero como hemos visto también algunos de los animales más grandes. </a:t>
            </a:r>
            <a:endParaRPr lang="es-ES" dirty="0"/>
          </a:p>
          <a:p>
            <a:pPr marL="285750" indent="-285750">
              <a:buFontTx/>
              <a:buChar char="-"/>
            </a:pPr>
            <a:endParaRPr lang="es-ES" dirty="0" smtClean="0"/>
          </a:p>
          <a:p>
            <a:endParaRPr lang="es-ES" dirty="0"/>
          </a:p>
          <a:p>
            <a:endParaRPr lang="es-ES" dirty="0" smtClean="0"/>
          </a:p>
          <a:p>
            <a:endParaRPr lang="es-ES" dirty="0"/>
          </a:p>
          <a:p>
            <a:endParaRPr lang="es-ES" dirty="0" smtClean="0"/>
          </a:p>
          <a:p>
            <a:endParaRPr lang="es-ES" dirty="0" smtClean="0"/>
          </a:p>
          <a:p>
            <a:endParaRPr lang="es-ES" dirty="0" smtClean="0"/>
          </a:p>
        </p:txBody>
      </p:sp>
      <p:pic>
        <p:nvPicPr>
          <p:cNvPr id="8" name="vNqEQjGaDVk"/>
          <p:cNvPicPr>
            <a:picLocks noRot="1" noChangeAspect="1"/>
          </p:cNvPicPr>
          <p:nvPr>
            <a:videoFile r:link="rId1"/>
          </p:nvPr>
        </p:nvPicPr>
        <p:blipFill>
          <a:blip r:embed="rId4"/>
          <a:stretch>
            <a:fillRect/>
          </a:stretch>
        </p:blipFill>
        <p:spPr>
          <a:xfrm>
            <a:off x="1259632" y="2195138"/>
            <a:ext cx="7046669" cy="3963751"/>
          </a:xfrm>
          <a:prstGeom prst="rect">
            <a:avLst/>
          </a:prstGeom>
        </p:spPr>
      </p:pic>
    </p:spTree>
    <p:extLst>
      <p:ext uri="{BB962C8B-B14F-4D97-AF65-F5344CB8AC3E}">
        <p14:creationId xmlns:p14="http://schemas.microsoft.com/office/powerpoint/2010/main" val="131367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Image result for anatomy sponge"/>
          <p:cNvPicPr>
            <a:picLocks noChangeAspect="1" noChangeArrowheads="1"/>
          </p:cNvPicPr>
          <p:nvPr/>
        </p:nvPicPr>
        <p:blipFill rotWithShape="1">
          <a:blip r:embed="rId3">
            <a:extLst>
              <a:ext uri="{28A0092B-C50C-407E-A947-70E740481C1C}">
                <a14:useLocalDpi xmlns:a14="http://schemas.microsoft.com/office/drawing/2010/main" val="0"/>
              </a:ext>
            </a:extLst>
          </a:blip>
          <a:srcRect t="3150"/>
          <a:stretch/>
        </p:blipFill>
        <p:spPr bwMode="auto">
          <a:xfrm>
            <a:off x="1474876" y="2087734"/>
            <a:ext cx="6096000" cy="442798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13</a:t>
            </a:fld>
            <a:endParaRPr lang="en-US">
              <a:solidFill>
                <a:schemeClr val="tx1"/>
              </a:solidFill>
            </a:endParaRPr>
          </a:p>
        </p:txBody>
      </p:sp>
      <p:sp>
        <p:nvSpPr>
          <p:cNvPr id="12" name="Footer Placeholder 9"/>
          <p:cNvSpPr>
            <a:spLocks noGrp="1"/>
          </p:cNvSpPr>
          <p:nvPr>
            <p:ph type="ftr" sz="quarter" idx="11"/>
          </p:nvPr>
        </p:nvSpPr>
        <p:spPr>
          <a:xfrm>
            <a:off x="2771800" y="6492875"/>
            <a:ext cx="3502152" cy="365125"/>
          </a:xfrm>
        </p:spPr>
        <p:txBody>
          <a:bodyPr/>
          <a:lstStyle/>
          <a:p>
            <a:pPr algn="ctr"/>
            <a:r>
              <a:rPr lang="en-US" dirty="0" smtClean="0"/>
              <a:t>Biology 11º SFP - Mark Polko</a:t>
            </a:r>
            <a:endParaRPr lang="en-US" dirty="0"/>
          </a:p>
        </p:txBody>
      </p:sp>
      <p:sp>
        <p:nvSpPr>
          <p:cNvPr id="4" name="AutoShape 4" descr="http://hyperphysics.phy-astr.gsu.edu/nave-html/faithpathh/imgfaith/oparin.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10 Rectángulo"/>
          <p:cNvSpPr/>
          <p:nvPr/>
        </p:nvSpPr>
        <p:spPr>
          <a:xfrm>
            <a:off x="2647289" y="149961"/>
            <a:ext cx="3751348" cy="461665"/>
          </a:xfrm>
          <a:prstGeom prst="rect">
            <a:avLst/>
          </a:prstGeom>
        </p:spPr>
        <p:txBody>
          <a:bodyPr wrap="none">
            <a:spAutoFit/>
          </a:bodyPr>
          <a:lstStyle/>
          <a:p>
            <a:pPr lvl="0" algn="ctr"/>
            <a:r>
              <a:rPr lang="es-E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La captura del alimento</a:t>
            </a:r>
            <a:endParaRPr lang="es-E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AutoShape 2" descr="https://mail.google.com/mail/u/0/?ui=2&amp;ik=713ea0f0bd&amp;view=fimg&amp;th=15a5b476e8c6e58e&amp;attid=0.1.1&amp;disp=emb&amp;attbid=ANGjdJ-E41Hyhb-Kj47OoxJemGEE9_0lONPoy8sJ7mq5kYcB5wpbpnm3blsz0f6WLaaLoFmePAfz0vkPc8krRy0EKLtf1W3ReBt5rR5S7mMY0WnXZduPB4w4qlHqShQ&amp;sz=s0-l75-ft&amp;ats=1487590130216&amp;rm=15a5b476e8c6e58e&amp;zw&amp;atsh=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6" name="AutoShape 4" descr="https://mail.google.com/mail/u/0/?ui=2&amp;ik=713ea0f0bd&amp;view=fimg&amp;th=15a5b476e8c6e58e&amp;attid=0.1.1&amp;disp=emb&amp;attbid=ANGjdJ-E41Hyhb-Kj47OoxJemGEE9_0lONPoy8sJ7mq5kYcB5wpbpnm3blsz0f6WLaaLoFmePAfz0vkPc8krRy0EKLtf1W3ReBt5rR5S7mMY0WnXZduPB4w4qlHqShQ&amp;sz=s0-l75-ft&amp;ats=1487590130216&amp;rm=15a5b476e8c6e58e&amp;zw&amp;atsh=1"/>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7" name="CuadroTexto 6"/>
          <p:cNvSpPr txBox="1"/>
          <p:nvPr/>
        </p:nvSpPr>
        <p:spPr>
          <a:xfrm>
            <a:off x="156786" y="760694"/>
            <a:ext cx="8572605" cy="3970318"/>
          </a:xfrm>
          <a:prstGeom prst="rect">
            <a:avLst/>
          </a:prstGeom>
          <a:noFill/>
        </p:spPr>
        <p:txBody>
          <a:bodyPr wrap="square" rtlCol="0">
            <a:spAutoFit/>
          </a:bodyPr>
          <a:lstStyle/>
          <a:p>
            <a:r>
              <a:rPr lang="es-ES" b="1" dirty="0" smtClean="0"/>
              <a:t>Captadores selectivos de alimentos pequeños</a:t>
            </a:r>
          </a:p>
          <a:p>
            <a:r>
              <a:rPr lang="es-ES" dirty="0" smtClean="0"/>
              <a:t>Las esponjas son los animales más sencillos. Tienen numerosos tubos en el cual crean un corriente de agua. En los tubos existen unas células llamadas coanocitos que tienen un flagelo con el que muevas en agua y una corona de microvellosidades que filtran el agua. </a:t>
            </a:r>
            <a:endParaRPr lang="es-ES" dirty="0"/>
          </a:p>
          <a:p>
            <a:pPr marL="285750" indent="-285750">
              <a:buFontTx/>
              <a:buChar char="-"/>
            </a:pPr>
            <a:endParaRPr lang="es-ES" dirty="0" smtClean="0"/>
          </a:p>
          <a:p>
            <a:endParaRPr lang="es-ES" dirty="0"/>
          </a:p>
          <a:p>
            <a:endParaRPr lang="es-ES" dirty="0" smtClean="0"/>
          </a:p>
          <a:p>
            <a:endParaRPr lang="es-ES" dirty="0"/>
          </a:p>
          <a:p>
            <a:endParaRPr lang="es-ES" dirty="0" smtClean="0"/>
          </a:p>
          <a:p>
            <a:endParaRPr lang="es-ES" dirty="0"/>
          </a:p>
          <a:p>
            <a:endParaRPr lang="es-ES" dirty="0" smtClean="0"/>
          </a:p>
          <a:p>
            <a:endParaRPr lang="es-ES" dirty="0" smtClean="0"/>
          </a:p>
          <a:p>
            <a:endParaRPr lang="es-ES" dirty="0" smtClean="0"/>
          </a:p>
        </p:txBody>
      </p:sp>
    </p:spTree>
    <p:extLst>
      <p:ext uri="{BB962C8B-B14F-4D97-AF65-F5344CB8AC3E}">
        <p14:creationId xmlns:p14="http://schemas.microsoft.com/office/powerpoint/2010/main" val="2622658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14</a:t>
            </a:fld>
            <a:endParaRPr lang="en-US">
              <a:solidFill>
                <a:schemeClr val="tx1"/>
              </a:solidFill>
            </a:endParaRPr>
          </a:p>
        </p:txBody>
      </p:sp>
      <p:sp>
        <p:nvSpPr>
          <p:cNvPr id="12" name="Footer Placeholder 9"/>
          <p:cNvSpPr>
            <a:spLocks noGrp="1"/>
          </p:cNvSpPr>
          <p:nvPr>
            <p:ph type="ftr" sz="quarter" idx="11"/>
          </p:nvPr>
        </p:nvSpPr>
        <p:spPr>
          <a:xfrm>
            <a:off x="2771800" y="6492875"/>
            <a:ext cx="3502152" cy="365125"/>
          </a:xfrm>
        </p:spPr>
        <p:txBody>
          <a:bodyPr/>
          <a:lstStyle/>
          <a:p>
            <a:pPr algn="ctr"/>
            <a:r>
              <a:rPr lang="en-US" dirty="0" smtClean="0"/>
              <a:t>Biology 11º SFP - Mark Polko</a:t>
            </a:r>
            <a:endParaRPr lang="en-US" dirty="0"/>
          </a:p>
        </p:txBody>
      </p:sp>
      <p:sp>
        <p:nvSpPr>
          <p:cNvPr id="4" name="AutoShape 4" descr="http://hyperphysics.phy-astr.gsu.edu/nave-html/faithpathh/imgfaith/oparin.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10 Rectángulo"/>
          <p:cNvSpPr/>
          <p:nvPr/>
        </p:nvSpPr>
        <p:spPr>
          <a:xfrm>
            <a:off x="2647289" y="149961"/>
            <a:ext cx="3751348" cy="461665"/>
          </a:xfrm>
          <a:prstGeom prst="rect">
            <a:avLst/>
          </a:prstGeom>
        </p:spPr>
        <p:txBody>
          <a:bodyPr wrap="none">
            <a:spAutoFit/>
          </a:bodyPr>
          <a:lstStyle/>
          <a:p>
            <a:pPr lvl="0" algn="ctr"/>
            <a:r>
              <a:rPr lang="es-E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La captura del alimento</a:t>
            </a:r>
            <a:endParaRPr lang="es-E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AutoShape 2" descr="https://mail.google.com/mail/u/0/?ui=2&amp;ik=713ea0f0bd&amp;view=fimg&amp;th=15a5b476e8c6e58e&amp;attid=0.1.1&amp;disp=emb&amp;attbid=ANGjdJ-E41Hyhb-Kj47OoxJemGEE9_0lONPoy8sJ7mq5kYcB5wpbpnm3blsz0f6WLaaLoFmePAfz0vkPc8krRy0EKLtf1W3ReBt5rR5S7mMY0WnXZduPB4w4qlHqShQ&amp;sz=s0-l75-ft&amp;ats=1487590130216&amp;rm=15a5b476e8c6e58e&amp;zw&amp;atsh=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6" name="AutoShape 4" descr="https://mail.google.com/mail/u/0/?ui=2&amp;ik=713ea0f0bd&amp;view=fimg&amp;th=15a5b476e8c6e58e&amp;attid=0.1.1&amp;disp=emb&amp;attbid=ANGjdJ-E41Hyhb-Kj47OoxJemGEE9_0lONPoy8sJ7mq5kYcB5wpbpnm3blsz0f6WLaaLoFmePAfz0vkPc8krRy0EKLtf1W3ReBt5rR5S7mMY0WnXZduPB4w4qlHqShQ&amp;sz=s0-l75-ft&amp;ats=1487590130216&amp;rm=15a5b476e8c6e58e&amp;zw&amp;atsh=1"/>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7" name="CuadroTexto 6"/>
          <p:cNvSpPr txBox="1"/>
          <p:nvPr/>
        </p:nvSpPr>
        <p:spPr>
          <a:xfrm>
            <a:off x="156786" y="760694"/>
            <a:ext cx="8572605" cy="3693319"/>
          </a:xfrm>
          <a:prstGeom prst="rect">
            <a:avLst/>
          </a:prstGeom>
          <a:noFill/>
        </p:spPr>
        <p:txBody>
          <a:bodyPr wrap="square" rtlCol="0">
            <a:spAutoFit/>
          </a:bodyPr>
          <a:lstStyle/>
          <a:p>
            <a:r>
              <a:rPr lang="es-ES" b="1" dirty="0" smtClean="0"/>
              <a:t>Las medusas y pólipos</a:t>
            </a:r>
          </a:p>
          <a:p>
            <a:r>
              <a:rPr lang="es-ES" dirty="0" smtClean="0"/>
              <a:t>Ya tienen una alimentación selectiva, ya que sus células especializadas, las </a:t>
            </a:r>
            <a:r>
              <a:rPr lang="es-ES" dirty="0" err="1" smtClean="0"/>
              <a:t>cnidocitos</a:t>
            </a:r>
            <a:r>
              <a:rPr lang="es-ES" dirty="0" smtClean="0"/>
              <a:t>, disparan arpones pequeños con veneno paralizante en sus presas. Después de capturar las presas los tentáculos lo llevan a la boca. </a:t>
            </a:r>
            <a:endParaRPr lang="es-ES" dirty="0"/>
          </a:p>
          <a:p>
            <a:pPr marL="285750" indent="-285750">
              <a:buFontTx/>
              <a:buChar char="-"/>
            </a:pPr>
            <a:endParaRPr lang="es-ES" dirty="0" smtClean="0"/>
          </a:p>
          <a:p>
            <a:endParaRPr lang="es-ES" dirty="0"/>
          </a:p>
          <a:p>
            <a:endParaRPr lang="es-ES" dirty="0" smtClean="0"/>
          </a:p>
          <a:p>
            <a:endParaRPr lang="es-ES" dirty="0"/>
          </a:p>
          <a:p>
            <a:endParaRPr lang="es-ES" dirty="0" smtClean="0"/>
          </a:p>
          <a:p>
            <a:endParaRPr lang="es-ES" dirty="0"/>
          </a:p>
          <a:p>
            <a:endParaRPr lang="es-ES" dirty="0" smtClean="0"/>
          </a:p>
          <a:p>
            <a:endParaRPr lang="es-ES" dirty="0" smtClean="0"/>
          </a:p>
          <a:p>
            <a:endParaRPr lang="es-ES" dirty="0" smtClean="0"/>
          </a:p>
        </p:txBody>
      </p:sp>
      <p:pic>
        <p:nvPicPr>
          <p:cNvPr id="2" name="Pu_ijC8HFRU"/>
          <p:cNvPicPr>
            <a:picLocks noRot="1" noChangeAspect="1"/>
          </p:cNvPicPr>
          <p:nvPr>
            <a:videoFile r:link="rId1"/>
          </p:nvPr>
        </p:nvPicPr>
        <p:blipFill>
          <a:blip r:embed="rId4"/>
          <a:stretch>
            <a:fillRect/>
          </a:stretch>
        </p:blipFill>
        <p:spPr>
          <a:xfrm>
            <a:off x="907984" y="2060848"/>
            <a:ext cx="7229783" cy="4066753"/>
          </a:xfrm>
          <a:prstGeom prst="rect">
            <a:avLst/>
          </a:prstGeom>
        </p:spPr>
      </p:pic>
    </p:spTree>
    <p:extLst>
      <p:ext uri="{BB962C8B-B14F-4D97-AF65-F5344CB8AC3E}">
        <p14:creationId xmlns:p14="http://schemas.microsoft.com/office/powerpoint/2010/main" val="164774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15</a:t>
            </a:fld>
            <a:endParaRPr lang="en-US">
              <a:solidFill>
                <a:schemeClr val="tx1"/>
              </a:solidFill>
            </a:endParaRPr>
          </a:p>
        </p:txBody>
      </p:sp>
      <p:sp>
        <p:nvSpPr>
          <p:cNvPr id="12" name="Footer Placeholder 9"/>
          <p:cNvSpPr>
            <a:spLocks noGrp="1"/>
          </p:cNvSpPr>
          <p:nvPr>
            <p:ph type="ftr" sz="quarter" idx="11"/>
          </p:nvPr>
        </p:nvSpPr>
        <p:spPr>
          <a:xfrm>
            <a:off x="2771800" y="6492875"/>
            <a:ext cx="3502152" cy="365125"/>
          </a:xfrm>
        </p:spPr>
        <p:txBody>
          <a:bodyPr/>
          <a:lstStyle/>
          <a:p>
            <a:pPr algn="ctr"/>
            <a:r>
              <a:rPr lang="en-US" dirty="0" smtClean="0"/>
              <a:t>Biology 11º SFP - Mark Polko</a:t>
            </a:r>
            <a:endParaRPr lang="en-US" dirty="0"/>
          </a:p>
        </p:txBody>
      </p:sp>
      <p:sp>
        <p:nvSpPr>
          <p:cNvPr id="4" name="AutoShape 4" descr="http://hyperphysics.phy-astr.gsu.edu/nave-html/faithpathh/imgfaith/oparin.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10 Rectángulo"/>
          <p:cNvSpPr/>
          <p:nvPr/>
        </p:nvSpPr>
        <p:spPr>
          <a:xfrm>
            <a:off x="2647289" y="149961"/>
            <a:ext cx="3751348" cy="461665"/>
          </a:xfrm>
          <a:prstGeom prst="rect">
            <a:avLst/>
          </a:prstGeom>
        </p:spPr>
        <p:txBody>
          <a:bodyPr wrap="none">
            <a:spAutoFit/>
          </a:bodyPr>
          <a:lstStyle/>
          <a:p>
            <a:pPr lvl="0" algn="ctr"/>
            <a:r>
              <a:rPr lang="es-E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La captura del alimento</a:t>
            </a:r>
            <a:endParaRPr lang="es-E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AutoShape 2" descr="https://mail.google.com/mail/u/0/?ui=2&amp;ik=713ea0f0bd&amp;view=fimg&amp;th=15a5b476e8c6e58e&amp;attid=0.1.1&amp;disp=emb&amp;attbid=ANGjdJ-E41Hyhb-Kj47OoxJemGEE9_0lONPoy8sJ7mq5kYcB5wpbpnm3blsz0f6WLaaLoFmePAfz0vkPc8krRy0EKLtf1W3ReBt5rR5S7mMY0WnXZduPB4w4qlHqShQ&amp;sz=s0-l75-ft&amp;ats=1487590130216&amp;rm=15a5b476e8c6e58e&amp;zw&amp;atsh=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6" name="AutoShape 4" descr="https://mail.google.com/mail/u/0/?ui=2&amp;ik=713ea0f0bd&amp;view=fimg&amp;th=15a5b476e8c6e58e&amp;attid=0.1.1&amp;disp=emb&amp;attbid=ANGjdJ-E41Hyhb-Kj47OoxJemGEE9_0lONPoy8sJ7mq5kYcB5wpbpnm3blsz0f6WLaaLoFmePAfz0vkPc8krRy0EKLtf1W3ReBt5rR5S7mMY0WnXZduPB4w4qlHqShQ&amp;sz=s0-l75-ft&amp;ats=1487590130216&amp;rm=15a5b476e8c6e58e&amp;zw&amp;atsh=1"/>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7" name="CuadroTexto 6"/>
          <p:cNvSpPr txBox="1"/>
          <p:nvPr/>
        </p:nvSpPr>
        <p:spPr>
          <a:xfrm>
            <a:off x="156786" y="760694"/>
            <a:ext cx="8572605" cy="3693319"/>
          </a:xfrm>
          <a:prstGeom prst="rect">
            <a:avLst/>
          </a:prstGeom>
          <a:noFill/>
        </p:spPr>
        <p:txBody>
          <a:bodyPr wrap="square" rtlCol="0">
            <a:spAutoFit/>
          </a:bodyPr>
          <a:lstStyle/>
          <a:p>
            <a:r>
              <a:rPr lang="es-ES" b="1" dirty="0" smtClean="0"/>
              <a:t>Raspadores de superficie</a:t>
            </a:r>
          </a:p>
          <a:p>
            <a:r>
              <a:rPr lang="es-ES" dirty="0" smtClean="0"/>
              <a:t>Aparecieron adaptaciones en los animales terrestres y los acuáticos para obtener alimentación del fondo del mar o los sustratos. Se desarrolló una rádula en erizos de mar y muchos moluscos como los caracoles.  </a:t>
            </a:r>
            <a:endParaRPr lang="es-ES" dirty="0"/>
          </a:p>
          <a:p>
            <a:pPr marL="285750" indent="-285750">
              <a:buFontTx/>
              <a:buChar char="-"/>
            </a:pPr>
            <a:endParaRPr lang="es-ES" dirty="0" smtClean="0"/>
          </a:p>
          <a:p>
            <a:endParaRPr lang="es-ES" dirty="0"/>
          </a:p>
          <a:p>
            <a:endParaRPr lang="es-ES" dirty="0" smtClean="0"/>
          </a:p>
          <a:p>
            <a:endParaRPr lang="es-ES" dirty="0"/>
          </a:p>
          <a:p>
            <a:endParaRPr lang="es-ES" dirty="0" smtClean="0"/>
          </a:p>
          <a:p>
            <a:endParaRPr lang="es-ES" dirty="0"/>
          </a:p>
          <a:p>
            <a:endParaRPr lang="es-ES" dirty="0" smtClean="0"/>
          </a:p>
          <a:p>
            <a:endParaRPr lang="es-ES" dirty="0" smtClean="0"/>
          </a:p>
          <a:p>
            <a:endParaRPr lang="es-ES" dirty="0" smtClean="0"/>
          </a:p>
        </p:txBody>
      </p:sp>
      <p:pic>
        <p:nvPicPr>
          <p:cNvPr id="8" name="mLVDwlrSq5U"/>
          <p:cNvPicPr>
            <a:picLocks noRot="1" noChangeAspect="1"/>
          </p:cNvPicPr>
          <p:nvPr>
            <a:videoFile r:link="rId1"/>
          </p:nvPr>
        </p:nvPicPr>
        <p:blipFill>
          <a:blip r:embed="rId4"/>
          <a:stretch>
            <a:fillRect/>
          </a:stretch>
        </p:blipFill>
        <p:spPr>
          <a:xfrm>
            <a:off x="311041" y="1893471"/>
            <a:ext cx="8172400" cy="4596975"/>
          </a:xfrm>
          <a:prstGeom prst="rect">
            <a:avLst/>
          </a:prstGeom>
        </p:spPr>
      </p:pic>
    </p:spTree>
    <p:extLst>
      <p:ext uri="{BB962C8B-B14F-4D97-AF65-F5344CB8AC3E}">
        <p14:creationId xmlns:p14="http://schemas.microsoft.com/office/powerpoint/2010/main" val="3314810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16</a:t>
            </a:fld>
            <a:endParaRPr lang="en-US">
              <a:solidFill>
                <a:schemeClr val="tx1"/>
              </a:solidFill>
            </a:endParaRPr>
          </a:p>
        </p:txBody>
      </p:sp>
      <p:sp>
        <p:nvSpPr>
          <p:cNvPr id="12" name="Footer Placeholder 9"/>
          <p:cNvSpPr>
            <a:spLocks noGrp="1"/>
          </p:cNvSpPr>
          <p:nvPr>
            <p:ph type="ftr" sz="quarter" idx="11"/>
          </p:nvPr>
        </p:nvSpPr>
        <p:spPr>
          <a:xfrm>
            <a:off x="2771800" y="6492875"/>
            <a:ext cx="3502152" cy="365125"/>
          </a:xfrm>
        </p:spPr>
        <p:txBody>
          <a:bodyPr/>
          <a:lstStyle/>
          <a:p>
            <a:pPr algn="ctr"/>
            <a:r>
              <a:rPr lang="en-US" dirty="0" smtClean="0"/>
              <a:t>Biology 11º SFP - Mark Polko</a:t>
            </a:r>
            <a:endParaRPr lang="en-US" dirty="0"/>
          </a:p>
        </p:txBody>
      </p:sp>
      <p:sp>
        <p:nvSpPr>
          <p:cNvPr id="4" name="AutoShape 4" descr="http://hyperphysics.phy-astr.gsu.edu/nave-html/faithpathh/imgfaith/oparin.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10 Rectángulo"/>
          <p:cNvSpPr/>
          <p:nvPr/>
        </p:nvSpPr>
        <p:spPr>
          <a:xfrm>
            <a:off x="2647289" y="149961"/>
            <a:ext cx="3751348" cy="461665"/>
          </a:xfrm>
          <a:prstGeom prst="rect">
            <a:avLst/>
          </a:prstGeom>
        </p:spPr>
        <p:txBody>
          <a:bodyPr wrap="none">
            <a:spAutoFit/>
          </a:bodyPr>
          <a:lstStyle/>
          <a:p>
            <a:pPr lvl="0" algn="ctr"/>
            <a:r>
              <a:rPr lang="es-E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La captura del alimento</a:t>
            </a:r>
            <a:endParaRPr lang="es-E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AutoShape 2" descr="https://mail.google.com/mail/u/0/?ui=2&amp;ik=713ea0f0bd&amp;view=fimg&amp;th=15a5b476e8c6e58e&amp;attid=0.1.1&amp;disp=emb&amp;attbid=ANGjdJ-E41Hyhb-Kj47OoxJemGEE9_0lONPoy8sJ7mq5kYcB5wpbpnm3blsz0f6WLaaLoFmePAfz0vkPc8krRy0EKLtf1W3ReBt5rR5S7mMY0WnXZduPB4w4qlHqShQ&amp;sz=s0-l75-ft&amp;ats=1487590130216&amp;rm=15a5b476e8c6e58e&amp;zw&amp;atsh=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6" name="AutoShape 4" descr="https://mail.google.com/mail/u/0/?ui=2&amp;ik=713ea0f0bd&amp;view=fimg&amp;th=15a5b476e8c6e58e&amp;attid=0.1.1&amp;disp=emb&amp;attbid=ANGjdJ-E41Hyhb-Kj47OoxJemGEE9_0lONPoy8sJ7mq5kYcB5wpbpnm3blsz0f6WLaaLoFmePAfz0vkPc8krRy0EKLtf1W3ReBt5rR5S7mMY0WnXZduPB4w4qlHqShQ&amp;sz=s0-l75-ft&amp;ats=1487590130216&amp;rm=15a5b476e8c6e58e&amp;zw&amp;atsh=1"/>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7" name="CuadroTexto 6"/>
          <p:cNvSpPr txBox="1"/>
          <p:nvPr/>
        </p:nvSpPr>
        <p:spPr>
          <a:xfrm>
            <a:off x="156786" y="760694"/>
            <a:ext cx="8572605" cy="2308324"/>
          </a:xfrm>
          <a:prstGeom prst="rect">
            <a:avLst/>
          </a:prstGeom>
          <a:noFill/>
        </p:spPr>
        <p:txBody>
          <a:bodyPr wrap="square" rtlCol="0">
            <a:spAutoFit/>
          </a:bodyPr>
          <a:lstStyle/>
          <a:p>
            <a:r>
              <a:rPr lang="es-ES" b="1" dirty="0" err="1" smtClean="0"/>
              <a:t>Deglutidores</a:t>
            </a:r>
            <a:r>
              <a:rPr lang="es-ES" b="1" dirty="0" smtClean="0"/>
              <a:t> de suelos y sedimentos</a:t>
            </a:r>
          </a:p>
          <a:p>
            <a:r>
              <a:rPr lang="es-ES" dirty="0" smtClean="0"/>
              <a:t>Una forma parecida a la filtración es ingerir suelos o sedimentos y hacerlos pasar por el sistema digestivo. Allí es donde las partículas y los organismos nutritivos son seleccionados, diferidos y absorbidos. Los lombrices de la tierra son un ejemplo, igual a los gusanos marinos</a:t>
            </a:r>
            <a:r>
              <a:rPr lang="es-ES" dirty="0" smtClean="0"/>
              <a:t>.</a:t>
            </a:r>
          </a:p>
          <a:p>
            <a:endParaRPr lang="es-ES" dirty="0"/>
          </a:p>
          <a:p>
            <a:endParaRPr lang="es-ES" dirty="0" smtClean="0"/>
          </a:p>
          <a:p>
            <a:endParaRPr lang="es-ES" dirty="0" smtClean="0"/>
          </a:p>
        </p:txBody>
      </p:sp>
      <p:pic>
        <p:nvPicPr>
          <p:cNvPr id="2" name="n3wsUYg3XV0"/>
          <p:cNvPicPr>
            <a:picLocks noRot="1" noChangeAspect="1"/>
          </p:cNvPicPr>
          <p:nvPr>
            <a:videoFile r:link="rId1"/>
          </p:nvPr>
        </p:nvPicPr>
        <p:blipFill>
          <a:blip r:embed="rId4"/>
          <a:stretch>
            <a:fillRect/>
          </a:stretch>
        </p:blipFill>
        <p:spPr>
          <a:xfrm>
            <a:off x="761541" y="2174884"/>
            <a:ext cx="7674802" cy="4317076"/>
          </a:xfrm>
          <a:prstGeom prst="rect">
            <a:avLst/>
          </a:prstGeom>
        </p:spPr>
      </p:pic>
    </p:spTree>
    <p:extLst>
      <p:ext uri="{BB962C8B-B14F-4D97-AF65-F5344CB8AC3E}">
        <p14:creationId xmlns:p14="http://schemas.microsoft.com/office/powerpoint/2010/main" val="131708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17</a:t>
            </a:fld>
            <a:endParaRPr lang="en-US">
              <a:solidFill>
                <a:schemeClr val="tx1"/>
              </a:solidFill>
            </a:endParaRPr>
          </a:p>
        </p:txBody>
      </p:sp>
      <p:sp>
        <p:nvSpPr>
          <p:cNvPr id="12" name="Footer Placeholder 9"/>
          <p:cNvSpPr>
            <a:spLocks noGrp="1"/>
          </p:cNvSpPr>
          <p:nvPr>
            <p:ph type="ftr" sz="quarter" idx="11"/>
          </p:nvPr>
        </p:nvSpPr>
        <p:spPr>
          <a:xfrm>
            <a:off x="2771800" y="6492875"/>
            <a:ext cx="3502152" cy="365125"/>
          </a:xfrm>
        </p:spPr>
        <p:txBody>
          <a:bodyPr/>
          <a:lstStyle/>
          <a:p>
            <a:pPr algn="ctr"/>
            <a:r>
              <a:rPr lang="en-US" dirty="0" smtClean="0"/>
              <a:t>Biology 11º SFP - Mark Polko</a:t>
            </a:r>
            <a:endParaRPr lang="en-US" dirty="0"/>
          </a:p>
        </p:txBody>
      </p:sp>
      <p:sp>
        <p:nvSpPr>
          <p:cNvPr id="4" name="AutoShape 4" descr="http://hyperphysics.phy-astr.gsu.edu/nave-html/faithpathh/imgfaith/oparin.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10 Rectángulo"/>
          <p:cNvSpPr/>
          <p:nvPr/>
        </p:nvSpPr>
        <p:spPr>
          <a:xfrm>
            <a:off x="2647289" y="149961"/>
            <a:ext cx="3751348" cy="461665"/>
          </a:xfrm>
          <a:prstGeom prst="rect">
            <a:avLst/>
          </a:prstGeom>
        </p:spPr>
        <p:txBody>
          <a:bodyPr wrap="none">
            <a:spAutoFit/>
          </a:bodyPr>
          <a:lstStyle/>
          <a:p>
            <a:pPr lvl="0" algn="ctr"/>
            <a:r>
              <a:rPr lang="es-E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La captura del alimento</a:t>
            </a:r>
            <a:endParaRPr lang="es-E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AutoShape 2" descr="https://mail.google.com/mail/u/0/?ui=2&amp;ik=713ea0f0bd&amp;view=fimg&amp;th=15a5b476e8c6e58e&amp;attid=0.1.1&amp;disp=emb&amp;attbid=ANGjdJ-E41Hyhb-Kj47OoxJemGEE9_0lONPoy8sJ7mq5kYcB5wpbpnm3blsz0f6WLaaLoFmePAfz0vkPc8krRy0EKLtf1W3ReBt5rR5S7mMY0WnXZduPB4w4qlHqShQ&amp;sz=s0-l75-ft&amp;ats=1487590130216&amp;rm=15a5b476e8c6e58e&amp;zw&amp;atsh=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6" name="AutoShape 4" descr="https://mail.google.com/mail/u/0/?ui=2&amp;ik=713ea0f0bd&amp;view=fimg&amp;th=15a5b476e8c6e58e&amp;attid=0.1.1&amp;disp=emb&amp;attbid=ANGjdJ-E41Hyhb-Kj47OoxJemGEE9_0lONPoy8sJ7mq5kYcB5wpbpnm3blsz0f6WLaaLoFmePAfz0vkPc8krRy0EKLtf1W3ReBt5rR5S7mMY0WnXZduPB4w4qlHqShQ&amp;sz=s0-l75-ft&amp;ats=1487590130216&amp;rm=15a5b476e8c6e58e&amp;zw&amp;atsh=1"/>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7" name="CuadroTexto 6"/>
          <p:cNvSpPr txBox="1"/>
          <p:nvPr/>
        </p:nvSpPr>
        <p:spPr>
          <a:xfrm>
            <a:off x="156786" y="760694"/>
            <a:ext cx="8572605" cy="2308324"/>
          </a:xfrm>
          <a:prstGeom prst="rect">
            <a:avLst/>
          </a:prstGeom>
          <a:noFill/>
        </p:spPr>
        <p:txBody>
          <a:bodyPr wrap="square" rtlCol="0">
            <a:spAutoFit/>
          </a:bodyPr>
          <a:lstStyle/>
          <a:p>
            <a:r>
              <a:rPr lang="es-ES" b="1" dirty="0" smtClean="0"/>
              <a:t>Macrófagos, seleccionadores del alimento</a:t>
            </a:r>
            <a:endParaRPr lang="es-ES" b="1" dirty="0" smtClean="0"/>
          </a:p>
          <a:p>
            <a:r>
              <a:rPr lang="es-ES" dirty="0" smtClean="0"/>
              <a:t>Los macrófagos seleccionan sus presas y se alimentan de ellas atrapándolas y devorándolas, arrancándoles trozos o picándolas u succionando sus jugos. Existen muchas adaptaciones para que obtengan sus alimentos. Casi todos los vertebrados son macrófagos.</a:t>
            </a:r>
          </a:p>
          <a:p>
            <a:endParaRPr lang="es-ES" dirty="0"/>
          </a:p>
          <a:p>
            <a:endParaRPr lang="es-ES" dirty="0" smtClean="0"/>
          </a:p>
          <a:p>
            <a:endParaRPr lang="es-ES" dirty="0" smtClean="0"/>
          </a:p>
        </p:txBody>
      </p:sp>
      <p:pic>
        <p:nvPicPr>
          <p:cNvPr id="1026" name="Picture 2" descr="Image result for retractable cla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19630"/>
            <a:ext cx="2301628" cy="27063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fangs snak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29" y="4794572"/>
            <a:ext cx="3265984" cy="20634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mosquito animated 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797303" y="2219630"/>
            <a:ext cx="3344779"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mantis animated 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301628" y="2219630"/>
            <a:ext cx="349567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chameleon animated 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419872" y="4183979"/>
            <a:ext cx="3851359" cy="2184690"/>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7469692" y="4527954"/>
            <a:ext cx="1045479" cy="369332"/>
          </a:xfrm>
          <a:prstGeom prst="rect">
            <a:avLst/>
          </a:prstGeom>
          <a:noFill/>
        </p:spPr>
        <p:txBody>
          <a:bodyPr wrap="none" rtlCol="0">
            <a:spAutoFit/>
          </a:bodyPr>
          <a:lstStyle/>
          <a:p>
            <a:r>
              <a:rPr lang="es-ES" dirty="0" smtClean="0">
                <a:hlinkClick r:id="rId8"/>
              </a:rPr>
              <a:t>Vídeo 1</a:t>
            </a:r>
            <a:endParaRPr lang="es-ES" dirty="0"/>
          </a:p>
        </p:txBody>
      </p:sp>
      <p:sp>
        <p:nvSpPr>
          <p:cNvPr id="10" name="CuadroTexto 9"/>
          <p:cNvSpPr txBox="1"/>
          <p:nvPr/>
        </p:nvSpPr>
        <p:spPr>
          <a:xfrm>
            <a:off x="7465730" y="5398900"/>
            <a:ext cx="1045479" cy="369332"/>
          </a:xfrm>
          <a:prstGeom prst="rect">
            <a:avLst/>
          </a:prstGeom>
          <a:noFill/>
        </p:spPr>
        <p:txBody>
          <a:bodyPr wrap="none" rtlCol="0">
            <a:spAutoFit/>
          </a:bodyPr>
          <a:lstStyle/>
          <a:p>
            <a:r>
              <a:rPr lang="es-ES" dirty="0" smtClean="0">
                <a:hlinkClick r:id="rId9"/>
              </a:rPr>
              <a:t>Vídeo 2</a:t>
            </a:r>
            <a:endParaRPr lang="es-ES" dirty="0"/>
          </a:p>
        </p:txBody>
      </p:sp>
    </p:spTree>
    <p:extLst>
      <p:ext uri="{BB962C8B-B14F-4D97-AF65-F5344CB8AC3E}">
        <p14:creationId xmlns:p14="http://schemas.microsoft.com/office/powerpoint/2010/main" val="217168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5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fade">
                                      <p:cBhvr>
                                        <p:cTn id="24" dur="500"/>
                                        <p:tgtEl>
                                          <p:spTgt spid="102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32"/>
                                        </p:tgtEl>
                                        <p:attrNameLst>
                                          <p:attrName>style.visibility</p:attrName>
                                        </p:attrNameLst>
                                      </p:cBhvr>
                                      <p:to>
                                        <p:strVal val="visible"/>
                                      </p:to>
                                    </p:set>
                                    <p:animEffect transition="in" filter="fade">
                                      <p:cBhvr>
                                        <p:cTn id="29" dur="500"/>
                                        <p:tgtEl>
                                          <p:spTgt spid="103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30"/>
                                        </p:tgtEl>
                                        <p:attrNameLst>
                                          <p:attrName>style.visibility</p:attrName>
                                        </p:attrNameLst>
                                      </p:cBhvr>
                                      <p:to>
                                        <p:strVal val="visible"/>
                                      </p:to>
                                    </p:set>
                                    <p:animEffect transition="in" filter="fade">
                                      <p:cBhvr>
                                        <p:cTn id="34" dur="500"/>
                                        <p:tgtEl>
                                          <p:spTgt spid="103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34"/>
                                        </p:tgtEl>
                                        <p:attrNameLst>
                                          <p:attrName>style.visibility</p:attrName>
                                        </p:attrNameLst>
                                      </p:cBhvr>
                                      <p:to>
                                        <p:strVal val="visible"/>
                                      </p:to>
                                    </p:set>
                                    <p:animEffect transition="in" filter="fade">
                                      <p:cBhvr>
                                        <p:cTn id="39" dur="500"/>
                                        <p:tgtEl>
                                          <p:spTgt spid="1034"/>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P spid="8"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18</a:t>
            </a:fld>
            <a:endParaRPr lang="en-US">
              <a:solidFill>
                <a:schemeClr val="tx1"/>
              </a:solidFill>
            </a:endParaRPr>
          </a:p>
        </p:txBody>
      </p:sp>
      <p:sp>
        <p:nvSpPr>
          <p:cNvPr id="12" name="Footer Placeholder 9"/>
          <p:cNvSpPr>
            <a:spLocks noGrp="1"/>
          </p:cNvSpPr>
          <p:nvPr>
            <p:ph type="ftr" sz="quarter" idx="11"/>
          </p:nvPr>
        </p:nvSpPr>
        <p:spPr>
          <a:xfrm>
            <a:off x="2771800" y="6492875"/>
            <a:ext cx="3502152" cy="365125"/>
          </a:xfrm>
        </p:spPr>
        <p:txBody>
          <a:bodyPr/>
          <a:lstStyle/>
          <a:p>
            <a:pPr algn="ctr"/>
            <a:r>
              <a:rPr lang="en-US" dirty="0" smtClean="0"/>
              <a:t>Biology 11º SFP - Mark Polko</a:t>
            </a:r>
            <a:endParaRPr lang="en-US" dirty="0"/>
          </a:p>
        </p:txBody>
      </p:sp>
      <p:sp>
        <p:nvSpPr>
          <p:cNvPr id="4" name="AutoShape 4" descr="http://hyperphysics.phy-astr.gsu.edu/nave-html/faithpathh/imgfaith/oparin.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10 Rectángulo"/>
          <p:cNvSpPr/>
          <p:nvPr/>
        </p:nvSpPr>
        <p:spPr>
          <a:xfrm>
            <a:off x="1530804" y="149961"/>
            <a:ext cx="5984331" cy="461665"/>
          </a:xfrm>
          <a:prstGeom prst="rect">
            <a:avLst/>
          </a:prstGeom>
        </p:spPr>
        <p:txBody>
          <a:bodyPr wrap="none">
            <a:spAutoFit/>
          </a:bodyPr>
          <a:lstStyle/>
          <a:p>
            <a:pPr lvl="0" algn="ctr"/>
            <a:r>
              <a:rPr lang="es-E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La </a:t>
            </a:r>
            <a:r>
              <a:rPr lang="es-E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evolución de los sistemas digestivos</a:t>
            </a:r>
            <a:endParaRPr lang="es-E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AutoShape 2" descr="https://mail.google.com/mail/u/0/?ui=2&amp;ik=713ea0f0bd&amp;view=fimg&amp;th=15a5b476e8c6e58e&amp;attid=0.1.1&amp;disp=emb&amp;attbid=ANGjdJ-E41Hyhb-Kj47OoxJemGEE9_0lONPoy8sJ7mq5kYcB5wpbpnm3blsz0f6WLaaLoFmePAfz0vkPc8krRy0EKLtf1W3ReBt5rR5S7mMY0WnXZduPB4w4qlHqShQ&amp;sz=s0-l75-ft&amp;ats=1487590130216&amp;rm=15a5b476e8c6e58e&amp;zw&amp;atsh=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6" name="AutoShape 4" descr="https://mail.google.com/mail/u/0/?ui=2&amp;ik=713ea0f0bd&amp;view=fimg&amp;th=15a5b476e8c6e58e&amp;attid=0.1.1&amp;disp=emb&amp;attbid=ANGjdJ-E41Hyhb-Kj47OoxJemGEE9_0lONPoy8sJ7mq5kYcB5wpbpnm3blsz0f6WLaaLoFmePAfz0vkPc8krRy0EKLtf1W3ReBt5rR5S7mMY0WnXZduPB4w4qlHqShQ&amp;sz=s0-l75-ft&amp;ats=1487590130216&amp;rm=15a5b476e8c6e58e&amp;zw&amp;atsh=1"/>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8" name="N3DgNbyz4as"/>
          <p:cNvPicPr>
            <a:picLocks noRot="1" noChangeAspect="1"/>
          </p:cNvPicPr>
          <p:nvPr>
            <a:videoFile r:link="rId1"/>
          </p:nvPr>
        </p:nvPicPr>
        <p:blipFill>
          <a:blip r:embed="rId4"/>
          <a:stretch>
            <a:fillRect/>
          </a:stretch>
        </p:blipFill>
        <p:spPr>
          <a:xfrm>
            <a:off x="153944" y="908720"/>
            <a:ext cx="8852686" cy="4979636"/>
          </a:xfrm>
          <a:prstGeom prst="rect">
            <a:avLst/>
          </a:prstGeom>
        </p:spPr>
      </p:pic>
    </p:spTree>
    <p:extLst>
      <p:ext uri="{BB962C8B-B14F-4D97-AF65-F5344CB8AC3E}">
        <p14:creationId xmlns:p14="http://schemas.microsoft.com/office/powerpoint/2010/main" val="345407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59779" y="3933056"/>
            <a:ext cx="3313355" cy="1702160"/>
          </a:xfrm>
        </p:spPr>
        <p:txBody>
          <a:bodyPr>
            <a:normAutofit/>
          </a:bodyPr>
          <a:lstStyle/>
          <a:p>
            <a:r>
              <a:rPr lang="en-GB" dirty="0" err="1" smtClean="0"/>
              <a:t>Tema</a:t>
            </a:r>
            <a:r>
              <a:rPr lang="en-GB" dirty="0" smtClean="0"/>
              <a:t> 7 </a:t>
            </a:r>
            <a:br>
              <a:rPr lang="en-GB" dirty="0" smtClean="0"/>
            </a:br>
            <a:r>
              <a:rPr lang="en-GB" sz="3100" dirty="0" smtClean="0">
                <a:solidFill>
                  <a:schemeClr val="bg1">
                    <a:lumMod val="75000"/>
                  </a:schemeClr>
                </a:solidFill>
              </a:rPr>
              <a:t>La </a:t>
            </a:r>
            <a:r>
              <a:rPr lang="en-GB" sz="3100" dirty="0" err="1" smtClean="0">
                <a:solidFill>
                  <a:schemeClr val="bg1">
                    <a:lumMod val="75000"/>
                  </a:schemeClr>
                </a:solidFill>
              </a:rPr>
              <a:t>nutrición</a:t>
            </a:r>
            <a:r>
              <a:rPr lang="en-GB" sz="3100" dirty="0" smtClean="0">
                <a:solidFill>
                  <a:schemeClr val="bg1">
                    <a:lumMod val="75000"/>
                  </a:schemeClr>
                </a:solidFill>
              </a:rPr>
              <a:t> de </a:t>
            </a:r>
            <a:r>
              <a:rPr lang="en-GB" sz="3100" dirty="0" err="1" smtClean="0">
                <a:solidFill>
                  <a:schemeClr val="bg1">
                    <a:lumMod val="75000"/>
                  </a:schemeClr>
                </a:solidFill>
              </a:rPr>
              <a:t>animales</a:t>
            </a:r>
            <a:r>
              <a:rPr lang="en-GB" sz="3100" dirty="0" smtClean="0">
                <a:solidFill>
                  <a:schemeClr val="bg1">
                    <a:lumMod val="75000"/>
                  </a:schemeClr>
                </a:solidFill>
              </a:rPr>
              <a:t> </a:t>
            </a:r>
            <a:endParaRPr lang="en-GB" dirty="0">
              <a:solidFill>
                <a:schemeClr val="tx1">
                  <a:lumMod val="65000"/>
                  <a:lumOff val="35000"/>
                </a:scheme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4" y="0"/>
            <a:ext cx="2876550" cy="914400"/>
          </a:xfrm>
          <a:prstGeom prst="rect">
            <a:avLst/>
          </a:prstGeom>
          <a:ln>
            <a:noFill/>
          </a:ln>
          <a:effectLst>
            <a:softEdge rad="112500"/>
          </a:effectLst>
        </p:spPr>
      </p:pic>
      <p:sp>
        <p:nvSpPr>
          <p:cNvPr id="8" name="Footer Placeholder 9"/>
          <p:cNvSpPr>
            <a:spLocks noGrp="1"/>
          </p:cNvSpPr>
          <p:nvPr>
            <p:ph type="ftr" sz="quarter" idx="11"/>
          </p:nvPr>
        </p:nvSpPr>
        <p:spPr>
          <a:xfrm>
            <a:off x="4588506" y="5733256"/>
            <a:ext cx="3502152" cy="365125"/>
          </a:xfrm>
        </p:spPr>
        <p:txBody>
          <a:bodyPr/>
          <a:lstStyle/>
          <a:p>
            <a:pPr algn="ctr"/>
            <a:r>
              <a:rPr lang="en-US" dirty="0" smtClean="0"/>
              <a:t>Biology 11º SFP - Mark Polko</a:t>
            </a:r>
            <a:endParaRPr lang="en-US" dirty="0"/>
          </a:p>
        </p:txBody>
      </p:sp>
      <p:sp>
        <p:nvSpPr>
          <p:cNvPr id="6" name="5 Rectángulo"/>
          <p:cNvSpPr/>
          <p:nvPr/>
        </p:nvSpPr>
        <p:spPr>
          <a:xfrm>
            <a:off x="4588506" y="0"/>
            <a:ext cx="3655902" cy="22768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Imagen 3"/>
          <p:cNvPicPr>
            <a:picLocks noChangeAspect="1"/>
          </p:cNvPicPr>
          <p:nvPr/>
        </p:nvPicPr>
        <p:blipFill>
          <a:blip r:embed="rId4"/>
          <a:stretch>
            <a:fillRect/>
          </a:stretch>
        </p:blipFill>
        <p:spPr>
          <a:xfrm>
            <a:off x="4572000" y="2124076"/>
            <a:ext cx="3672409" cy="323850"/>
          </a:xfrm>
          <a:prstGeom prst="rect">
            <a:avLst/>
          </a:prstGeom>
        </p:spPr>
      </p:pic>
      <p:pic>
        <p:nvPicPr>
          <p:cNvPr id="2050" name="Picture 2" descr="http://p.fod4.com/upload/aff3567c9abaad4b798a350dc1e1b1a3/galRytETUiNodWhjmThy_Dog%20Breakfast.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585458" y="-49120"/>
            <a:ext cx="3658950" cy="3876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17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2</a:t>
            </a:fld>
            <a:endParaRPr lang="en-US">
              <a:solidFill>
                <a:schemeClr val="tx1"/>
              </a:solidFill>
            </a:endParaRPr>
          </a:p>
        </p:txBody>
      </p:sp>
      <p:graphicFrame>
        <p:nvGraphicFramePr>
          <p:cNvPr id="8" name="7 Diagrama"/>
          <p:cNvGraphicFramePr/>
          <p:nvPr>
            <p:extLst>
              <p:ext uri="{D42A27DB-BD31-4B8C-83A1-F6EECF244321}">
                <p14:modId xmlns:p14="http://schemas.microsoft.com/office/powerpoint/2010/main" val="2569022258"/>
              </p:ext>
            </p:extLst>
          </p:nvPr>
        </p:nvGraphicFramePr>
        <p:xfrm>
          <a:off x="467544" y="908720"/>
          <a:ext cx="8208912" cy="5328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10 Rectángulo"/>
          <p:cNvSpPr/>
          <p:nvPr/>
        </p:nvSpPr>
        <p:spPr>
          <a:xfrm>
            <a:off x="1146291" y="260648"/>
            <a:ext cx="2013693" cy="523220"/>
          </a:xfrm>
          <a:prstGeom prst="rect">
            <a:avLst/>
          </a:prstGeom>
        </p:spPr>
        <p:txBody>
          <a:bodyPr wrap="none">
            <a:spAutoFit/>
          </a:bodyPr>
          <a:lstStyle/>
          <a:p>
            <a:pPr lvl="0" algn="ctr"/>
            <a:r>
              <a:rPr lang="en-US" sz="28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Contenido</a:t>
            </a:r>
            <a:endParaRPr lang="es-E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2" name="Footer Placeholder 9"/>
          <p:cNvSpPr>
            <a:spLocks noGrp="1"/>
          </p:cNvSpPr>
          <p:nvPr>
            <p:ph type="ftr" sz="quarter" idx="11"/>
          </p:nvPr>
        </p:nvSpPr>
        <p:spPr>
          <a:xfrm>
            <a:off x="2771800" y="6492875"/>
            <a:ext cx="3502152" cy="365125"/>
          </a:xfrm>
        </p:spPr>
        <p:txBody>
          <a:bodyPr/>
          <a:lstStyle/>
          <a:p>
            <a:pPr algn="ctr"/>
            <a:r>
              <a:rPr lang="en-US" dirty="0" smtClean="0"/>
              <a:t>Biology 11º SFP - Mark Polko</a:t>
            </a:r>
            <a:endParaRPr lang="en-US" dirty="0"/>
          </a:p>
        </p:txBody>
      </p:sp>
    </p:spTree>
    <p:extLst>
      <p:ext uri="{BB962C8B-B14F-4D97-AF65-F5344CB8AC3E}">
        <p14:creationId xmlns:p14="http://schemas.microsoft.com/office/powerpoint/2010/main" val="17551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graphicEl>
                                              <a:dgm id="{1AA892BE-4772-4458-BFC4-3F7684325977}"/>
                                            </p:graphicEl>
                                          </p:spTgt>
                                        </p:tgtEl>
                                        <p:attrNameLst>
                                          <p:attrName>style.visibility</p:attrName>
                                        </p:attrNameLst>
                                      </p:cBhvr>
                                      <p:to>
                                        <p:strVal val="visible"/>
                                      </p:to>
                                    </p:set>
                                    <p:animEffect transition="in" filter="fade">
                                      <p:cBhvr>
                                        <p:cTn id="14" dur="500"/>
                                        <p:tgtEl>
                                          <p:spTgt spid="8">
                                            <p:graphicEl>
                                              <a:dgm id="{1AA892BE-4772-4458-BFC4-3F7684325977}"/>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graphicEl>
                                              <a:dgm id="{A41FE859-B7A5-4F74-9142-8BCDEA155F13}"/>
                                            </p:graphicEl>
                                          </p:spTgt>
                                        </p:tgtEl>
                                        <p:attrNameLst>
                                          <p:attrName>style.visibility</p:attrName>
                                        </p:attrNameLst>
                                      </p:cBhvr>
                                      <p:to>
                                        <p:strVal val="visible"/>
                                      </p:to>
                                    </p:set>
                                    <p:animEffect transition="in" filter="fade">
                                      <p:cBhvr>
                                        <p:cTn id="19" dur="500"/>
                                        <p:tgtEl>
                                          <p:spTgt spid="8">
                                            <p:graphicEl>
                                              <a:dgm id="{A41FE859-B7A5-4F74-9142-8BCDEA155F13}"/>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graphicEl>
                                              <a:dgm id="{B099D931-70F5-4E54-815A-A3EF1F0B5E35}"/>
                                            </p:graphicEl>
                                          </p:spTgt>
                                        </p:tgtEl>
                                        <p:attrNameLst>
                                          <p:attrName>style.visibility</p:attrName>
                                        </p:attrNameLst>
                                      </p:cBhvr>
                                      <p:to>
                                        <p:strVal val="visible"/>
                                      </p:to>
                                    </p:set>
                                    <p:animEffect transition="in" filter="fade">
                                      <p:cBhvr>
                                        <p:cTn id="24" dur="500"/>
                                        <p:tgtEl>
                                          <p:spTgt spid="8">
                                            <p:graphicEl>
                                              <a:dgm id="{B099D931-70F5-4E54-815A-A3EF1F0B5E3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lvlOne"/>
        </p:bldSub>
      </p:bldGraphic>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3</a:t>
            </a:fld>
            <a:endParaRPr lang="en-US">
              <a:solidFill>
                <a:schemeClr val="tx1"/>
              </a:solidFill>
            </a:endParaRPr>
          </a:p>
        </p:txBody>
      </p:sp>
      <p:sp>
        <p:nvSpPr>
          <p:cNvPr id="12" name="Footer Placeholder 9"/>
          <p:cNvSpPr>
            <a:spLocks noGrp="1"/>
          </p:cNvSpPr>
          <p:nvPr>
            <p:ph type="ftr" sz="quarter" idx="11"/>
          </p:nvPr>
        </p:nvSpPr>
        <p:spPr>
          <a:xfrm>
            <a:off x="2771800" y="6492875"/>
            <a:ext cx="3502152" cy="365125"/>
          </a:xfrm>
        </p:spPr>
        <p:txBody>
          <a:bodyPr/>
          <a:lstStyle/>
          <a:p>
            <a:pPr algn="ctr"/>
            <a:r>
              <a:rPr lang="en-US" dirty="0" smtClean="0"/>
              <a:t>Biology 11º SFP - Mark Polko</a:t>
            </a:r>
            <a:endParaRPr lang="en-US" dirty="0"/>
          </a:p>
        </p:txBody>
      </p:sp>
      <p:sp>
        <p:nvSpPr>
          <p:cNvPr id="4" name="AutoShape 4" descr="http://hyperphysics.phy-astr.gsu.edu/nave-html/faithpathh/imgfaith/oparin.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10 Rectángulo"/>
          <p:cNvSpPr/>
          <p:nvPr/>
        </p:nvSpPr>
        <p:spPr>
          <a:xfrm>
            <a:off x="1728764" y="149961"/>
            <a:ext cx="5588389" cy="461665"/>
          </a:xfrm>
          <a:prstGeom prst="rect">
            <a:avLst/>
          </a:prstGeom>
        </p:spPr>
        <p:txBody>
          <a:bodyPr wrap="none">
            <a:spAutoFit/>
          </a:bodyPr>
          <a:lstStyle/>
          <a:p>
            <a:pPr lvl="0" algn="ctr"/>
            <a:r>
              <a:rPr lang="es-E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Los tipos de respiración en animales</a:t>
            </a:r>
            <a:endParaRPr lang="es-E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AutoShape 2" descr="https://mail.google.com/mail/u/0/?ui=2&amp;ik=713ea0f0bd&amp;view=fimg&amp;th=15a5b476e8c6e58e&amp;attid=0.1.1&amp;disp=emb&amp;attbid=ANGjdJ-E41Hyhb-Kj47OoxJemGEE9_0lONPoy8sJ7mq5kYcB5wpbpnm3blsz0f6WLaaLoFmePAfz0vkPc8krRy0EKLtf1W3ReBt5rR5S7mMY0WnXZduPB4w4qlHqShQ&amp;sz=s0-l75-ft&amp;ats=1487590130216&amp;rm=15a5b476e8c6e58e&amp;zw&amp;atsh=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6" name="AutoShape 4" descr="https://mail.google.com/mail/u/0/?ui=2&amp;ik=713ea0f0bd&amp;view=fimg&amp;th=15a5b476e8c6e58e&amp;attid=0.1.1&amp;disp=emb&amp;attbid=ANGjdJ-E41Hyhb-Kj47OoxJemGEE9_0lONPoy8sJ7mq5kYcB5wpbpnm3blsz0f6WLaaLoFmePAfz0vkPc8krRy0EKLtf1W3ReBt5rR5S7mMY0WnXZduPB4w4qlHqShQ&amp;sz=s0-l75-ft&amp;ats=1487590130216&amp;rm=15a5b476e8c6e58e&amp;zw&amp;atsh=1"/>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7" name="CuadroTexto 6"/>
          <p:cNvSpPr txBox="1"/>
          <p:nvPr/>
        </p:nvSpPr>
        <p:spPr>
          <a:xfrm>
            <a:off x="236573" y="2053033"/>
            <a:ext cx="8572605" cy="1200329"/>
          </a:xfrm>
          <a:prstGeom prst="rect">
            <a:avLst/>
          </a:prstGeom>
          <a:noFill/>
        </p:spPr>
        <p:txBody>
          <a:bodyPr wrap="square" rtlCol="0">
            <a:spAutoFit/>
          </a:bodyPr>
          <a:lstStyle/>
          <a:p>
            <a:pPr algn="ctr"/>
            <a:r>
              <a:rPr lang="es-ES" b="1" dirty="0" smtClean="0"/>
              <a:t>Página 130 a 133 se ha trabajado en forma de presentaciones orales de los alumnos.</a:t>
            </a:r>
            <a:endParaRPr lang="es-ES" dirty="0"/>
          </a:p>
          <a:p>
            <a:pPr algn="ctr"/>
            <a:endParaRPr lang="es-ES" dirty="0" smtClean="0"/>
          </a:p>
          <a:p>
            <a:pPr algn="ctr"/>
            <a:endParaRPr lang="es-ES" dirty="0" smtClean="0"/>
          </a:p>
        </p:txBody>
      </p:sp>
    </p:spTree>
    <p:extLst>
      <p:ext uri="{BB962C8B-B14F-4D97-AF65-F5344CB8AC3E}">
        <p14:creationId xmlns:p14="http://schemas.microsoft.com/office/powerpoint/2010/main" val="281470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build="p"/>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4</a:t>
            </a:fld>
            <a:endParaRPr lang="en-US">
              <a:solidFill>
                <a:schemeClr val="tx1"/>
              </a:solidFill>
            </a:endParaRPr>
          </a:p>
        </p:txBody>
      </p:sp>
      <p:sp>
        <p:nvSpPr>
          <p:cNvPr id="12" name="Footer Placeholder 9"/>
          <p:cNvSpPr>
            <a:spLocks noGrp="1"/>
          </p:cNvSpPr>
          <p:nvPr>
            <p:ph type="ftr" sz="quarter" idx="11"/>
          </p:nvPr>
        </p:nvSpPr>
        <p:spPr>
          <a:xfrm>
            <a:off x="2771800" y="6492875"/>
            <a:ext cx="3502152" cy="365125"/>
          </a:xfrm>
        </p:spPr>
        <p:txBody>
          <a:bodyPr/>
          <a:lstStyle/>
          <a:p>
            <a:pPr algn="ctr"/>
            <a:r>
              <a:rPr lang="en-US" dirty="0" smtClean="0"/>
              <a:t>Biology 11º SFP - Mark Polko</a:t>
            </a:r>
            <a:endParaRPr lang="en-US" dirty="0"/>
          </a:p>
        </p:txBody>
      </p:sp>
      <p:sp>
        <p:nvSpPr>
          <p:cNvPr id="4" name="AutoShape 4" descr="http://hyperphysics.phy-astr.gsu.edu/nave-html/faithpathh/imgfaith/oparin.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10 Rectángulo"/>
          <p:cNvSpPr/>
          <p:nvPr/>
        </p:nvSpPr>
        <p:spPr>
          <a:xfrm>
            <a:off x="1728764" y="149961"/>
            <a:ext cx="5588389" cy="461665"/>
          </a:xfrm>
          <a:prstGeom prst="rect">
            <a:avLst/>
          </a:prstGeom>
        </p:spPr>
        <p:txBody>
          <a:bodyPr wrap="none">
            <a:spAutoFit/>
          </a:bodyPr>
          <a:lstStyle/>
          <a:p>
            <a:pPr lvl="0" algn="ctr"/>
            <a:r>
              <a:rPr lang="es-E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Los tipos de respiración en animales</a:t>
            </a:r>
            <a:endParaRPr lang="es-E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AutoShape 2" descr="https://mail.google.com/mail/u/0/?ui=2&amp;ik=713ea0f0bd&amp;view=fimg&amp;th=15a5b476e8c6e58e&amp;attid=0.1.1&amp;disp=emb&amp;attbid=ANGjdJ-E41Hyhb-Kj47OoxJemGEE9_0lONPoy8sJ7mq5kYcB5wpbpnm3blsz0f6WLaaLoFmePAfz0vkPc8krRy0EKLtf1W3ReBt5rR5S7mMY0WnXZduPB4w4qlHqShQ&amp;sz=s0-l75-ft&amp;ats=1487590130216&amp;rm=15a5b476e8c6e58e&amp;zw&amp;atsh=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6" name="AutoShape 4" descr="https://mail.google.com/mail/u/0/?ui=2&amp;ik=713ea0f0bd&amp;view=fimg&amp;th=15a5b476e8c6e58e&amp;attid=0.1.1&amp;disp=emb&amp;attbid=ANGjdJ-E41Hyhb-Kj47OoxJemGEE9_0lONPoy8sJ7mq5kYcB5wpbpnm3blsz0f6WLaaLoFmePAfz0vkPc8krRy0EKLtf1W3ReBt5rR5S7mMY0WnXZduPB4w4qlHqShQ&amp;sz=s0-l75-ft&amp;ats=1487590130216&amp;rm=15a5b476e8c6e58e&amp;zw&amp;atsh=1"/>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7" name="CuadroTexto 6"/>
          <p:cNvSpPr txBox="1"/>
          <p:nvPr/>
        </p:nvSpPr>
        <p:spPr>
          <a:xfrm>
            <a:off x="236573" y="764026"/>
            <a:ext cx="8572605" cy="3416320"/>
          </a:xfrm>
          <a:prstGeom prst="rect">
            <a:avLst/>
          </a:prstGeom>
          <a:noFill/>
        </p:spPr>
        <p:txBody>
          <a:bodyPr wrap="square" rtlCol="0">
            <a:spAutoFit/>
          </a:bodyPr>
          <a:lstStyle/>
          <a:p>
            <a:r>
              <a:rPr lang="es-ES" b="1" dirty="0" smtClean="0"/>
              <a:t>Los pulmones de los vertebrados</a:t>
            </a:r>
            <a:br>
              <a:rPr lang="es-ES" b="1" dirty="0" smtClean="0"/>
            </a:br>
            <a:r>
              <a:rPr lang="es-ES" dirty="0" smtClean="0"/>
              <a:t>Los vertebrados han perfeccionado el sistema de intercambio de gases con el aire. Este sistema en conjunto con otros avances en la anatomía han hecho posible que los vertebrados crecieron en tamaño y podían tener un metabolismo mucho más activo. </a:t>
            </a:r>
          </a:p>
          <a:p>
            <a:endParaRPr lang="es-ES" dirty="0" smtClean="0"/>
          </a:p>
          <a:p>
            <a:r>
              <a:rPr lang="es-ES" b="1" dirty="0" smtClean="0"/>
              <a:t>Peces pulmonados</a:t>
            </a:r>
          </a:p>
          <a:p>
            <a:endParaRPr lang="es-ES" dirty="0"/>
          </a:p>
          <a:p>
            <a:endParaRPr lang="es-ES" dirty="0" smtClean="0"/>
          </a:p>
          <a:p>
            <a:endParaRPr lang="es-ES" dirty="0"/>
          </a:p>
          <a:p>
            <a:endParaRPr lang="es-ES" dirty="0" smtClean="0"/>
          </a:p>
          <a:p>
            <a:endParaRPr lang="es-ES" dirty="0" smtClean="0"/>
          </a:p>
        </p:txBody>
      </p:sp>
      <p:pic>
        <p:nvPicPr>
          <p:cNvPr id="2" name="D1UKHimLZao"/>
          <p:cNvPicPr>
            <a:picLocks noRot="1" noChangeAspect="1"/>
          </p:cNvPicPr>
          <p:nvPr>
            <a:videoFile r:link="rId1"/>
          </p:nvPr>
        </p:nvPicPr>
        <p:blipFill>
          <a:blip r:embed="rId4"/>
          <a:stretch>
            <a:fillRect/>
          </a:stretch>
        </p:blipFill>
        <p:spPr>
          <a:xfrm>
            <a:off x="1331640" y="2683023"/>
            <a:ext cx="6768752" cy="3807423"/>
          </a:xfrm>
          <a:prstGeom prst="rect">
            <a:avLst/>
          </a:prstGeom>
        </p:spPr>
      </p:pic>
    </p:spTree>
    <p:extLst>
      <p:ext uri="{BB962C8B-B14F-4D97-AF65-F5344CB8AC3E}">
        <p14:creationId xmlns:p14="http://schemas.microsoft.com/office/powerpoint/2010/main" val="2867452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
                                        </p:tgtEl>
                                      </p:cBhvr>
                                    </p:cmd>
                                  </p:childTnLst>
                                </p:cTn>
                              </p:par>
                            </p:childTnLst>
                          </p:cTn>
                        </p:par>
                      </p:childTnLst>
                    </p:cTn>
                  </p:par>
                </p:childTnLst>
              </p:cTn>
              <p:nextCondLst>
                <p:cond evt="onClick" delay="0">
                  <p:tgtEl>
                    <p:spTgt spid="2"/>
                  </p:tgtEl>
                </p:cond>
              </p:nextCondLst>
            </p:seq>
            <p:video>
              <p:cMediaNode>
                <p:cTn id="25" fill="hold" display="0">
                  <p:stCondLst>
                    <p:cond delay="indefinite"/>
                  </p:stCondLst>
                </p:cTn>
                <p:tgtEl>
                  <p:spTgt spid="2"/>
                </p:tgtEl>
              </p:cMediaNode>
            </p:video>
          </p:childTnLst>
        </p:cTn>
      </p:par>
    </p:tnLst>
    <p:bldLst>
      <p:bldP spid="9" grpId="0"/>
      <p:bldP spid="7" grpId="0" build="p"/>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5</a:t>
            </a:fld>
            <a:endParaRPr lang="en-US">
              <a:solidFill>
                <a:schemeClr val="tx1"/>
              </a:solidFill>
            </a:endParaRPr>
          </a:p>
        </p:txBody>
      </p:sp>
      <p:sp>
        <p:nvSpPr>
          <p:cNvPr id="12" name="Footer Placeholder 9"/>
          <p:cNvSpPr>
            <a:spLocks noGrp="1"/>
          </p:cNvSpPr>
          <p:nvPr>
            <p:ph type="ftr" sz="quarter" idx="11"/>
          </p:nvPr>
        </p:nvSpPr>
        <p:spPr>
          <a:xfrm>
            <a:off x="2771800" y="6492875"/>
            <a:ext cx="3502152" cy="365125"/>
          </a:xfrm>
        </p:spPr>
        <p:txBody>
          <a:bodyPr/>
          <a:lstStyle/>
          <a:p>
            <a:pPr algn="ctr"/>
            <a:r>
              <a:rPr lang="en-US" dirty="0" smtClean="0"/>
              <a:t>Biology 11º SFP - Mark Polko</a:t>
            </a:r>
            <a:endParaRPr lang="en-US" dirty="0"/>
          </a:p>
        </p:txBody>
      </p:sp>
      <p:sp>
        <p:nvSpPr>
          <p:cNvPr id="4" name="AutoShape 4" descr="http://hyperphysics.phy-astr.gsu.edu/nave-html/faithpathh/imgfaith/oparin.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10 Rectángulo"/>
          <p:cNvSpPr/>
          <p:nvPr/>
        </p:nvSpPr>
        <p:spPr>
          <a:xfrm>
            <a:off x="1728764" y="149961"/>
            <a:ext cx="5588389" cy="461665"/>
          </a:xfrm>
          <a:prstGeom prst="rect">
            <a:avLst/>
          </a:prstGeom>
        </p:spPr>
        <p:txBody>
          <a:bodyPr wrap="none">
            <a:spAutoFit/>
          </a:bodyPr>
          <a:lstStyle/>
          <a:p>
            <a:pPr lvl="0" algn="ctr"/>
            <a:r>
              <a:rPr lang="es-E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Los tipos de respiración en animales</a:t>
            </a:r>
            <a:endParaRPr lang="es-E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AutoShape 2" descr="https://mail.google.com/mail/u/0/?ui=2&amp;ik=713ea0f0bd&amp;view=fimg&amp;th=15a5b476e8c6e58e&amp;attid=0.1.1&amp;disp=emb&amp;attbid=ANGjdJ-E41Hyhb-Kj47OoxJemGEE9_0lONPoy8sJ7mq5kYcB5wpbpnm3blsz0f6WLaaLoFmePAfz0vkPc8krRy0EKLtf1W3ReBt5rR5S7mMY0WnXZduPB4w4qlHqShQ&amp;sz=s0-l75-ft&amp;ats=1487590130216&amp;rm=15a5b476e8c6e58e&amp;zw&amp;atsh=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6" name="AutoShape 4" descr="https://mail.google.com/mail/u/0/?ui=2&amp;ik=713ea0f0bd&amp;view=fimg&amp;th=15a5b476e8c6e58e&amp;attid=0.1.1&amp;disp=emb&amp;attbid=ANGjdJ-E41Hyhb-Kj47OoxJemGEE9_0lONPoy8sJ7mq5kYcB5wpbpnm3blsz0f6WLaaLoFmePAfz0vkPc8krRy0EKLtf1W3ReBt5rR5S7mMY0WnXZduPB4w4qlHqShQ&amp;sz=s0-l75-ft&amp;ats=1487590130216&amp;rm=15a5b476e8c6e58e&amp;zw&amp;atsh=1"/>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7" name="CuadroTexto 6"/>
          <p:cNvSpPr txBox="1"/>
          <p:nvPr/>
        </p:nvSpPr>
        <p:spPr>
          <a:xfrm>
            <a:off x="155575" y="764026"/>
            <a:ext cx="8572605" cy="4247317"/>
          </a:xfrm>
          <a:prstGeom prst="rect">
            <a:avLst/>
          </a:prstGeom>
          <a:noFill/>
        </p:spPr>
        <p:txBody>
          <a:bodyPr wrap="square" rtlCol="0">
            <a:spAutoFit/>
          </a:bodyPr>
          <a:lstStyle/>
          <a:p>
            <a:r>
              <a:rPr lang="es-ES" b="1" dirty="0" smtClean="0"/>
              <a:t>Anfibios</a:t>
            </a:r>
          </a:p>
          <a:p>
            <a:r>
              <a:rPr lang="es-ES" dirty="0" smtClean="0"/>
              <a:t>Los anfibios fueron los primeros animales terrestres, pero hasta hoy en día, cientos de millones de años después, siguen dependiendo de mucha humedad para sobrevivir. Su estado larval es completamente dependiendo de agua todavía, ya que tienen respiración branquial. </a:t>
            </a:r>
          </a:p>
          <a:p>
            <a:endParaRPr lang="es-ES" dirty="0"/>
          </a:p>
          <a:p>
            <a:r>
              <a:rPr lang="es-ES" dirty="0" smtClean="0"/>
              <a:t>Después de la metamorfosis tienen un sistema pulmonar que completan con respiración cutánea para respirar bajo del agua.</a:t>
            </a:r>
          </a:p>
          <a:p>
            <a:endParaRPr lang="es-ES" dirty="0"/>
          </a:p>
          <a:p>
            <a:r>
              <a:rPr lang="es-ES" dirty="0" smtClean="0"/>
              <a:t>Los pulmones son simples sacos con poco superficie, y es la boca que tiene que moverse para obtener aire.  </a:t>
            </a:r>
            <a:endParaRPr lang="es-ES" dirty="0"/>
          </a:p>
          <a:p>
            <a:endParaRPr lang="es-ES" dirty="0" smtClean="0"/>
          </a:p>
          <a:p>
            <a:endParaRPr lang="es-ES" dirty="0"/>
          </a:p>
          <a:p>
            <a:endParaRPr lang="es-ES" dirty="0" smtClean="0"/>
          </a:p>
          <a:p>
            <a:endParaRPr lang="es-ES" dirty="0" smtClean="0"/>
          </a:p>
        </p:txBody>
      </p:sp>
      <p:pic>
        <p:nvPicPr>
          <p:cNvPr id="8" name="8OKQM9D1xQQ"/>
          <p:cNvPicPr>
            <a:picLocks noRot="1" noChangeAspect="1"/>
          </p:cNvPicPr>
          <p:nvPr>
            <a:videoFile r:link="rId1"/>
          </p:nvPr>
        </p:nvPicPr>
        <p:blipFill>
          <a:blip r:embed="rId4"/>
          <a:stretch>
            <a:fillRect/>
          </a:stretch>
        </p:blipFill>
        <p:spPr>
          <a:xfrm>
            <a:off x="2012147" y="3797020"/>
            <a:ext cx="4859460" cy="2733446"/>
          </a:xfrm>
          <a:prstGeom prst="rect">
            <a:avLst/>
          </a:prstGeom>
        </p:spPr>
      </p:pic>
    </p:spTree>
    <p:extLst>
      <p:ext uri="{BB962C8B-B14F-4D97-AF65-F5344CB8AC3E}">
        <p14:creationId xmlns:p14="http://schemas.microsoft.com/office/powerpoint/2010/main" val="3205292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500"/>
                                        <p:tgtEl>
                                          <p:spTgt spid="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fade">
                                      <p:cBhvr>
                                        <p:cTn id="24" dur="500"/>
                                        <p:tgtEl>
                                          <p:spTgt spid="7">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xEl>
                                              <p:pRg st="5" end="5"/>
                                            </p:txEl>
                                          </p:spTgt>
                                        </p:tgtEl>
                                        <p:attrNameLst>
                                          <p:attrName>style.visibility</p:attrName>
                                        </p:attrNameLst>
                                      </p:cBhvr>
                                      <p:to>
                                        <p:strVal val="visible"/>
                                      </p:to>
                                    </p:set>
                                    <p:animEffect transition="in" filter="fade">
                                      <p:cBhvr>
                                        <p:cTn id="29"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6</a:t>
            </a:fld>
            <a:endParaRPr lang="en-US">
              <a:solidFill>
                <a:schemeClr val="tx1"/>
              </a:solidFill>
            </a:endParaRPr>
          </a:p>
        </p:txBody>
      </p:sp>
      <p:sp>
        <p:nvSpPr>
          <p:cNvPr id="12" name="Footer Placeholder 9"/>
          <p:cNvSpPr>
            <a:spLocks noGrp="1"/>
          </p:cNvSpPr>
          <p:nvPr>
            <p:ph type="ftr" sz="quarter" idx="11"/>
          </p:nvPr>
        </p:nvSpPr>
        <p:spPr>
          <a:xfrm>
            <a:off x="2771800" y="6492875"/>
            <a:ext cx="3502152" cy="365125"/>
          </a:xfrm>
        </p:spPr>
        <p:txBody>
          <a:bodyPr/>
          <a:lstStyle/>
          <a:p>
            <a:pPr algn="ctr"/>
            <a:r>
              <a:rPr lang="en-US" dirty="0" smtClean="0"/>
              <a:t>Biology 11º SFP - Mark Polko</a:t>
            </a:r>
            <a:endParaRPr lang="en-US" dirty="0"/>
          </a:p>
        </p:txBody>
      </p:sp>
      <p:sp>
        <p:nvSpPr>
          <p:cNvPr id="4" name="AutoShape 4" descr="http://hyperphysics.phy-astr.gsu.edu/nave-html/faithpathh/imgfaith/oparin.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10 Rectángulo"/>
          <p:cNvSpPr/>
          <p:nvPr/>
        </p:nvSpPr>
        <p:spPr>
          <a:xfrm>
            <a:off x="1728764" y="149961"/>
            <a:ext cx="5588389" cy="461665"/>
          </a:xfrm>
          <a:prstGeom prst="rect">
            <a:avLst/>
          </a:prstGeom>
        </p:spPr>
        <p:txBody>
          <a:bodyPr wrap="none">
            <a:spAutoFit/>
          </a:bodyPr>
          <a:lstStyle/>
          <a:p>
            <a:pPr lvl="0" algn="ctr"/>
            <a:r>
              <a:rPr lang="es-E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Los tipos de respiración en animales</a:t>
            </a:r>
            <a:endParaRPr lang="es-E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AutoShape 2" descr="https://mail.google.com/mail/u/0/?ui=2&amp;ik=713ea0f0bd&amp;view=fimg&amp;th=15a5b476e8c6e58e&amp;attid=0.1.1&amp;disp=emb&amp;attbid=ANGjdJ-E41Hyhb-Kj47OoxJemGEE9_0lONPoy8sJ7mq5kYcB5wpbpnm3blsz0f6WLaaLoFmePAfz0vkPc8krRy0EKLtf1W3ReBt5rR5S7mMY0WnXZduPB4w4qlHqShQ&amp;sz=s0-l75-ft&amp;ats=1487590130216&amp;rm=15a5b476e8c6e58e&amp;zw&amp;atsh=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6" name="AutoShape 4" descr="https://mail.google.com/mail/u/0/?ui=2&amp;ik=713ea0f0bd&amp;view=fimg&amp;th=15a5b476e8c6e58e&amp;attid=0.1.1&amp;disp=emb&amp;attbid=ANGjdJ-E41Hyhb-Kj47OoxJemGEE9_0lONPoy8sJ7mq5kYcB5wpbpnm3blsz0f6WLaaLoFmePAfz0vkPc8krRy0EKLtf1W3ReBt5rR5S7mMY0WnXZduPB4w4qlHqShQ&amp;sz=s0-l75-ft&amp;ats=1487590130216&amp;rm=15a5b476e8c6e58e&amp;zw&amp;atsh=1"/>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2050" name="Picture 2" descr="Image result for amphibian respiration"/>
          <p:cNvPicPr>
            <a:picLocks noChangeAspect="1" noChangeArrowheads="1"/>
          </p:cNvPicPr>
          <p:nvPr/>
        </p:nvPicPr>
        <p:blipFill rotWithShape="1">
          <a:blip r:embed="rId4">
            <a:extLst>
              <a:ext uri="{28A0092B-C50C-407E-A947-70E740481C1C}">
                <a14:useLocalDpi xmlns:a14="http://schemas.microsoft.com/office/drawing/2010/main" val="0"/>
              </a:ext>
            </a:extLst>
          </a:blip>
          <a:srcRect t="2333" b="3168"/>
          <a:stretch/>
        </p:blipFill>
        <p:spPr bwMode="auto">
          <a:xfrm>
            <a:off x="107054" y="756715"/>
            <a:ext cx="3552825" cy="5400601"/>
          </a:xfrm>
          <a:prstGeom prst="rect">
            <a:avLst/>
          </a:prstGeom>
          <a:noFill/>
          <a:extLst>
            <a:ext uri="{909E8E84-426E-40DD-AFC4-6F175D3DCCD1}">
              <a14:hiddenFill xmlns:a14="http://schemas.microsoft.com/office/drawing/2010/main">
                <a:solidFill>
                  <a:srgbClr val="FFFFFF"/>
                </a:solidFill>
              </a14:hiddenFill>
            </a:ext>
          </a:extLst>
        </p:spPr>
      </p:pic>
      <p:pic>
        <p:nvPicPr>
          <p:cNvPr id="2" name="hfmP6EpZMnI"/>
          <p:cNvPicPr>
            <a:picLocks noRot="1" noChangeAspect="1"/>
          </p:cNvPicPr>
          <p:nvPr>
            <a:videoFile r:link="rId1"/>
          </p:nvPr>
        </p:nvPicPr>
        <p:blipFill>
          <a:blip r:embed="rId5"/>
          <a:stretch>
            <a:fillRect/>
          </a:stretch>
        </p:blipFill>
        <p:spPr>
          <a:xfrm>
            <a:off x="3767403" y="1916832"/>
            <a:ext cx="5376597" cy="3024336"/>
          </a:xfrm>
          <a:prstGeom prst="rect">
            <a:avLst/>
          </a:prstGeom>
        </p:spPr>
      </p:pic>
    </p:spTree>
    <p:extLst>
      <p:ext uri="{BB962C8B-B14F-4D97-AF65-F5344CB8AC3E}">
        <p14:creationId xmlns:p14="http://schemas.microsoft.com/office/powerpoint/2010/main" val="230197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7</a:t>
            </a:fld>
            <a:endParaRPr lang="en-US">
              <a:solidFill>
                <a:schemeClr val="tx1"/>
              </a:solidFill>
            </a:endParaRPr>
          </a:p>
        </p:txBody>
      </p:sp>
      <p:sp>
        <p:nvSpPr>
          <p:cNvPr id="12" name="Footer Placeholder 9"/>
          <p:cNvSpPr>
            <a:spLocks noGrp="1"/>
          </p:cNvSpPr>
          <p:nvPr>
            <p:ph type="ftr" sz="quarter" idx="11"/>
          </p:nvPr>
        </p:nvSpPr>
        <p:spPr>
          <a:xfrm>
            <a:off x="2771800" y="6492875"/>
            <a:ext cx="3502152" cy="365125"/>
          </a:xfrm>
        </p:spPr>
        <p:txBody>
          <a:bodyPr/>
          <a:lstStyle/>
          <a:p>
            <a:pPr algn="ctr"/>
            <a:r>
              <a:rPr lang="en-US" dirty="0" smtClean="0"/>
              <a:t>Biology 11º SFP - Mark Polko</a:t>
            </a:r>
            <a:endParaRPr lang="en-US" dirty="0"/>
          </a:p>
        </p:txBody>
      </p:sp>
      <p:sp>
        <p:nvSpPr>
          <p:cNvPr id="4" name="AutoShape 4" descr="http://hyperphysics.phy-astr.gsu.edu/nave-html/faithpathh/imgfaith/oparin.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10 Rectángulo"/>
          <p:cNvSpPr/>
          <p:nvPr/>
        </p:nvSpPr>
        <p:spPr>
          <a:xfrm>
            <a:off x="1728764" y="149961"/>
            <a:ext cx="5588389" cy="461665"/>
          </a:xfrm>
          <a:prstGeom prst="rect">
            <a:avLst/>
          </a:prstGeom>
        </p:spPr>
        <p:txBody>
          <a:bodyPr wrap="none">
            <a:spAutoFit/>
          </a:bodyPr>
          <a:lstStyle/>
          <a:p>
            <a:pPr lvl="0" algn="ctr"/>
            <a:r>
              <a:rPr lang="es-E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Los tipos de respiración en animales</a:t>
            </a:r>
            <a:endParaRPr lang="es-E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AutoShape 2" descr="https://mail.google.com/mail/u/0/?ui=2&amp;ik=713ea0f0bd&amp;view=fimg&amp;th=15a5b476e8c6e58e&amp;attid=0.1.1&amp;disp=emb&amp;attbid=ANGjdJ-E41Hyhb-Kj47OoxJemGEE9_0lONPoy8sJ7mq5kYcB5wpbpnm3blsz0f6WLaaLoFmePAfz0vkPc8krRy0EKLtf1W3ReBt5rR5S7mMY0WnXZduPB4w4qlHqShQ&amp;sz=s0-l75-ft&amp;ats=1487590130216&amp;rm=15a5b476e8c6e58e&amp;zw&amp;atsh=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6" name="AutoShape 4" descr="https://mail.google.com/mail/u/0/?ui=2&amp;ik=713ea0f0bd&amp;view=fimg&amp;th=15a5b476e8c6e58e&amp;attid=0.1.1&amp;disp=emb&amp;attbid=ANGjdJ-E41Hyhb-Kj47OoxJemGEE9_0lONPoy8sJ7mq5kYcB5wpbpnm3blsz0f6WLaaLoFmePAfz0vkPc8krRy0EKLtf1W3ReBt5rR5S7mMY0WnXZduPB4w4qlHqShQ&amp;sz=s0-l75-ft&amp;ats=1487590130216&amp;rm=15a5b476e8c6e58e&amp;zw&amp;atsh=1"/>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7" name="CuadroTexto 6"/>
          <p:cNvSpPr txBox="1"/>
          <p:nvPr/>
        </p:nvSpPr>
        <p:spPr>
          <a:xfrm>
            <a:off x="155575" y="764026"/>
            <a:ext cx="8572605" cy="3139321"/>
          </a:xfrm>
          <a:prstGeom prst="rect">
            <a:avLst/>
          </a:prstGeom>
          <a:noFill/>
        </p:spPr>
        <p:txBody>
          <a:bodyPr wrap="square" rtlCol="0">
            <a:spAutoFit/>
          </a:bodyPr>
          <a:lstStyle/>
          <a:p>
            <a:r>
              <a:rPr lang="es-ES" b="1" dirty="0" smtClean="0"/>
              <a:t>Reptiles</a:t>
            </a:r>
          </a:p>
          <a:p>
            <a:r>
              <a:rPr lang="es-ES" dirty="0" smtClean="0"/>
              <a:t>Surgieron directamente de los anfibios y presentan mejoras en el sistema pulmonar y en la ventilación. Sus  pulmones ya tienen pliegues aumentando la superficie para que tenga lugar más difusión de gases. La ventilación ya depende de movimientos torácicos, </a:t>
            </a:r>
            <a:r>
              <a:rPr lang="es-ES" dirty="0"/>
              <a:t>q</a:t>
            </a:r>
            <a:r>
              <a:rPr lang="es-ES" dirty="0" smtClean="0"/>
              <a:t>ue es más eficiente y permite respirar cuando la bosa está en uso. La respiración en totalmente aérea. </a:t>
            </a:r>
          </a:p>
          <a:p>
            <a:endParaRPr lang="es-ES" dirty="0" smtClean="0"/>
          </a:p>
          <a:p>
            <a:endParaRPr lang="es-ES" dirty="0"/>
          </a:p>
          <a:p>
            <a:endParaRPr lang="es-ES" dirty="0" smtClean="0"/>
          </a:p>
          <a:p>
            <a:endParaRPr lang="es-ES" dirty="0" smtClean="0"/>
          </a:p>
        </p:txBody>
      </p:sp>
      <p:pic>
        <p:nvPicPr>
          <p:cNvPr id="1026" name="Picture 2" descr="Image result for reptile respi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2647543"/>
            <a:ext cx="6696228" cy="3718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820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500"/>
                                        <p:tgtEl>
                                          <p:spTgt spid="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4" name="Picture 2" descr="Image result for avian respi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2066" y="1797916"/>
            <a:ext cx="4141934" cy="224762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8</a:t>
            </a:fld>
            <a:endParaRPr lang="en-US">
              <a:solidFill>
                <a:schemeClr val="tx1"/>
              </a:solidFill>
            </a:endParaRPr>
          </a:p>
        </p:txBody>
      </p:sp>
      <p:sp>
        <p:nvSpPr>
          <p:cNvPr id="12" name="Footer Placeholder 9"/>
          <p:cNvSpPr>
            <a:spLocks noGrp="1"/>
          </p:cNvSpPr>
          <p:nvPr>
            <p:ph type="ftr" sz="quarter" idx="11"/>
          </p:nvPr>
        </p:nvSpPr>
        <p:spPr>
          <a:xfrm>
            <a:off x="2771800" y="6492875"/>
            <a:ext cx="3502152" cy="365125"/>
          </a:xfrm>
        </p:spPr>
        <p:txBody>
          <a:bodyPr/>
          <a:lstStyle/>
          <a:p>
            <a:pPr algn="ctr"/>
            <a:r>
              <a:rPr lang="en-US" dirty="0" smtClean="0"/>
              <a:t>Biology 11º SFP - Mark Polko</a:t>
            </a:r>
            <a:endParaRPr lang="en-US" dirty="0"/>
          </a:p>
        </p:txBody>
      </p:sp>
      <p:sp>
        <p:nvSpPr>
          <p:cNvPr id="4" name="AutoShape 4" descr="http://hyperphysics.phy-astr.gsu.edu/nave-html/faithpathh/imgfaith/oparin.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10 Rectángulo"/>
          <p:cNvSpPr/>
          <p:nvPr/>
        </p:nvSpPr>
        <p:spPr>
          <a:xfrm>
            <a:off x="1728764" y="149961"/>
            <a:ext cx="5588389" cy="461665"/>
          </a:xfrm>
          <a:prstGeom prst="rect">
            <a:avLst/>
          </a:prstGeom>
        </p:spPr>
        <p:txBody>
          <a:bodyPr wrap="none">
            <a:spAutoFit/>
          </a:bodyPr>
          <a:lstStyle/>
          <a:p>
            <a:pPr lvl="0" algn="ctr"/>
            <a:r>
              <a:rPr lang="es-E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Los tipos de respiración en animales</a:t>
            </a:r>
            <a:endParaRPr lang="es-E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AutoShape 2" descr="https://mail.google.com/mail/u/0/?ui=2&amp;ik=713ea0f0bd&amp;view=fimg&amp;th=15a5b476e8c6e58e&amp;attid=0.1.1&amp;disp=emb&amp;attbid=ANGjdJ-E41Hyhb-Kj47OoxJemGEE9_0lONPoy8sJ7mq5kYcB5wpbpnm3blsz0f6WLaaLoFmePAfz0vkPc8krRy0EKLtf1W3ReBt5rR5S7mMY0WnXZduPB4w4qlHqShQ&amp;sz=s0-l75-ft&amp;ats=1487590130216&amp;rm=15a5b476e8c6e58e&amp;zw&amp;atsh=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6" name="AutoShape 4" descr="https://mail.google.com/mail/u/0/?ui=2&amp;ik=713ea0f0bd&amp;view=fimg&amp;th=15a5b476e8c6e58e&amp;attid=0.1.1&amp;disp=emb&amp;attbid=ANGjdJ-E41Hyhb-Kj47OoxJemGEE9_0lONPoy8sJ7mq5kYcB5wpbpnm3blsz0f6WLaaLoFmePAfz0vkPc8krRy0EKLtf1W3ReBt5rR5S7mMY0WnXZduPB4w4qlHqShQ&amp;sz=s0-l75-ft&amp;ats=1487590130216&amp;rm=15a5b476e8c6e58e&amp;zw&amp;atsh=1"/>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7" name="CuadroTexto 6"/>
          <p:cNvSpPr txBox="1"/>
          <p:nvPr/>
        </p:nvSpPr>
        <p:spPr>
          <a:xfrm>
            <a:off x="155575" y="764026"/>
            <a:ext cx="8572605" cy="3416320"/>
          </a:xfrm>
          <a:prstGeom prst="rect">
            <a:avLst/>
          </a:prstGeom>
          <a:noFill/>
        </p:spPr>
        <p:txBody>
          <a:bodyPr wrap="square" rtlCol="0">
            <a:spAutoFit/>
          </a:bodyPr>
          <a:lstStyle/>
          <a:p>
            <a:r>
              <a:rPr lang="es-ES" b="1" dirty="0" smtClean="0"/>
              <a:t>Aves</a:t>
            </a:r>
          </a:p>
          <a:p>
            <a:r>
              <a:rPr lang="es-ES" dirty="0" smtClean="0"/>
              <a:t>Tienes sacos aéreos comunicados con los pulmones y situadas entre </a:t>
            </a:r>
            <a:r>
              <a:rPr lang="es-ES" dirty="0" err="1" smtClean="0"/>
              <a:t>víseras</a:t>
            </a:r>
            <a:r>
              <a:rPr lang="es-ES" dirty="0" smtClean="0"/>
              <a:t> y dentro de huesos. Existe un flujo unidireccional de los sacos posteriores a anteriores. Les aumenta el superficie y les permite tener un metabolismo elevado (ya son homeotermo). </a:t>
            </a:r>
          </a:p>
          <a:p>
            <a:endParaRPr lang="es-ES" dirty="0"/>
          </a:p>
          <a:p>
            <a:r>
              <a:rPr lang="es-ES" dirty="0" smtClean="0">
                <a:hlinkClick r:id="rId4"/>
              </a:rPr>
              <a:t>ANIMACIÓN</a:t>
            </a:r>
            <a:endParaRPr lang="es-ES" dirty="0" smtClean="0"/>
          </a:p>
          <a:p>
            <a:endParaRPr lang="es-ES" dirty="0" smtClean="0"/>
          </a:p>
          <a:p>
            <a:endParaRPr lang="es-ES" dirty="0"/>
          </a:p>
          <a:p>
            <a:endParaRPr lang="es-ES" dirty="0" smtClean="0"/>
          </a:p>
          <a:p>
            <a:endParaRPr lang="es-ES" dirty="0" smtClean="0"/>
          </a:p>
          <a:p>
            <a:endParaRPr lang="es-ES" dirty="0" smtClean="0"/>
          </a:p>
        </p:txBody>
      </p:sp>
      <p:pic>
        <p:nvPicPr>
          <p:cNvPr id="3076" name="Picture 4" descr="Image result for bird breathing anima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870" y="3866314"/>
            <a:ext cx="6057900" cy="2743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836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500"/>
                                        <p:tgtEl>
                                          <p:spTgt spid="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fade">
                                      <p:cBhvr>
                                        <p:cTn id="24" dur="500"/>
                                        <p:tgtEl>
                                          <p:spTgt spid="7">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076"/>
                                        </p:tgtEl>
                                        <p:attrNameLst>
                                          <p:attrName>style.visibility</p:attrName>
                                        </p:attrNameLst>
                                      </p:cBhvr>
                                      <p:to>
                                        <p:strVal val="visible"/>
                                      </p:to>
                                    </p:set>
                                    <p:animEffect transition="in" filter="fade">
                                      <p:cBhvr>
                                        <p:cTn id="29"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7811844" y="6490446"/>
            <a:ext cx="1332156" cy="365125"/>
          </a:xfrm>
        </p:spPr>
        <p:txBody>
          <a:bodyPr/>
          <a:lstStyle/>
          <a:p>
            <a:pPr algn="ctr"/>
            <a:fld id="{6E2D2B3B-882E-40F3-A32F-6DD516915044}" type="slidenum">
              <a:rPr lang="en-US" smtClean="0">
                <a:solidFill>
                  <a:schemeClr val="tx1"/>
                </a:solidFill>
              </a:rPr>
              <a:pPr algn="ctr"/>
              <a:t>9</a:t>
            </a:fld>
            <a:endParaRPr lang="en-US">
              <a:solidFill>
                <a:schemeClr val="tx1"/>
              </a:solidFill>
            </a:endParaRPr>
          </a:p>
        </p:txBody>
      </p:sp>
      <p:sp>
        <p:nvSpPr>
          <p:cNvPr id="12" name="Footer Placeholder 9"/>
          <p:cNvSpPr>
            <a:spLocks noGrp="1"/>
          </p:cNvSpPr>
          <p:nvPr>
            <p:ph type="ftr" sz="quarter" idx="11"/>
          </p:nvPr>
        </p:nvSpPr>
        <p:spPr>
          <a:xfrm>
            <a:off x="2771800" y="6492875"/>
            <a:ext cx="3502152" cy="365125"/>
          </a:xfrm>
        </p:spPr>
        <p:txBody>
          <a:bodyPr/>
          <a:lstStyle/>
          <a:p>
            <a:pPr algn="ctr"/>
            <a:r>
              <a:rPr lang="en-US" dirty="0" smtClean="0"/>
              <a:t>Biology 11º SFP - Mark Polko</a:t>
            </a:r>
            <a:endParaRPr lang="en-US" dirty="0"/>
          </a:p>
        </p:txBody>
      </p:sp>
      <p:sp>
        <p:nvSpPr>
          <p:cNvPr id="4" name="AutoShape 4" descr="http://hyperphysics.phy-astr.gsu.edu/nave-html/faithpathh/imgfaith/oparin.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10 Rectángulo"/>
          <p:cNvSpPr/>
          <p:nvPr/>
        </p:nvSpPr>
        <p:spPr>
          <a:xfrm>
            <a:off x="1728764" y="149961"/>
            <a:ext cx="5588389" cy="461665"/>
          </a:xfrm>
          <a:prstGeom prst="rect">
            <a:avLst/>
          </a:prstGeom>
        </p:spPr>
        <p:txBody>
          <a:bodyPr wrap="none">
            <a:spAutoFit/>
          </a:bodyPr>
          <a:lstStyle/>
          <a:p>
            <a:pPr lvl="0" algn="ctr"/>
            <a:r>
              <a:rPr lang="es-E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Los tipos de respiración en animales</a:t>
            </a:r>
            <a:endParaRPr lang="es-E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3" name="AutoShape 2" descr="https://mail.google.com/mail/u/0/?ui=2&amp;ik=713ea0f0bd&amp;view=fimg&amp;th=15a5b476e8c6e58e&amp;attid=0.1.1&amp;disp=emb&amp;attbid=ANGjdJ-E41Hyhb-Kj47OoxJemGEE9_0lONPoy8sJ7mq5kYcB5wpbpnm3blsz0f6WLaaLoFmePAfz0vkPc8krRy0EKLtf1W3ReBt5rR5S7mMY0WnXZduPB4w4qlHqShQ&amp;sz=s0-l75-ft&amp;ats=1487590130216&amp;rm=15a5b476e8c6e58e&amp;zw&amp;atsh=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6" name="AutoShape 4" descr="https://mail.google.com/mail/u/0/?ui=2&amp;ik=713ea0f0bd&amp;view=fimg&amp;th=15a5b476e8c6e58e&amp;attid=0.1.1&amp;disp=emb&amp;attbid=ANGjdJ-E41Hyhb-Kj47OoxJemGEE9_0lONPoy8sJ7mq5kYcB5wpbpnm3blsz0f6WLaaLoFmePAfz0vkPc8krRy0EKLtf1W3ReBt5rR5S7mMY0WnXZduPB4w4qlHqShQ&amp;sz=s0-l75-ft&amp;ats=1487590130216&amp;rm=15a5b476e8c6e58e&amp;zw&amp;atsh=1"/>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7" name="CuadroTexto 6"/>
          <p:cNvSpPr txBox="1"/>
          <p:nvPr/>
        </p:nvSpPr>
        <p:spPr>
          <a:xfrm>
            <a:off x="155575" y="764026"/>
            <a:ext cx="8572605" cy="2031325"/>
          </a:xfrm>
          <a:prstGeom prst="rect">
            <a:avLst/>
          </a:prstGeom>
          <a:noFill/>
        </p:spPr>
        <p:txBody>
          <a:bodyPr wrap="square" rtlCol="0">
            <a:spAutoFit/>
          </a:bodyPr>
          <a:lstStyle/>
          <a:p>
            <a:r>
              <a:rPr lang="es-ES" b="1" dirty="0" smtClean="0"/>
              <a:t>Mamíferos</a:t>
            </a:r>
          </a:p>
          <a:p>
            <a:r>
              <a:rPr lang="es-ES" dirty="0" smtClean="0"/>
              <a:t>Tienen un sistema de bronquiolos ramificados que finaliza en cientos de alvéolos (300 millones en los humanos)</a:t>
            </a:r>
          </a:p>
          <a:p>
            <a:endParaRPr lang="es-ES" dirty="0"/>
          </a:p>
          <a:p>
            <a:endParaRPr lang="es-ES" dirty="0" smtClean="0"/>
          </a:p>
          <a:p>
            <a:endParaRPr lang="es-ES" dirty="0" smtClean="0"/>
          </a:p>
          <a:p>
            <a:endParaRPr lang="es-ES" dirty="0" smtClean="0"/>
          </a:p>
        </p:txBody>
      </p:sp>
      <p:pic>
        <p:nvPicPr>
          <p:cNvPr id="4098" name="Picture 2" descr="Related imag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7975" y="1715891"/>
            <a:ext cx="8488095" cy="4774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76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500"/>
                                        <p:tgtEl>
                                          <p:spTgt spid="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098"/>
                                        </p:tgtEl>
                                        <p:attrNameLst>
                                          <p:attrName>style.visibility</p:attrName>
                                        </p:attrNameLst>
                                      </p:cBhvr>
                                      <p:to>
                                        <p:strVal val="visible"/>
                                      </p:to>
                                    </p:set>
                                    <p:animEffect transition="in" filter="fade">
                                      <p:cBhvr>
                                        <p:cTn id="24"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emplate MP">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83264</TotalTime>
  <Words>923</Words>
  <Application>Microsoft Office PowerPoint</Application>
  <PresentationFormat>Presentación en pantalla (4:3)</PresentationFormat>
  <Paragraphs>171</Paragraphs>
  <Slides>19</Slides>
  <Notes>19</Notes>
  <HiddenSlides>0</HiddenSlides>
  <MMClips>9</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19</vt:i4>
      </vt:variant>
    </vt:vector>
  </HeadingPairs>
  <TitlesOfParts>
    <vt:vector size="24" baseType="lpstr">
      <vt:lpstr>Arial</vt:lpstr>
      <vt:lpstr>Calibri</vt:lpstr>
      <vt:lpstr>Century Gothic</vt:lpstr>
      <vt:lpstr>Wingdings 2</vt:lpstr>
      <vt:lpstr>Template MP</vt:lpstr>
      <vt:lpstr>Tema 7  La nutrición de animales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Tema 7  La nutrición de animales </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2</dc:title>
  <dc:creator>Mark Polko</dc:creator>
  <cp:lastModifiedBy>Mark Polko</cp:lastModifiedBy>
  <cp:revision>491</cp:revision>
  <dcterms:created xsi:type="dcterms:W3CDTF">2013-08-21T17:54:09Z</dcterms:created>
  <dcterms:modified xsi:type="dcterms:W3CDTF">2017-04-04T10:02:38Z</dcterms:modified>
</cp:coreProperties>
</file>